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57" r:id="rId2"/>
    <p:sldId id="450" r:id="rId3"/>
    <p:sldId id="394" r:id="rId4"/>
    <p:sldId id="408" r:id="rId5"/>
    <p:sldId id="449" r:id="rId6"/>
    <p:sldId id="396" r:id="rId7"/>
    <p:sldId id="440" r:id="rId8"/>
    <p:sldId id="448" r:id="rId9"/>
    <p:sldId id="367" r:id="rId10"/>
    <p:sldId id="445" r:id="rId11"/>
    <p:sldId id="370" r:id="rId12"/>
    <p:sldId id="433" r:id="rId13"/>
    <p:sldId id="429" r:id="rId14"/>
    <p:sldId id="434" r:id="rId15"/>
    <p:sldId id="441" r:id="rId16"/>
    <p:sldId id="382" r:id="rId17"/>
    <p:sldId id="395" r:id="rId18"/>
    <p:sldId id="438" r:id="rId19"/>
    <p:sldId id="439" r:id="rId20"/>
    <p:sldId id="331" r:id="rId21"/>
    <p:sldId id="332" r:id="rId22"/>
    <p:sldId id="357" r:id="rId23"/>
    <p:sldId id="333" r:id="rId24"/>
    <p:sldId id="360" r:id="rId25"/>
    <p:sldId id="435" r:id="rId26"/>
    <p:sldId id="436" r:id="rId27"/>
    <p:sldId id="437" r:id="rId28"/>
    <p:sldId id="336" r:id="rId29"/>
    <p:sldId id="383" r:id="rId30"/>
    <p:sldId id="442" r:id="rId31"/>
    <p:sldId id="431" r:id="rId32"/>
    <p:sldId id="415" r:id="rId33"/>
    <p:sldId id="446" r:id="rId34"/>
    <p:sldId id="447" r:id="rId35"/>
    <p:sldId id="417" r:id="rId36"/>
    <p:sldId id="418" r:id="rId37"/>
    <p:sldId id="419" r:id="rId38"/>
    <p:sldId id="420" r:id="rId39"/>
    <p:sldId id="421" r:id="rId40"/>
    <p:sldId id="443" r:id="rId41"/>
    <p:sldId id="427" r:id="rId42"/>
    <p:sldId id="428" r:id="rId43"/>
    <p:sldId id="414" r:id="rId44"/>
    <p:sldId id="405" r:id="rId45"/>
    <p:sldId id="353" r:id="rId46"/>
    <p:sldId id="403" r:id="rId47"/>
    <p:sldId id="406" r:id="rId48"/>
    <p:sldId id="426" r:id="rId49"/>
    <p:sldId id="407" r:id="rId50"/>
    <p:sldId id="350" r:id="rId51"/>
    <p:sldId id="444" r:id="rId52"/>
  </p:sldIdLst>
  <p:sldSz cx="9144000" cy="5143500" type="screen16x9"/>
  <p:notesSz cx="6797675" cy="987425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389626" algn="l" rtl="0" fontAlgn="base">
      <a:spcBef>
        <a:spcPct val="0"/>
      </a:spcBef>
      <a:spcAft>
        <a:spcPct val="0"/>
      </a:spcAft>
      <a:defRPr kern="1200">
        <a:solidFill>
          <a:schemeClr val="tx1"/>
        </a:solidFill>
        <a:latin typeface="Arial" pitchFamily="34" charset="0"/>
        <a:ea typeface="宋体" pitchFamily="2" charset="-122"/>
        <a:cs typeface="+mn-cs"/>
      </a:defRPr>
    </a:lvl2pPr>
    <a:lvl3pPr marL="779252" algn="l" rtl="0" fontAlgn="base">
      <a:spcBef>
        <a:spcPct val="0"/>
      </a:spcBef>
      <a:spcAft>
        <a:spcPct val="0"/>
      </a:spcAft>
      <a:defRPr kern="1200">
        <a:solidFill>
          <a:schemeClr val="tx1"/>
        </a:solidFill>
        <a:latin typeface="Arial" pitchFamily="34" charset="0"/>
        <a:ea typeface="宋体" pitchFamily="2" charset="-122"/>
        <a:cs typeface="+mn-cs"/>
      </a:defRPr>
    </a:lvl3pPr>
    <a:lvl4pPr marL="1168878" algn="l" rtl="0" fontAlgn="base">
      <a:spcBef>
        <a:spcPct val="0"/>
      </a:spcBef>
      <a:spcAft>
        <a:spcPct val="0"/>
      </a:spcAft>
      <a:defRPr kern="1200">
        <a:solidFill>
          <a:schemeClr val="tx1"/>
        </a:solidFill>
        <a:latin typeface="Arial" pitchFamily="34" charset="0"/>
        <a:ea typeface="宋体" pitchFamily="2" charset="-122"/>
        <a:cs typeface="+mn-cs"/>
      </a:defRPr>
    </a:lvl4pPr>
    <a:lvl5pPr marL="1558503" algn="l" rtl="0" fontAlgn="base">
      <a:spcBef>
        <a:spcPct val="0"/>
      </a:spcBef>
      <a:spcAft>
        <a:spcPct val="0"/>
      </a:spcAft>
      <a:defRPr kern="1200">
        <a:solidFill>
          <a:schemeClr val="tx1"/>
        </a:solidFill>
        <a:latin typeface="Arial" pitchFamily="34" charset="0"/>
        <a:ea typeface="宋体" pitchFamily="2" charset="-122"/>
        <a:cs typeface="+mn-cs"/>
      </a:defRPr>
    </a:lvl5pPr>
    <a:lvl6pPr marL="1948129" algn="l" defTabSz="779252" rtl="0" eaLnBrk="1" latinLnBrk="0" hangingPunct="1">
      <a:defRPr kern="1200">
        <a:solidFill>
          <a:schemeClr val="tx1"/>
        </a:solidFill>
        <a:latin typeface="Arial" pitchFamily="34" charset="0"/>
        <a:ea typeface="宋体" pitchFamily="2" charset="-122"/>
        <a:cs typeface="+mn-cs"/>
      </a:defRPr>
    </a:lvl6pPr>
    <a:lvl7pPr marL="2337755" algn="l" defTabSz="779252" rtl="0" eaLnBrk="1" latinLnBrk="0" hangingPunct="1">
      <a:defRPr kern="1200">
        <a:solidFill>
          <a:schemeClr val="tx1"/>
        </a:solidFill>
        <a:latin typeface="Arial" pitchFamily="34" charset="0"/>
        <a:ea typeface="宋体" pitchFamily="2" charset="-122"/>
        <a:cs typeface="+mn-cs"/>
      </a:defRPr>
    </a:lvl7pPr>
    <a:lvl8pPr marL="2727381" algn="l" defTabSz="779252" rtl="0" eaLnBrk="1" latinLnBrk="0" hangingPunct="1">
      <a:defRPr kern="1200">
        <a:solidFill>
          <a:schemeClr val="tx1"/>
        </a:solidFill>
        <a:latin typeface="Arial" pitchFamily="34" charset="0"/>
        <a:ea typeface="宋体" pitchFamily="2" charset="-122"/>
        <a:cs typeface="+mn-cs"/>
      </a:defRPr>
    </a:lvl8pPr>
    <a:lvl9pPr marL="3117007" algn="l" defTabSz="779252"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161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6600"/>
    <a:srgbClr val="FF9933"/>
    <a:srgbClr val="1264AE"/>
    <a:srgbClr val="FF0000"/>
    <a:srgbClr val="CC0000"/>
    <a:srgbClr val="0F7BB1"/>
    <a:srgbClr val="FF9900"/>
    <a:srgbClr val="3333FF"/>
    <a:srgbClr val="990000"/>
    <a:srgbClr val="00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71" autoAdjust="0"/>
    <p:restoredTop sz="72579" autoAdjust="0"/>
  </p:normalViewPr>
  <p:slideViewPr>
    <p:cSldViewPr>
      <p:cViewPr varScale="1">
        <p:scale>
          <a:sx n="104" d="100"/>
          <a:sy n="104" d="100"/>
        </p:scale>
        <p:origin x="-1746" y="-84"/>
      </p:cViewPr>
      <p:guideLst>
        <p:guide orient="horz" pos="1610"/>
        <p:guide pos="2880"/>
      </p:guideLst>
    </p:cSldViewPr>
  </p:slideViewPr>
  <p:outlineViewPr>
    <p:cViewPr>
      <p:scale>
        <a:sx n="33" d="100"/>
        <a:sy n="33" d="100"/>
      </p:scale>
      <p:origin x="0" y="1027"/>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1" d="100"/>
          <a:sy n="71" d="100"/>
        </p:scale>
        <p:origin x="-2190" y="-120"/>
      </p:cViewPr>
      <p:guideLst>
        <p:guide orient="horz" pos="3110"/>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1">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1" loCatId="process" qsTypeId="urn:microsoft.com/office/officeart/2005/8/quickstyle/simple1#1" qsCatId="simple" csTypeId="urn:microsoft.com/office/officeart/2005/8/colors/accent1_2#1" csCatId="accent1" phldr="1"/>
      <dgm:spPr/>
    </dgm:pt>
    <dgm:pt modelId="{EF87E2AF-7F52-42D6-AB0D-B57ED76798AD}">
      <dgm:prSet/>
      <dgm:spPr/>
      <dgm:t>
        <a:bodyPr/>
        <a:lstStyle/>
        <a:p>
          <a:r>
            <a:rPr lang="en-US" altLang="zh-CN" dirty="0" smtClean="0"/>
            <a:t> </a:t>
          </a:r>
          <a:endParaRPr lang="zh-CN" altLang="en-US" dirty="0"/>
        </a:p>
      </dgm:t>
    </dgm:pt>
    <dgm:pt modelId="{BDD7B455-2266-44A0-BAEA-FDA70F2DDFF9}" type="parTrans" cxnId="{D803A1BB-A011-4A7E-BA2C-5CB46164C0C0}">
      <dgm:prSet/>
      <dgm:spPr/>
      <dgm:t>
        <a:bodyPr/>
        <a:lstStyle/>
        <a:p>
          <a:endParaRPr lang="zh-CN" altLang="en-US"/>
        </a:p>
      </dgm:t>
    </dgm:pt>
    <dgm:pt modelId="{9820DA0A-774B-46F6-AF1D-7914F4434523}" type="sibTrans" cxnId="{D803A1BB-A011-4A7E-BA2C-5CB46164C0C0}">
      <dgm:prSet/>
      <dgm:spPr/>
      <dgm:t>
        <a:bodyPr/>
        <a:lstStyle/>
        <a:p>
          <a:endParaRPr lang="zh-CN" altLang="en-US"/>
        </a:p>
      </dgm:t>
    </dgm:pt>
    <dgm:pt modelId="{85E45F26-8903-42B1-B142-4A5DE38CBA1D}">
      <dgm:prSet/>
      <dgm:spPr/>
      <dgm:t>
        <a:bodyPr/>
        <a:lstStyle/>
        <a:p>
          <a:endParaRPr lang="zh-CN" altLang="en-US" dirty="0"/>
        </a:p>
      </dgm:t>
    </dgm:pt>
    <dgm:pt modelId="{66E2A45C-5061-418F-88BC-5F52B32AE1B1}" type="parTrans" cxnId="{C1EBB94A-3B6B-4565-9848-AC092FD5B5F4}">
      <dgm:prSet/>
      <dgm:spPr/>
      <dgm:t>
        <a:bodyPr/>
        <a:lstStyle/>
        <a:p>
          <a:endParaRPr lang="zh-CN" altLang="en-US"/>
        </a:p>
      </dgm:t>
    </dgm:pt>
    <dgm:pt modelId="{EE1C08F6-5D96-4F3C-896F-1DDC786E7A47}" type="sibTrans" cxnId="{C1EBB94A-3B6B-4565-9848-AC092FD5B5F4}">
      <dgm:prSet/>
      <dgm:spPr/>
      <dgm:t>
        <a:bodyPr/>
        <a:lstStyle/>
        <a:p>
          <a:endParaRPr lang="zh-CN" altLang="en-US"/>
        </a:p>
      </dgm:t>
    </dgm:pt>
    <dgm:pt modelId="{83617FA0-6A63-4DB7-953F-11F0547F84A0}">
      <dgm:prSet/>
      <dgm:spPr/>
      <dgm:t>
        <a:bodyPr/>
        <a:lstStyle/>
        <a:p>
          <a:endParaRPr lang="zh-CN" altLang="en-US" dirty="0"/>
        </a:p>
      </dgm:t>
    </dgm:pt>
    <dgm:pt modelId="{AF96D4C2-3560-49A6-9830-611F86380E9C}" type="parTrans" cxnId="{2BCA7379-9EE7-41F3-AE9A-153559757750}">
      <dgm:prSet/>
      <dgm:spPr/>
      <dgm:t>
        <a:bodyPr/>
        <a:lstStyle/>
        <a:p>
          <a:endParaRPr lang="zh-CN" altLang="en-US"/>
        </a:p>
      </dgm:t>
    </dgm:pt>
    <dgm:pt modelId="{A39A3B7D-A359-4EC4-A4C9-8A00F6CACFA9}" type="sibTrans" cxnId="{2BCA7379-9EE7-41F3-AE9A-153559757750}">
      <dgm:prSet/>
      <dgm:spPr/>
      <dgm:t>
        <a:bodyPr/>
        <a:lstStyle/>
        <a:p>
          <a:endParaRPr lang="zh-CN" altLang="en-US"/>
        </a:p>
      </dgm:t>
    </dgm:pt>
    <dgm:pt modelId="{30793951-168F-4F34-8050-A2F7DCE85AD4}">
      <dgm:prSet/>
      <dgm:spPr/>
      <dgm:t>
        <a:bodyPr/>
        <a:lstStyle/>
        <a:p>
          <a:endParaRPr lang="zh-CN" altLang="en-US" dirty="0"/>
        </a:p>
      </dgm:t>
    </dgm:pt>
    <dgm:pt modelId="{6EC41EE8-B2AE-4369-82A4-8E8553D8F77D}" type="parTrans" cxnId="{480FED20-863B-48C1-9FA6-6ABEC9425EFA}">
      <dgm:prSet/>
      <dgm:spPr/>
      <dgm:t>
        <a:bodyPr/>
        <a:lstStyle/>
        <a:p>
          <a:endParaRPr lang="zh-CN" altLang="en-US"/>
        </a:p>
      </dgm:t>
    </dgm:pt>
    <dgm:pt modelId="{DE6C22AE-504D-463B-85E9-FD9D55232FD1}" type="sibTrans" cxnId="{480FED20-863B-48C1-9FA6-6ABEC9425EFA}">
      <dgm:prSet/>
      <dgm:spPr/>
      <dgm:t>
        <a:bodyPr/>
        <a:lstStyle/>
        <a:p>
          <a:endParaRPr lang="zh-CN" altLang="en-US"/>
        </a:p>
      </dgm:t>
    </dgm:pt>
    <dgm:pt modelId="{FC5F9307-0282-4D54-BBA4-469CC7E3839C}">
      <dgm:prSet/>
      <dgm:spPr/>
      <dgm:t>
        <a:bodyPr/>
        <a:lstStyle/>
        <a:p>
          <a:endParaRPr lang="zh-CN" altLang="en-US" dirty="0"/>
        </a:p>
      </dgm:t>
    </dgm:pt>
    <dgm:pt modelId="{77024F34-61AD-41F5-9146-E46DC6547384}" type="parTrans" cxnId="{2BD87ED4-0286-4B52-ADCC-25A83AB7D2AD}">
      <dgm:prSet/>
      <dgm:spPr/>
      <dgm:t>
        <a:bodyPr/>
        <a:lstStyle/>
        <a:p>
          <a:endParaRPr lang="zh-CN" altLang="en-US"/>
        </a:p>
      </dgm:t>
    </dgm:pt>
    <dgm:pt modelId="{2877302F-1551-4DB9-BD88-11B0E5E9090D}" type="sibTrans" cxnId="{2BD87ED4-0286-4B52-ADCC-25A83AB7D2AD}">
      <dgm:prSet/>
      <dgm:spPr/>
      <dgm:t>
        <a:bodyPr/>
        <a:lstStyle/>
        <a:p>
          <a:endParaRPr lang="zh-CN" altLang="en-US"/>
        </a:p>
      </dgm:t>
    </dgm:pt>
    <dgm:pt modelId="{85FC3A5C-EB9B-49D5-8B08-44C6EB66AE73}">
      <dgm:prSet/>
      <dgm:spPr/>
      <dgm:t>
        <a:bodyPr/>
        <a:lstStyle/>
        <a:p>
          <a:endParaRPr lang="zh-CN" altLang="en-US" dirty="0"/>
        </a:p>
      </dgm:t>
    </dgm:pt>
    <dgm:pt modelId="{A533F348-E18C-4474-B51D-11B24B5E1BCE}" type="parTrans" cxnId="{DF980DC7-8185-4CC6-95E9-249C4FFDBEBC}">
      <dgm:prSet/>
      <dgm:spPr/>
      <dgm:t>
        <a:bodyPr/>
        <a:lstStyle/>
        <a:p>
          <a:endParaRPr lang="zh-CN" altLang="en-US"/>
        </a:p>
      </dgm:t>
    </dgm:pt>
    <dgm:pt modelId="{E5D59C5A-CB78-4F81-B993-555FBCEA8858}" type="sibTrans" cxnId="{DF980DC7-8185-4CC6-95E9-249C4FFDBEBC}">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9573B72D-39B7-40F1-80E6-AD920A2D501E}" type="pres">
      <dgm:prSet presAssocID="{EF87E2AF-7F52-42D6-AB0D-B57ED76798AD}" presName="compositeA" presStyleCnt="0"/>
      <dgm:spPr/>
    </dgm:pt>
    <dgm:pt modelId="{E80BCF96-DB21-4CBF-BA85-E66241634EA2}" type="pres">
      <dgm:prSet presAssocID="{EF87E2AF-7F52-42D6-AB0D-B57ED76798AD}" presName="textA" presStyleLbl="revTx" presStyleIdx="0" presStyleCnt="6">
        <dgm:presLayoutVars>
          <dgm:bulletEnabled val="1"/>
        </dgm:presLayoutVars>
      </dgm:prSet>
      <dgm:spPr/>
      <dgm:t>
        <a:bodyPr/>
        <a:lstStyle/>
        <a:p>
          <a:endParaRPr lang="zh-CN" altLang="en-US"/>
        </a:p>
      </dgm:t>
    </dgm:pt>
    <dgm:pt modelId="{17FE4F42-9E6F-4527-92E2-B36D316A1F6A}" type="pres">
      <dgm:prSet presAssocID="{EF87E2AF-7F52-42D6-AB0D-B57ED76798AD}" presName="circleA" presStyleLbl="node1" presStyleIdx="0" presStyleCnt="6"/>
      <dgm:spPr>
        <a:solidFill>
          <a:srgbClr val="C00000"/>
        </a:solidFill>
      </dgm:spPr>
    </dgm:pt>
    <dgm:pt modelId="{5C510B7C-898C-4E27-8BC7-162F996CC52F}" type="pres">
      <dgm:prSet presAssocID="{EF87E2AF-7F52-42D6-AB0D-B57ED76798AD}" presName="spaceA" presStyleCnt="0"/>
      <dgm:spPr/>
    </dgm:pt>
    <dgm:pt modelId="{3680D207-1729-4DA5-A62B-C50009643255}" type="pres">
      <dgm:prSet presAssocID="{9820DA0A-774B-46F6-AF1D-7914F4434523}" presName="space" presStyleCnt="0"/>
      <dgm:spPr/>
    </dgm:pt>
    <dgm:pt modelId="{A06454DB-9800-4E83-B1EE-2D5C7BAB532D}" type="pres">
      <dgm:prSet presAssocID="{83617FA0-6A63-4DB7-953F-11F0547F84A0}" presName="compositeB" presStyleCnt="0"/>
      <dgm:spPr/>
    </dgm:pt>
    <dgm:pt modelId="{8AF037E5-AEBB-4C04-9DA5-2A090DE59E4D}" type="pres">
      <dgm:prSet presAssocID="{83617FA0-6A63-4DB7-953F-11F0547F84A0}" presName="textB" presStyleLbl="revTx" presStyleIdx="1" presStyleCnt="6">
        <dgm:presLayoutVars>
          <dgm:bulletEnabled val="1"/>
        </dgm:presLayoutVars>
      </dgm:prSet>
      <dgm:spPr/>
      <dgm:t>
        <a:bodyPr/>
        <a:lstStyle/>
        <a:p>
          <a:endParaRPr lang="zh-CN" altLang="en-US"/>
        </a:p>
      </dgm:t>
    </dgm:pt>
    <dgm:pt modelId="{6A4EB926-0CE3-4B70-ABFE-E5F62E27464D}" type="pres">
      <dgm:prSet presAssocID="{83617FA0-6A63-4DB7-953F-11F0547F84A0}" presName="circleB" presStyleLbl="node1" presStyleIdx="1" presStyleCnt="6"/>
      <dgm:spPr>
        <a:solidFill>
          <a:srgbClr val="C00000"/>
        </a:solidFill>
      </dgm:spPr>
    </dgm:pt>
    <dgm:pt modelId="{243B61FA-E394-4398-B5A5-CED7780A09AA}" type="pres">
      <dgm:prSet presAssocID="{83617FA0-6A63-4DB7-953F-11F0547F84A0}" presName="spaceB" presStyleCnt="0"/>
      <dgm:spPr/>
    </dgm:pt>
    <dgm:pt modelId="{58EA9615-9637-4276-A022-5A2F70633491}" type="pres">
      <dgm:prSet presAssocID="{A39A3B7D-A359-4EC4-A4C9-8A00F6CACFA9}" presName="space" presStyleCnt="0"/>
      <dgm:spPr/>
    </dgm:pt>
    <dgm:pt modelId="{C2C4B7E7-3402-490B-8D42-B2E98882C4E9}" type="pres">
      <dgm:prSet presAssocID="{30793951-168F-4F34-8050-A2F7DCE85AD4}" presName="compositeA" presStyleCnt="0"/>
      <dgm:spPr/>
    </dgm:pt>
    <dgm:pt modelId="{330E5E71-F954-4271-9F2D-CF1A557ABCC6}" type="pres">
      <dgm:prSet presAssocID="{30793951-168F-4F34-8050-A2F7DCE85AD4}" presName="textA" presStyleLbl="revTx" presStyleIdx="2" presStyleCnt="6">
        <dgm:presLayoutVars>
          <dgm:bulletEnabled val="1"/>
        </dgm:presLayoutVars>
      </dgm:prSet>
      <dgm:spPr/>
      <dgm:t>
        <a:bodyPr/>
        <a:lstStyle/>
        <a:p>
          <a:endParaRPr lang="zh-CN" altLang="en-US"/>
        </a:p>
      </dgm:t>
    </dgm:pt>
    <dgm:pt modelId="{D94F1484-A814-4075-A0FB-EDF5ED925C6D}" type="pres">
      <dgm:prSet presAssocID="{30793951-168F-4F34-8050-A2F7DCE85AD4}" presName="circleA" presStyleLbl="node1" presStyleIdx="2" presStyleCnt="6"/>
      <dgm:spPr>
        <a:solidFill>
          <a:srgbClr val="C00000"/>
        </a:solidFill>
      </dgm:spPr>
    </dgm:pt>
    <dgm:pt modelId="{58153721-8616-4B52-99F6-30118674C295}" type="pres">
      <dgm:prSet presAssocID="{30793951-168F-4F34-8050-A2F7DCE85AD4}" presName="spaceA" presStyleCnt="0"/>
      <dgm:spPr/>
    </dgm:pt>
    <dgm:pt modelId="{EDDE0326-9050-40EF-B75F-FCD2AD9374F2}" type="pres">
      <dgm:prSet presAssocID="{DE6C22AE-504D-463B-85E9-FD9D55232FD1}" presName="space" presStyleCnt="0"/>
      <dgm:spPr/>
    </dgm:pt>
    <dgm:pt modelId="{E304099E-5D02-48C4-8D3F-AA4F73E1A827}" type="pres">
      <dgm:prSet presAssocID="{FC5F9307-0282-4D54-BBA4-469CC7E3839C}" presName="compositeB" presStyleCnt="0"/>
      <dgm:spPr/>
    </dgm:pt>
    <dgm:pt modelId="{B36842BD-C9B7-4EC7-B444-4BE4E5375EE5}" type="pres">
      <dgm:prSet presAssocID="{FC5F9307-0282-4D54-BBA4-469CC7E3839C}" presName="textB" presStyleLbl="revTx" presStyleIdx="3" presStyleCnt="6">
        <dgm:presLayoutVars>
          <dgm:bulletEnabled val="1"/>
        </dgm:presLayoutVars>
      </dgm:prSet>
      <dgm:spPr/>
      <dgm:t>
        <a:bodyPr/>
        <a:lstStyle/>
        <a:p>
          <a:endParaRPr lang="zh-CN" altLang="en-US"/>
        </a:p>
      </dgm:t>
    </dgm:pt>
    <dgm:pt modelId="{D2E34011-C225-4CDF-96E4-E6F35B928B54}" type="pres">
      <dgm:prSet presAssocID="{FC5F9307-0282-4D54-BBA4-469CC7E3839C}" presName="circleB" presStyleLbl="node1" presStyleIdx="3" presStyleCnt="6"/>
      <dgm:spPr>
        <a:solidFill>
          <a:srgbClr val="C00000"/>
        </a:solidFill>
      </dgm:spPr>
    </dgm:pt>
    <dgm:pt modelId="{71C1630C-5146-457E-8B6E-EFC5EE72BA3E}" type="pres">
      <dgm:prSet presAssocID="{FC5F9307-0282-4D54-BBA4-469CC7E3839C}" presName="spaceB" presStyleCnt="0"/>
      <dgm:spPr/>
    </dgm:pt>
    <dgm:pt modelId="{88141017-88E4-4376-B47C-81C631B0CA98}" type="pres">
      <dgm:prSet presAssocID="{2877302F-1551-4DB9-BD88-11B0E5E9090D}" presName="space" presStyleCnt="0"/>
      <dgm:spPr/>
    </dgm:pt>
    <dgm:pt modelId="{1EF7CB2A-5A86-4F7D-B697-EE591AB8A0E5}" type="pres">
      <dgm:prSet presAssocID="{85FC3A5C-EB9B-49D5-8B08-44C6EB66AE73}" presName="compositeA" presStyleCnt="0"/>
      <dgm:spPr/>
    </dgm:pt>
    <dgm:pt modelId="{DF944521-611F-4432-BF77-51C5F74A39AB}" type="pres">
      <dgm:prSet presAssocID="{85FC3A5C-EB9B-49D5-8B08-44C6EB66AE73}" presName="textA" presStyleLbl="revTx" presStyleIdx="4" presStyleCnt="6">
        <dgm:presLayoutVars>
          <dgm:bulletEnabled val="1"/>
        </dgm:presLayoutVars>
      </dgm:prSet>
      <dgm:spPr/>
      <dgm:t>
        <a:bodyPr/>
        <a:lstStyle/>
        <a:p>
          <a:endParaRPr lang="zh-CN" altLang="en-US"/>
        </a:p>
      </dgm:t>
    </dgm:pt>
    <dgm:pt modelId="{A2A42308-9A2B-4625-A1F8-36B5582576F9}" type="pres">
      <dgm:prSet presAssocID="{85FC3A5C-EB9B-49D5-8B08-44C6EB66AE73}" presName="circleA" presStyleLbl="node1" presStyleIdx="4" presStyleCnt="6"/>
      <dgm:spPr>
        <a:solidFill>
          <a:srgbClr val="C00000"/>
        </a:solidFill>
      </dgm:spPr>
    </dgm:pt>
    <dgm:pt modelId="{2183ADAF-9092-4E61-8286-F8330FC5A2C3}" type="pres">
      <dgm:prSet presAssocID="{85FC3A5C-EB9B-49D5-8B08-44C6EB66AE73}" presName="spaceA" presStyleCnt="0"/>
      <dgm:spPr/>
    </dgm:pt>
    <dgm:pt modelId="{48E2EFD4-3A76-4658-A457-9083E8148B5D}" type="pres">
      <dgm:prSet presAssocID="{E5D59C5A-CB78-4F81-B993-555FBCEA8858}" presName="space" presStyleCnt="0"/>
      <dgm:spPr/>
    </dgm:pt>
    <dgm:pt modelId="{85B8AC2F-CFB2-48B2-BA85-385BDE8013F0}" type="pres">
      <dgm:prSet presAssocID="{85E45F26-8903-42B1-B142-4A5DE38CBA1D}" presName="compositeB" presStyleCnt="0"/>
      <dgm:spPr/>
    </dgm:pt>
    <dgm:pt modelId="{90655BE8-05F7-4BDD-9540-69150B58FB74}" type="pres">
      <dgm:prSet presAssocID="{85E45F26-8903-42B1-B142-4A5DE38CBA1D}" presName="textB" presStyleLbl="revTx" presStyleIdx="5" presStyleCnt="6">
        <dgm:presLayoutVars>
          <dgm:bulletEnabled val="1"/>
        </dgm:presLayoutVars>
      </dgm:prSet>
      <dgm:spPr/>
      <dgm:t>
        <a:bodyPr/>
        <a:lstStyle/>
        <a:p>
          <a:endParaRPr lang="zh-CN" altLang="en-US"/>
        </a:p>
      </dgm:t>
    </dgm:pt>
    <dgm:pt modelId="{D4D07729-5A02-41D7-AFC5-AF6D3E3BB758}" type="pres">
      <dgm:prSet presAssocID="{85E45F26-8903-42B1-B142-4A5DE38CBA1D}" presName="circleB" presStyleLbl="node1" presStyleIdx="5" presStyleCnt="6"/>
      <dgm:spPr>
        <a:solidFill>
          <a:srgbClr val="C00000"/>
        </a:solidFill>
      </dgm:spPr>
    </dgm:pt>
    <dgm:pt modelId="{08AF2DC2-2D91-48F5-A917-865B0F87CB75}" type="pres">
      <dgm:prSet presAssocID="{85E45F26-8903-42B1-B142-4A5DE38CBA1D}" presName="spaceB" presStyleCnt="0"/>
      <dgm:spPr/>
    </dgm:pt>
  </dgm:ptLst>
  <dgm:cxnLst>
    <dgm:cxn modelId="{2BCA7379-9EE7-41F3-AE9A-153559757750}" srcId="{48E4028B-27B2-485E-82AE-2E7332D54C33}" destId="{83617FA0-6A63-4DB7-953F-11F0547F84A0}" srcOrd="1" destOrd="0" parTransId="{AF96D4C2-3560-49A6-9830-611F86380E9C}" sibTransId="{A39A3B7D-A359-4EC4-A4C9-8A00F6CACFA9}"/>
    <dgm:cxn modelId="{917C91C2-E172-4455-865C-9BC091C136D2}" type="presOf" srcId="{48E4028B-27B2-485E-82AE-2E7332D54C33}" destId="{799D2935-DD1D-4DFC-9C5B-1A217FF93271}" srcOrd="0" destOrd="0" presId="urn:microsoft.com/office/officeart/2005/8/layout/hProcess11#1"/>
    <dgm:cxn modelId="{D803A1BB-A011-4A7E-BA2C-5CB46164C0C0}" srcId="{48E4028B-27B2-485E-82AE-2E7332D54C33}" destId="{EF87E2AF-7F52-42D6-AB0D-B57ED76798AD}" srcOrd="0" destOrd="0" parTransId="{BDD7B455-2266-44A0-BAEA-FDA70F2DDFF9}" sibTransId="{9820DA0A-774B-46F6-AF1D-7914F4434523}"/>
    <dgm:cxn modelId="{2BD87ED4-0286-4B52-ADCC-25A83AB7D2AD}" srcId="{48E4028B-27B2-485E-82AE-2E7332D54C33}" destId="{FC5F9307-0282-4D54-BBA4-469CC7E3839C}" srcOrd="3" destOrd="0" parTransId="{77024F34-61AD-41F5-9146-E46DC6547384}" sibTransId="{2877302F-1551-4DB9-BD88-11B0E5E9090D}"/>
    <dgm:cxn modelId="{90D926A4-104D-40F7-BBF9-FA8BE1716BF2}" type="presOf" srcId="{85FC3A5C-EB9B-49D5-8B08-44C6EB66AE73}" destId="{DF944521-611F-4432-BF77-51C5F74A39AB}" srcOrd="0" destOrd="0" presId="urn:microsoft.com/office/officeart/2005/8/layout/hProcess11#1"/>
    <dgm:cxn modelId="{480FED20-863B-48C1-9FA6-6ABEC9425EFA}" srcId="{48E4028B-27B2-485E-82AE-2E7332D54C33}" destId="{30793951-168F-4F34-8050-A2F7DCE85AD4}" srcOrd="2" destOrd="0" parTransId="{6EC41EE8-B2AE-4369-82A4-8E8553D8F77D}" sibTransId="{DE6C22AE-504D-463B-85E9-FD9D55232FD1}"/>
    <dgm:cxn modelId="{66F41609-769C-45EA-B2DB-6E8C611222C8}" type="presOf" srcId="{85E45F26-8903-42B1-B142-4A5DE38CBA1D}" destId="{90655BE8-05F7-4BDD-9540-69150B58FB74}" srcOrd="0" destOrd="0" presId="urn:microsoft.com/office/officeart/2005/8/layout/hProcess11#1"/>
    <dgm:cxn modelId="{F976C994-05D9-4D55-BB2A-4067E6305440}" type="presOf" srcId="{83617FA0-6A63-4DB7-953F-11F0547F84A0}" destId="{8AF037E5-AEBB-4C04-9DA5-2A090DE59E4D}" srcOrd="0" destOrd="0" presId="urn:microsoft.com/office/officeart/2005/8/layout/hProcess11#1"/>
    <dgm:cxn modelId="{1AEAF345-65E9-4B21-834A-A21F61328C29}" type="presOf" srcId="{EF87E2AF-7F52-42D6-AB0D-B57ED76798AD}" destId="{E80BCF96-DB21-4CBF-BA85-E66241634EA2}" srcOrd="0" destOrd="0" presId="urn:microsoft.com/office/officeart/2005/8/layout/hProcess11#1"/>
    <dgm:cxn modelId="{DF980DC7-8185-4CC6-95E9-249C4FFDBEBC}" srcId="{48E4028B-27B2-485E-82AE-2E7332D54C33}" destId="{85FC3A5C-EB9B-49D5-8B08-44C6EB66AE73}" srcOrd="4" destOrd="0" parTransId="{A533F348-E18C-4474-B51D-11B24B5E1BCE}" sibTransId="{E5D59C5A-CB78-4F81-B993-555FBCEA8858}"/>
    <dgm:cxn modelId="{16DAC1BD-DE49-4682-9499-6C902018D7A1}" type="presOf" srcId="{30793951-168F-4F34-8050-A2F7DCE85AD4}" destId="{330E5E71-F954-4271-9F2D-CF1A557ABCC6}" srcOrd="0" destOrd="0" presId="urn:microsoft.com/office/officeart/2005/8/layout/hProcess11#1"/>
    <dgm:cxn modelId="{C1EBB94A-3B6B-4565-9848-AC092FD5B5F4}" srcId="{48E4028B-27B2-485E-82AE-2E7332D54C33}" destId="{85E45F26-8903-42B1-B142-4A5DE38CBA1D}" srcOrd="5" destOrd="0" parTransId="{66E2A45C-5061-418F-88BC-5F52B32AE1B1}" sibTransId="{EE1C08F6-5D96-4F3C-896F-1DDC786E7A47}"/>
    <dgm:cxn modelId="{8829B26F-D6BF-4E32-A5BA-1D2B6C84513E}" type="presOf" srcId="{FC5F9307-0282-4D54-BBA4-469CC7E3839C}" destId="{B36842BD-C9B7-4EC7-B444-4BE4E5375EE5}" srcOrd="0" destOrd="0" presId="urn:microsoft.com/office/officeart/2005/8/layout/hProcess11#1"/>
    <dgm:cxn modelId="{2B6007CC-4016-41B4-B033-0CC8B548B75C}" type="presParOf" srcId="{799D2935-DD1D-4DFC-9C5B-1A217FF93271}" destId="{AD91FF94-9E6D-4995-BD3F-1F21CF928E0D}" srcOrd="0" destOrd="0" presId="urn:microsoft.com/office/officeart/2005/8/layout/hProcess11#1"/>
    <dgm:cxn modelId="{272B673C-EA1F-4616-A6FC-AA51A508439B}" type="presParOf" srcId="{799D2935-DD1D-4DFC-9C5B-1A217FF93271}" destId="{DFD26A72-8BC9-4F33-B67A-346B97F5FE4B}" srcOrd="1" destOrd="0" presId="urn:microsoft.com/office/officeart/2005/8/layout/hProcess11#1"/>
    <dgm:cxn modelId="{0303D62A-E70B-424A-961B-AD770E9DCEBF}" type="presParOf" srcId="{DFD26A72-8BC9-4F33-B67A-346B97F5FE4B}" destId="{9573B72D-39B7-40F1-80E6-AD920A2D501E}" srcOrd="0" destOrd="0" presId="urn:microsoft.com/office/officeart/2005/8/layout/hProcess11#1"/>
    <dgm:cxn modelId="{A917E4BE-6C28-4FDC-A242-948972F66423}" type="presParOf" srcId="{9573B72D-39B7-40F1-80E6-AD920A2D501E}" destId="{E80BCF96-DB21-4CBF-BA85-E66241634EA2}" srcOrd="0" destOrd="0" presId="urn:microsoft.com/office/officeart/2005/8/layout/hProcess11#1"/>
    <dgm:cxn modelId="{1A3CDF62-6B99-445A-A9D8-03D499A946B0}" type="presParOf" srcId="{9573B72D-39B7-40F1-80E6-AD920A2D501E}" destId="{17FE4F42-9E6F-4527-92E2-B36D316A1F6A}" srcOrd="1" destOrd="0" presId="urn:microsoft.com/office/officeart/2005/8/layout/hProcess11#1"/>
    <dgm:cxn modelId="{07DB7496-221A-435B-8D8D-C8F678D5AE16}" type="presParOf" srcId="{9573B72D-39B7-40F1-80E6-AD920A2D501E}" destId="{5C510B7C-898C-4E27-8BC7-162F996CC52F}" srcOrd="2" destOrd="0" presId="urn:microsoft.com/office/officeart/2005/8/layout/hProcess11#1"/>
    <dgm:cxn modelId="{A7FCE6C8-763F-4B9E-B14B-68DEB6DCA06B}" type="presParOf" srcId="{DFD26A72-8BC9-4F33-B67A-346B97F5FE4B}" destId="{3680D207-1729-4DA5-A62B-C50009643255}" srcOrd="1" destOrd="0" presId="urn:microsoft.com/office/officeart/2005/8/layout/hProcess11#1"/>
    <dgm:cxn modelId="{3D395064-C74F-42BD-8898-0084B31EADA4}" type="presParOf" srcId="{DFD26A72-8BC9-4F33-B67A-346B97F5FE4B}" destId="{A06454DB-9800-4E83-B1EE-2D5C7BAB532D}" srcOrd="2" destOrd="0" presId="urn:microsoft.com/office/officeart/2005/8/layout/hProcess11#1"/>
    <dgm:cxn modelId="{8C5E369C-CA81-4C05-82F6-63AD8F6BF609}" type="presParOf" srcId="{A06454DB-9800-4E83-B1EE-2D5C7BAB532D}" destId="{8AF037E5-AEBB-4C04-9DA5-2A090DE59E4D}" srcOrd="0" destOrd="0" presId="urn:microsoft.com/office/officeart/2005/8/layout/hProcess11#1"/>
    <dgm:cxn modelId="{82EBEF9E-EBA7-46D2-B2E2-BACAB03AE100}" type="presParOf" srcId="{A06454DB-9800-4E83-B1EE-2D5C7BAB532D}" destId="{6A4EB926-0CE3-4B70-ABFE-E5F62E27464D}" srcOrd="1" destOrd="0" presId="urn:microsoft.com/office/officeart/2005/8/layout/hProcess11#1"/>
    <dgm:cxn modelId="{7E59D172-9D50-41B2-A202-7DDD0BE76F78}" type="presParOf" srcId="{A06454DB-9800-4E83-B1EE-2D5C7BAB532D}" destId="{243B61FA-E394-4398-B5A5-CED7780A09AA}" srcOrd="2" destOrd="0" presId="urn:microsoft.com/office/officeart/2005/8/layout/hProcess11#1"/>
    <dgm:cxn modelId="{50713BC6-DD2B-46A9-B230-707618658054}" type="presParOf" srcId="{DFD26A72-8BC9-4F33-B67A-346B97F5FE4B}" destId="{58EA9615-9637-4276-A022-5A2F70633491}" srcOrd="3" destOrd="0" presId="urn:microsoft.com/office/officeart/2005/8/layout/hProcess11#1"/>
    <dgm:cxn modelId="{29218D8F-EABF-4344-B6D8-B09F4614479D}" type="presParOf" srcId="{DFD26A72-8BC9-4F33-B67A-346B97F5FE4B}" destId="{C2C4B7E7-3402-490B-8D42-B2E98882C4E9}" srcOrd="4" destOrd="0" presId="urn:microsoft.com/office/officeart/2005/8/layout/hProcess11#1"/>
    <dgm:cxn modelId="{AA7C653C-3CBC-4C51-BCA0-E8F28429A906}" type="presParOf" srcId="{C2C4B7E7-3402-490B-8D42-B2E98882C4E9}" destId="{330E5E71-F954-4271-9F2D-CF1A557ABCC6}" srcOrd="0" destOrd="0" presId="urn:microsoft.com/office/officeart/2005/8/layout/hProcess11#1"/>
    <dgm:cxn modelId="{8B81BA21-05EE-4F8B-8E6E-16817158C9E4}" type="presParOf" srcId="{C2C4B7E7-3402-490B-8D42-B2E98882C4E9}" destId="{D94F1484-A814-4075-A0FB-EDF5ED925C6D}" srcOrd="1" destOrd="0" presId="urn:microsoft.com/office/officeart/2005/8/layout/hProcess11#1"/>
    <dgm:cxn modelId="{5B48D61B-E584-470D-A4DD-EDFF9D4673C8}" type="presParOf" srcId="{C2C4B7E7-3402-490B-8D42-B2E98882C4E9}" destId="{58153721-8616-4B52-99F6-30118674C295}" srcOrd="2" destOrd="0" presId="urn:microsoft.com/office/officeart/2005/8/layout/hProcess11#1"/>
    <dgm:cxn modelId="{875963AD-D6A8-43FC-9156-75ECC771B9B3}" type="presParOf" srcId="{DFD26A72-8BC9-4F33-B67A-346B97F5FE4B}" destId="{EDDE0326-9050-40EF-B75F-FCD2AD9374F2}" srcOrd="5" destOrd="0" presId="urn:microsoft.com/office/officeart/2005/8/layout/hProcess11#1"/>
    <dgm:cxn modelId="{206C14AF-CD57-41B1-AAFC-04A0749DB729}" type="presParOf" srcId="{DFD26A72-8BC9-4F33-B67A-346B97F5FE4B}" destId="{E304099E-5D02-48C4-8D3F-AA4F73E1A827}" srcOrd="6" destOrd="0" presId="urn:microsoft.com/office/officeart/2005/8/layout/hProcess11#1"/>
    <dgm:cxn modelId="{7A8FFA3B-CD31-4321-B762-FD96FD17564A}" type="presParOf" srcId="{E304099E-5D02-48C4-8D3F-AA4F73E1A827}" destId="{B36842BD-C9B7-4EC7-B444-4BE4E5375EE5}" srcOrd="0" destOrd="0" presId="urn:microsoft.com/office/officeart/2005/8/layout/hProcess11#1"/>
    <dgm:cxn modelId="{487A6CEB-1C6B-4946-B5E1-77B125E02B14}" type="presParOf" srcId="{E304099E-5D02-48C4-8D3F-AA4F73E1A827}" destId="{D2E34011-C225-4CDF-96E4-E6F35B928B54}" srcOrd="1" destOrd="0" presId="urn:microsoft.com/office/officeart/2005/8/layout/hProcess11#1"/>
    <dgm:cxn modelId="{2EE343CF-881D-4D66-870E-3A19A558271E}" type="presParOf" srcId="{E304099E-5D02-48C4-8D3F-AA4F73E1A827}" destId="{71C1630C-5146-457E-8B6E-EFC5EE72BA3E}" srcOrd="2" destOrd="0" presId="urn:microsoft.com/office/officeart/2005/8/layout/hProcess11#1"/>
    <dgm:cxn modelId="{5F74FFCD-617F-4342-B50B-922A618A43CC}" type="presParOf" srcId="{DFD26A72-8BC9-4F33-B67A-346B97F5FE4B}" destId="{88141017-88E4-4376-B47C-81C631B0CA98}" srcOrd="7" destOrd="0" presId="urn:microsoft.com/office/officeart/2005/8/layout/hProcess11#1"/>
    <dgm:cxn modelId="{F69B4A26-17EA-4317-9BBE-F89C2D98B753}" type="presParOf" srcId="{DFD26A72-8BC9-4F33-B67A-346B97F5FE4B}" destId="{1EF7CB2A-5A86-4F7D-B697-EE591AB8A0E5}" srcOrd="8" destOrd="0" presId="urn:microsoft.com/office/officeart/2005/8/layout/hProcess11#1"/>
    <dgm:cxn modelId="{F7DF546B-0E13-4D29-AE39-09FED59225C9}" type="presParOf" srcId="{1EF7CB2A-5A86-4F7D-B697-EE591AB8A0E5}" destId="{DF944521-611F-4432-BF77-51C5F74A39AB}" srcOrd="0" destOrd="0" presId="urn:microsoft.com/office/officeart/2005/8/layout/hProcess11#1"/>
    <dgm:cxn modelId="{5131515B-4EC4-4074-92A2-36438996A8AE}" type="presParOf" srcId="{1EF7CB2A-5A86-4F7D-B697-EE591AB8A0E5}" destId="{A2A42308-9A2B-4625-A1F8-36B5582576F9}" srcOrd="1" destOrd="0" presId="urn:microsoft.com/office/officeart/2005/8/layout/hProcess11#1"/>
    <dgm:cxn modelId="{A67137BA-0FBA-4619-B8CB-CC0FFD970A53}" type="presParOf" srcId="{1EF7CB2A-5A86-4F7D-B697-EE591AB8A0E5}" destId="{2183ADAF-9092-4E61-8286-F8330FC5A2C3}" srcOrd="2" destOrd="0" presId="urn:microsoft.com/office/officeart/2005/8/layout/hProcess11#1"/>
    <dgm:cxn modelId="{126464ED-82CD-437D-88EC-7E399856DA49}" type="presParOf" srcId="{DFD26A72-8BC9-4F33-B67A-346B97F5FE4B}" destId="{48E2EFD4-3A76-4658-A457-9083E8148B5D}" srcOrd="9" destOrd="0" presId="urn:microsoft.com/office/officeart/2005/8/layout/hProcess11#1"/>
    <dgm:cxn modelId="{B3B198C9-730F-48BB-A430-050CF098F514}" type="presParOf" srcId="{DFD26A72-8BC9-4F33-B67A-346B97F5FE4B}" destId="{85B8AC2F-CFB2-48B2-BA85-385BDE8013F0}" srcOrd="10" destOrd="0" presId="urn:microsoft.com/office/officeart/2005/8/layout/hProcess11#1"/>
    <dgm:cxn modelId="{DBBEE04F-505C-4438-9D1C-A3BE397F7408}" type="presParOf" srcId="{85B8AC2F-CFB2-48B2-BA85-385BDE8013F0}" destId="{90655BE8-05F7-4BDD-9540-69150B58FB74}" srcOrd="0" destOrd="0" presId="urn:microsoft.com/office/officeart/2005/8/layout/hProcess11#1"/>
    <dgm:cxn modelId="{EC86DF02-4E75-467C-ABB3-3CB8AC5F25E0}" type="presParOf" srcId="{85B8AC2F-CFB2-48B2-BA85-385BDE8013F0}" destId="{D4D07729-5A02-41D7-AFC5-AF6D3E3BB758}" srcOrd="1" destOrd="0" presId="urn:microsoft.com/office/officeart/2005/8/layout/hProcess11#1"/>
    <dgm:cxn modelId="{969210E7-7258-43A4-95DD-52C1F796A953}" type="presParOf" srcId="{85B8AC2F-CFB2-48B2-BA85-385BDE8013F0}" destId="{08AF2DC2-2D91-48F5-A917-865B0F87CB75}" srcOrd="2" destOrd="0" presId="urn:microsoft.com/office/officeart/2005/8/layout/hProcess11#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1" loCatId="process" qsTypeId="urn:microsoft.com/office/officeart/2005/8/quickstyle/simple1#1" qsCatId="simple" csTypeId="urn:microsoft.com/office/officeart/2005/8/colors/accent1_2#1" csCatId="accent1" phldr="1"/>
      <dgm:spPr/>
    </dgm:pt>
    <dgm:pt modelId="{EF87E2AF-7F52-42D6-AB0D-B57ED76798AD}">
      <dgm:prSet/>
      <dgm:spPr/>
      <dgm:t>
        <a:bodyPr/>
        <a:lstStyle/>
        <a:p>
          <a:r>
            <a:rPr lang="en-US" altLang="zh-CN" dirty="0" smtClean="0"/>
            <a:t> </a:t>
          </a:r>
          <a:endParaRPr lang="zh-CN" altLang="en-US" dirty="0"/>
        </a:p>
      </dgm:t>
    </dgm:pt>
    <dgm:pt modelId="{BDD7B455-2266-44A0-BAEA-FDA70F2DDFF9}" type="parTrans" cxnId="{D803A1BB-A011-4A7E-BA2C-5CB46164C0C0}">
      <dgm:prSet/>
      <dgm:spPr/>
      <dgm:t>
        <a:bodyPr/>
        <a:lstStyle/>
        <a:p>
          <a:endParaRPr lang="zh-CN" altLang="en-US"/>
        </a:p>
      </dgm:t>
    </dgm:pt>
    <dgm:pt modelId="{9820DA0A-774B-46F6-AF1D-7914F4434523}" type="sibTrans" cxnId="{D803A1BB-A011-4A7E-BA2C-5CB46164C0C0}">
      <dgm:prSet/>
      <dgm:spPr/>
      <dgm:t>
        <a:bodyPr/>
        <a:lstStyle/>
        <a:p>
          <a:endParaRPr lang="zh-CN" altLang="en-US"/>
        </a:p>
      </dgm:t>
    </dgm:pt>
    <dgm:pt modelId="{85E45F26-8903-42B1-B142-4A5DE38CBA1D}">
      <dgm:prSet/>
      <dgm:spPr/>
      <dgm:t>
        <a:bodyPr/>
        <a:lstStyle/>
        <a:p>
          <a:endParaRPr lang="zh-CN" altLang="en-US" dirty="0"/>
        </a:p>
      </dgm:t>
    </dgm:pt>
    <dgm:pt modelId="{66E2A45C-5061-418F-88BC-5F52B32AE1B1}" type="parTrans" cxnId="{C1EBB94A-3B6B-4565-9848-AC092FD5B5F4}">
      <dgm:prSet/>
      <dgm:spPr/>
      <dgm:t>
        <a:bodyPr/>
        <a:lstStyle/>
        <a:p>
          <a:endParaRPr lang="zh-CN" altLang="en-US"/>
        </a:p>
      </dgm:t>
    </dgm:pt>
    <dgm:pt modelId="{EE1C08F6-5D96-4F3C-896F-1DDC786E7A47}" type="sibTrans" cxnId="{C1EBB94A-3B6B-4565-9848-AC092FD5B5F4}">
      <dgm:prSet/>
      <dgm:spPr/>
      <dgm:t>
        <a:bodyPr/>
        <a:lstStyle/>
        <a:p>
          <a:endParaRPr lang="zh-CN" altLang="en-US"/>
        </a:p>
      </dgm:t>
    </dgm:pt>
    <dgm:pt modelId="{83617FA0-6A63-4DB7-953F-11F0547F84A0}">
      <dgm:prSet/>
      <dgm:spPr/>
      <dgm:t>
        <a:bodyPr/>
        <a:lstStyle/>
        <a:p>
          <a:endParaRPr lang="zh-CN" altLang="en-US" dirty="0"/>
        </a:p>
      </dgm:t>
    </dgm:pt>
    <dgm:pt modelId="{AF96D4C2-3560-49A6-9830-611F86380E9C}" type="parTrans" cxnId="{2BCA7379-9EE7-41F3-AE9A-153559757750}">
      <dgm:prSet/>
      <dgm:spPr/>
      <dgm:t>
        <a:bodyPr/>
        <a:lstStyle/>
        <a:p>
          <a:endParaRPr lang="zh-CN" altLang="en-US"/>
        </a:p>
      </dgm:t>
    </dgm:pt>
    <dgm:pt modelId="{A39A3B7D-A359-4EC4-A4C9-8A00F6CACFA9}" type="sibTrans" cxnId="{2BCA7379-9EE7-41F3-AE9A-153559757750}">
      <dgm:prSet/>
      <dgm:spPr/>
      <dgm:t>
        <a:bodyPr/>
        <a:lstStyle/>
        <a:p>
          <a:endParaRPr lang="zh-CN" altLang="en-US"/>
        </a:p>
      </dgm:t>
    </dgm:pt>
    <dgm:pt modelId="{30793951-168F-4F34-8050-A2F7DCE85AD4}">
      <dgm:prSet/>
      <dgm:spPr/>
      <dgm:t>
        <a:bodyPr/>
        <a:lstStyle/>
        <a:p>
          <a:endParaRPr lang="zh-CN" altLang="en-US" dirty="0"/>
        </a:p>
      </dgm:t>
    </dgm:pt>
    <dgm:pt modelId="{6EC41EE8-B2AE-4369-82A4-8E8553D8F77D}" type="parTrans" cxnId="{480FED20-863B-48C1-9FA6-6ABEC9425EFA}">
      <dgm:prSet/>
      <dgm:spPr/>
      <dgm:t>
        <a:bodyPr/>
        <a:lstStyle/>
        <a:p>
          <a:endParaRPr lang="zh-CN" altLang="en-US"/>
        </a:p>
      </dgm:t>
    </dgm:pt>
    <dgm:pt modelId="{DE6C22AE-504D-463B-85E9-FD9D55232FD1}" type="sibTrans" cxnId="{480FED20-863B-48C1-9FA6-6ABEC9425EFA}">
      <dgm:prSet/>
      <dgm:spPr/>
      <dgm:t>
        <a:bodyPr/>
        <a:lstStyle/>
        <a:p>
          <a:endParaRPr lang="zh-CN" altLang="en-US"/>
        </a:p>
      </dgm:t>
    </dgm:pt>
    <dgm:pt modelId="{FC5F9307-0282-4D54-BBA4-469CC7E3839C}">
      <dgm:prSet/>
      <dgm:spPr/>
      <dgm:t>
        <a:bodyPr/>
        <a:lstStyle/>
        <a:p>
          <a:endParaRPr lang="zh-CN" altLang="en-US" dirty="0"/>
        </a:p>
      </dgm:t>
    </dgm:pt>
    <dgm:pt modelId="{77024F34-61AD-41F5-9146-E46DC6547384}" type="parTrans" cxnId="{2BD87ED4-0286-4B52-ADCC-25A83AB7D2AD}">
      <dgm:prSet/>
      <dgm:spPr/>
      <dgm:t>
        <a:bodyPr/>
        <a:lstStyle/>
        <a:p>
          <a:endParaRPr lang="zh-CN" altLang="en-US"/>
        </a:p>
      </dgm:t>
    </dgm:pt>
    <dgm:pt modelId="{2877302F-1551-4DB9-BD88-11B0E5E9090D}" type="sibTrans" cxnId="{2BD87ED4-0286-4B52-ADCC-25A83AB7D2AD}">
      <dgm:prSet/>
      <dgm:spPr/>
      <dgm:t>
        <a:bodyPr/>
        <a:lstStyle/>
        <a:p>
          <a:endParaRPr lang="zh-CN" altLang="en-US"/>
        </a:p>
      </dgm:t>
    </dgm:pt>
    <dgm:pt modelId="{85FC3A5C-EB9B-49D5-8B08-44C6EB66AE73}">
      <dgm:prSet/>
      <dgm:spPr/>
      <dgm:t>
        <a:bodyPr/>
        <a:lstStyle/>
        <a:p>
          <a:endParaRPr lang="zh-CN" altLang="en-US" dirty="0"/>
        </a:p>
      </dgm:t>
    </dgm:pt>
    <dgm:pt modelId="{A533F348-E18C-4474-B51D-11B24B5E1BCE}" type="parTrans" cxnId="{DF980DC7-8185-4CC6-95E9-249C4FFDBEBC}">
      <dgm:prSet/>
      <dgm:spPr/>
      <dgm:t>
        <a:bodyPr/>
        <a:lstStyle/>
        <a:p>
          <a:endParaRPr lang="zh-CN" altLang="en-US"/>
        </a:p>
      </dgm:t>
    </dgm:pt>
    <dgm:pt modelId="{E5D59C5A-CB78-4F81-B993-555FBCEA8858}" type="sibTrans" cxnId="{DF980DC7-8185-4CC6-95E9-249C4FFDBEBC}">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9573B72D-39B7-40F1-80E6-AD920A2D501E}" type="pres">
      <dgm:prSet presAssocID="{EF87E2AF-7F52-42D6-AB0D-B57ED76798AD}" presName="compositeA" presStyleCnt="0"/>
      <dgm:spPr/>
    </dgm:pt>
    <dgm:pt modelId="{E80BCF96-DB21-4CBF-BA85-E66241634EA2}" type="pres">
      <dgm:prSet presAssocID="{EF87E2AF-7F52-42D6-AB0D-B57ED76798AD}" presName="textA" presStyleLbl="revTx" presStyleIdx="0" presStyleCnt="6">
        <dgm:presLayoutVars>
          <dgm:bulletEnabled val="1"/>
        </dgm:presLayoutVars>
      </dgm:prSet>
      <dgm:spPr/>
      <dgm:t>
        <a:bodyPr/>
        <a:lstStyle/>
        <a:p>
          <a:endParaRPr lang="zh-CN" altLang="en-US"/>
        </a:p>
      </dgm:t>
    </dgm:pt>
    <dgm:pt modelId="{17FE4F42-9E6F-4527-92E2-B36D316A1F6A}" type="pres">
      <dgm:prSet presAssocID="{EF87E2AF-7F52-42D6-AB0D-B57ED76798AD}" presName="circleA" presStyleLbl="node1" presStyleIdx="0" presStyleCnt="6"/>
      <dgm:spPr>
        <a:solidFill>
          <a:srgbClr val="C00000"/>
        </a:solidFill>
      </dgm:spPr>
    </dgm:pt>
    <dgm:pt modelId="{5C510B7C-898C-4E27-8BC7-162F996CC52F}" type="pres">
      <dgm:prSet presAssocID="{EF87E2AF-7F52-42D6-AB0D-B57ED76798AD}" presName="spaceA" presStyleCnt="0"/>
      <dgm:spPr/>
    </dgm:pt>
    <dgm:pt modelId="{3680D207-1729-4DA5-A62B-C50009643255}" type="pres">
      <dgm:prSet presAssocID="{9820DA0A-774B-46F6-AF1D-7914F4434523}" presName="space" presStyleCnt="0"/>
      <dgm:spPr/>
    </dgm:pt>
    <dgm:pt modelId="{A06454DB-9800-4E83-B1EE-2D5C7BAB532D}" type="pres">
      <dgm:prSet presAssocID="{83617FA0-6A63-4DB7-953F-11F0547F84A0}" presName="compositeB" presStyleCnt="0"/>
      <dgm:spPr/>
    </dgm:pt>
    <dgm:pt modelId="{8AF037E5-AEBB-4C04-9DA5-2A090DE59E4D}" type="pres">
      <dgm:prSet presAssocID="{83617FA0-6A63-4DB7-953F-11F0547F84A0}" presName="textB" presStyleLbl="revTx" presStyleIdx="1" presStyleCnt="6">
        <dgm:presLayoutVars>
          <dgm:bulletEnabled val="1"/>
        </dgm:presLayoutVars>
      </dgm:prSet>
      <dgm:spPr/>
      <dgm:t>
        <a:bodyPr/>
        <a:lstStyle/>
        <a:p>
          <a:endParaRPr lang="zh-CN" altLang="en-US"/>
        </a:p>
      </dgm:t>
    </dgm:pt>
    <dgm:pt modelId="{6A4EB926-0CE3-4B70-ABFE-E5F62E27464D}" type="pres">
      <dgm:prSet presAssocID="{83617FA0-6A63-4DB7-953F-11F0547F84A0}" presName="circleB" presStyleLbl="node1" presStyleIdx="1" presStyleCnt="6"/>
      <dgm:spPr>
        <a:solidFill>
          <a:srgbClr val="C00000"/>
        </a:solidFill>
      </dgm:spPr>
    </dgm:pt>
    <dgm:pt modelId="{243B61FA-E394-4398-B5A5-CED7780A09AA}" type="pres">
      <dgm:prSet presAssocID="{83617FA0-6A63-4DB7-953F-11F0547F84A0}" presName="spaceB" presStyleCnt="0"/>
      <dgm:spPr/>
    </dgm:pt>
    <dgm:pt modelId="{58EA9615-9637-4276-A022-5A2F70633491}" type="pres">
      <dgm:prSet presAssocID="{A39A3B7D-A359-4EC4-A4C9-8A00F6CACFA9}" presName="space" presStyleCnt="0"/>
      <dgm:spPr/>
    </dgm:pt>
    <dgm:pt modelId="{C2C4B7E7-3402-490B-8D42-B2E98882C4E9}" type="pres">
      <dgm:prSet presAssocID="{30793951-168F-4F34-8050-A2F7DCE85AD4}" presName="compositeA" presStyleCnt="0"/>
      <dgm:spPr/>
    </dgm:pt>
    <dgm:pt modelId="{330E5E71-F954-4271-9F2D-CF1A557ABCC6}" type="pres">
      <dgm:prSet presAssocID="{30793951-168F-4F34-8050-A2F7DCE85AD4}" presName="textA" presStyleLbl="revTx" presStyleIdx="2" presStyleCnt="6">
        <dgm:presLayoutVars>
          <dgm:bulletEnabled val="1"/>
        </dgm:presLayoutVars>
      </dgm:prSet>
      <dgm:spPr/>
      <dgm:t>
        <a:bodyPr/>
        <a:lstStyle/>
        <a:p>
          <a:endParaRPr lang="zh-CN" altLang="en-US"/>
        </a:p>
      </dgm:t>
    </dgm:pt>
    <dgm:pt modelId="{D94F1484-A814-4075-A0FB-EDF5ED925C6D}" type="pres">
      <dgm:prSet presAssocID="{30793951-168F-4F34-8050-A2F7DCE85AD4}" presName="circleA" presStyleLbl="node1" presStyleIdx="2" presStyleCnt="6"/>
      <dgm:spPr>
        <a:solidFill>
          <a:srgbClr val="C00000"/>
        </a:solidFill>
      </dgm:spPr>
    </dgm:pt>
    <dgm:pt modelId="{58153721-8616-4B52-99F6-30118674C295}" type="pres">
      <dgm:prSet presAssocID="{30793951-168F-4F34-8050-A2F7DCE85AD4}" presName="spaceA" presStyleCnt="0"/>
      <dgm:spPr/>
    </dgm:pt>
    <dgm:pt modelId="{EDDE0326-9050-40EF-B75F-FCD2AD9374F2}" type="pres">
      <dgm:prSet presAssocID="{DE6C22AE-504D-463B-85E9-FD9D55232FD1}" presName="space" presStyleCnt="0"/>
      <dgm:spPr/>
    </dgm:pt>
    <dgm:pt modelId="{E304099E-5D02-48C4-8D3F-AA4F73E1A827}" type="pres">
      <dgm:prSet presAssocID="{FC5F9307-0282-4D54-BBA4-469CC7E3839C}" presName="compositeB" presStyleCnt="0"/>
      <dgm:spPr/>
    </dgm:pt>
    <dgm:pt modelId="{B36842BD-C9B7-4EC7-B444-4BE4E5375EE5}" type="pres">
      <dgm:prSet presAssocID="{FC5F9307-0282-4D54-BBA4-469CC7E3839C}" presName="textB" presStyleLbl="revTx" presStyleIdx="3" presStyleCnt="6">
        <dgm:presLayoutVars>
          <dgm:bulletEnabled val="1"/>
        </dgm:presLayoutVars>
      </dgm:prSet>
      <dgm:spPr/>
      <dgm:t>
        <a:bodyPr/>
        <a:lstStyle/>
        <a:p>
          <a:endParaRPr lang="zh-CN" altLang="en-US"/>
        </a:p>
      </dgm:t>
    </dgm:pt>
    <dgm:pt modelId="{D2E34011-C225-4CDF-96E4-E6F35B928B54}" type="pres">
      <dgm:prSet presAssocID="{FC5F9307-0282-4D54-BBA4-469CC7E3839C}" presName="circleB" presStyleLbl="node1" presStyleIdx="3" presStyleCnt="6"/>
      <dgm:spPr>
        <a:solidFill>
          <a:srgbClr val="C00000"/>
        </a:solidFill>
      </dgm:spPr>
    </dgm:pt>
    <dgm:pt modelId="{71C1630C-5146-457E-8B6E-EFC5EE72BA3E}" type="pres">
      <dgm:prSet presAssocID="{FC5F9307-0282-4D54-BBA4-469CC7E3839C}" presName="spaceB" presStyleCnt="0"/>
      <dgm:spPr/>
    </dgm:pt>
    <dgm:pt modelId="{88141017-88E4-4376-B47C-81C631B0CA98}" type="pres">
      <dgm:prSet presAssocID="{2877302F-1551-4DB9-BD88-11B0E5E9090D}" presName="space" presStyleCnt="0"/>
      <dgm:spPr/>
    </dgm:pt>
    <dgm:pt modelId="{1EF7CB2A-5A86-4F7D-B697-EE591AB8A0E5}" type="pres">
      <dgm:prSet presAssocID="{85FC3A5C-EB9B-49D5-8B08-44C6EB66AE73}" presName="compositeA" presStyleCnt="0"/>
      <dgm:spPr/>
    </dgm:pt>
    <dgm:pt modelId="{DF944521-611F-4432-BF77-51C5F74A39AB}" type="pres">
      <dgm:prSet presAssocID="{85FC3A5C-EB9B-49D5-8B08-44C6EB66AE73}" presName="textA" presStyleLbl="revTx" presStyleIdx="4" presStyleCnt="6">
        <dgm:presLayoutVars>
          <dgm:bulletEnabled val="1"/>
        </dgm:presLayoutVars>
      </dgm:prSet>
      <dgm:spPr/>
      <dgm:t>
        <a:bodyPr/>
        <a:lstStyle/>
        <a:p>
          <a:endParaRPr lang="zh-CN" altLang="en-US"/>
        </a:p>
      </dgm:t>
    </dgm:pt>
    <dgm:pt modelId="{A2A42308-9A2B-4625-A1F8-36B5582576F9}" type="pres">
      <dgm:prSet presAssocID="{85FC3A5C-EB9B-49D5-8B08-44C6EB66AE73}" presName="circleA" presStyleLbl="node1" presStyleIdx="4" presStyleCnt="6"/>
      <dgm:spPr>
        <a:solidFill>
          <a:srgbClr val="C00000"/>
        </a:solidFill>
      </dgm:spPr>
    </dgm:pt>
    <dgm:pt modelId="{2183ADAF-9092-4E61-8286-F8330FC5A2C3}" type="pres">
      <dgm:prSet presAssocID="{85FC3A5C-EB9B-49D5-8B08-44C6EB66AE73}" presName="spaceA" presStyleCnt="0"/>
      <dgm:spPr/>
    </dgm:pt>
    <dgm:pt modelId="{48E2EFD4-3A76-4658-A457-9083E8148B5D}" type="pres">
      <dgm:prSet presAssocID="{E5D59C5A-CB78-4F81-B993-555FBCEA8858}" presName="space" presStyleCnt="0"/>
      <dgm:spPr/>
    </dgm:pt>
    <dgm:pt modelId="{85B8AC2F-CFB2-48B2-BA85-385BDE8013F0}" type="pres">
      <dgm:prSet presAssocID="{85E45F26-8903-42B1-B142-4A5DE38CBA1D}" presName="compositeB" presStyleCnt="0"/>
      <dgm:spPr/>
    </dgm:pt>
    <dgm:pt modelId="{90655BE8-05F7-4BDD-9540-69150B58FB74}" type="pres">
      <dgm:prSet presAssocID="{85E45F26-8903-42B1-B142-4A5DE38CBA1D}" presName="textB" presStyleLbl="revTx" presStyleIdx="5" presStyleCnt="6">
        <dgm:presLayoutVars>
          <dgm:bulletEnabled val="1"/>
        </dgm:presLayoutVars>
      </dgm:prSet>
      <dgm:spPr/>
      <dgm:t>
        <a:bodyPr/>
        <a:lstStyle/>
        <a:p>
          <a:endParaRPr lang="zh-CN" altLang="en-US"/>
        </a:p>
      </dgm:t>
    </dgm:pt>
    <dgm:pt modelId="{D4D07729-5A02-41D7-AFC5-AF6D3E3BB758}" type="pres">
      <dgm:prSet presAssocID="{85E45F26-8903-42B1-B142-4A5DE38CBA1D}" presName="circleB" presStyleLbl="node1" presStyleIdx="5" presStyleCnt="6"/>
      <dgm:spPr>
        <a:solidFill>
          <a:srgbClr val="C00000"/>
        </a:solidFill>
      </dgm:spPr>
    </dgm:pt>
    <dgm:pt modelId="{08AF2DC2-2D91-48F5-A917-865B0F87CB75}" type="pres">
      <dgm:prSet presAssocID="{85E45F26-8903-42B1-B142-4A5DE38CBA1D}" presName="spaceB" presStyleCnt="0"/>
      <dgm:spPr/>
    </dgm:pt>
  </dgm:ptLst>
  <dgm:cxnLst>
    <dgm:cxn modelId="{CC42F173-1104-4C97-9584-BD214C673CC6}" type="presOf" srcId="{EF87E2AF-7F52-42D6-AB0D-B57ED76798AD}" destId="{E80BCF96-DB21-4CBF-BA85-E66241634EA2}" srcOrd="0" destOrd="0" presId="urn:microsoft.com/office/officeart/2005/8/layout/hProcess11#1"/>
    <dgm:cxn modelId="{84C249EC-A03F-458C-A187-6DF814351CB2}" type="presOf" srcId="{83617FA0-6A63-4DB7-953F-11F0547F84A0}" destId="{8AF037E5-AEBB-4C04-9DA5-2A090DE59E4D}" srcOrd="0" destOrd="0" presId="urn:microsoft.com/office/officeart/2005/8/layout/hProcess11#1"/>
    <dgm:cxn modelId="{480FED20-863B-48C1-9FA6-6ABEC9425EFA}" srcId="{48E4028B-27B2-485E-82AE-2E7332D54C33}" destId="{30793951-168F-4F34-8050-A2F7DCE85AD4}" srcOrd="2" destOrd="0" parTransId="{6EC41EE8-B2AE-4369-82A4-8E8553D8F77D}" sibTransId="{DE6C22AE-504D-463B-85E9-FD9D55232FD1}"/>
    <dgm:cxn modelId="{FEF13470-CBED-41CE-8B36-BE551040442E}" type="presOf" srcId="{48E4028B-27B2-485E-82AE-2E7332D54C33}" destId="{799D2935-DD1D-4DFC-9C5B-1A217FF93271}" srcOrd="0" destOrd="0" presId="urn:microsoft.com/office/officeart/2005/8/layout/hProcess11#1"/>
    <dgm:cxn modelId="{C1EBB94A-3B6B-4565-9848-AC092FD5B5F4}" srcId="{48E4028B-27B2-485E-82AE-2E7332D54C33}" destId="{85E45F26-8903-42B1-B142-4A5DE38CBA1D}" srcOrd="5" destOrd="0" parTransId="{66E2A45C-5061-418F-88BC-5F52B32AE1B1}" sibTransId="{EE1C08F6-5D96-4F3C-896F-1DDC786E7A47}"/>
    <dgm:cxn modelId="{D803A1BB-A011-4A7E-BA2C-5CB46164C0C0}" srcId="{48E4028B-27B2-485E-82AE-2E7332D54C33}" destId="{EF87E2AF-7F52-42D6-AB0D-B57ED76798AD}" srcOrd="0" destOrd="0" parTransId="{BDD7B455-2266-44A0-BAEA-FDA70F2DDFF9}" sibTransId="{9820DA0A-774B-46F6-AF1D-7914F4434523}"/>
    <dgm:cxn modelId="{2BCA7379-9EE7-41F3-AE9A-153559757750}" srcId="{48E4028B-27B2-485E-82AE-2E7332D54C33}" destId="{83617FA0-6A63-4DB7-953F-11F0547F84A0}" srcOrd="1" destOrd="0" parTransId="{AF96D4C2-3560-49A6-9830-611F86380E9C}" sibTransId="{A39A3B7D-A359-4EC4-A4C9-8A00F6CACFA9}"/>
    <dgm:cxn modelId="{2BD87ED4-0286-4B52-ADCC-25A83AB7D2AD}" srcId="{48E4028B-27B2-485E-82AE-2E7332D54C33}" destId="{FC5F9307-0282-4D54-BBA4-469CC7E3839C}" srcOrd="3" destOrd="0" parTransId="{77024F34-61AD-41F5-9146-E46DC6547384}" sibTransId="{2877302F-1551-4DB9-BD88-11B0E5E9090D}"/>
    <dgm:cxn modelId="{66ED967F-1B42-4D7A-8E6D-6B410DA2A177}" type="presOf" srcId="{85FC3A5C-EB9B-49D5-8B08-44C6EB66AE73}" destId="{DF944521-611F-4432-BF77-51C5F74A39AB}" srcOrd="0" destOrd="0" presId="urn:microsoft.com/office/officeart/2005/8/layout/hProcess11#1"/>
    <dgm:cxn modelId="{186BCDAF-EB38-4951-9518-8B58CEFFE208}" type="presOf" srcId="{85E45F26-8903-42B1-B142-4A5DE38CBA1D}" destId="{90655BE8-05F7-4BDD-9540-69150B58FB74}" srcOrd="0" destOrd="0" presId="urn:microsoft.com/office/officeart/2005/8/layout/hProcess11#1"/>
    <dgm:cxn modelId="{464A5678-BAC7-43C8-9DE7-9198AB5F86BB}" type="presOf" srcId="{30793951-168F-4F34-8050-A2F7DCE85AD4}" destId="{330E5E71-F954-4271-9F2D-CF1A557ABCC6}" srcOrd="0" destOrd="0" presId="urn:microsoft.com/office/officeart/2005/8/layout/hProcess11#1"/>
    <dgm:cxn modelId="{DF980DC7-8185-4CC6-95E9-249C4FFDBEBC}" srcId="{48E4028B-27B2-485E-82AE-2E7332D54C33}" destId="{85FC3A5C-EB9B-49D5-8B08-44C6EB66AE73}" srcOrd="4" destOrd="0" parTransId="{A533F348-E18C-4474-B51D-11B24B5E1BCE}" sibTransId="{E5D59C5A-CB78-4F81-B993-555FBCEA8858}"/>
    <dgm:cxn modelId="{0D31A05F-9828-4DE2-8857-1E27A1396496}" type="presOf" srcId="{FC5F9307-0282-4D54-BBA4-469CC7E3839C}" destId="{B36842BD-C9B7-4EC7-B444-4BE4E5375EE5}" srcOrd="0" destOrd="0" presId="urn:microsoft.com/office/officeart/2005/8/layout/hProcess11#1"/>
    <dgm:cxn modelId="{6DF5B452-F6DD-4ECC-94B6-B51DC83008B0}" type="presParOf" srcId="{799D2935-DD1D-4DFC-9C5B-1A217FF93271}" destId="{AD91FF94-9E6D-4995-BD3F-1F21CF928E0D}" srcOrd="0" destOrd="0" presId="urn:microsoft.com/office/officeart/2005/8/layout/hProcess11#1"/>
    <dgm:cxn modelId="{DE77C4D4-197F-424F-85FF-A44061D547D7}" type="presParOf" srcId="{799D2935-DD1D-4DFC-9C5B-1A217FF93271}" destId="{DFD26A72-8BC9-4F33-B67A-346B97F5FE4B}" srcOrd="1" destOrd="0" presId="urn:microsoft.com/office/officeart/2005/8/layout/hProcess11#1"/>
    <dgm:cxn modelId="{BC942285-946B-4907-933B-E483D95800F1}" type="presParOf" srcId="{DFD26A72-8BC9-4F33-B67A-346B97F5FE4B}" destId="{9573B72D-39B7-40F1-80E6-AD920A2D501E}" srcOrd="0" destOrd="0" presId="urn:microsoft.com/office/officeart/2005/8/layout/hProcess11#1"/>
    <dgm:cxn modelId="{0473E8BB-88DE-4B64-9164-8B84ED1559F0}" type="presParOf" srcId="{9573B72D-39B7-40F1-80E6-AD920A2D501E}" destId="{E80BCF96-DB21-4CBF-BA85-E66241634EA2}" srcOrd="0" destOrd="0" presId="urn:microsoft.com/office/officeart/2005/8/layout/hProcess11#1"/>
    <dgm:cxn modelId="{FD7F37D4-5E4A-447C-8385-A42F13FC47D8}" type="presParOf" srcId="{9573B72D-39B7-40F1-80E6-AD920A2D501E}" destId="{17FE4F42-9E6F-4527-92E2-B36D316A1F6A}" srcOrd="1" destOrd="0" presId="urn:microsoft.com/office/officeart/2005/8/layout/hProcess11#1"/>
    <dgm:cxn modelId="{C44F3840-ACE9-47FA-9DC4-564D87C1CA40}" type="presParOf" srcId="{9573B72D-39B7-40F1-80E6-AD920A2D501E}" destId="{5C510B7C-898C-4E27-8BC7-162F996CC52F}" srcOrd="2" destOrd="0" presId="urn:microsoft.com/office/officeart/2005/8/layout/hProcess11#1"/>
    <dgm:cxn modelId="{F061F9BC-8983-4B34-A0B7-9A27DD0803A8}" type="presParOf" srcId="{DFD26A72-8BC9-4F33-B67A-346B97F5FE4B}" destId="{3680D207-1729-4DA5-A62B-C50009643255}" srcOrd="1" destOrd="0" presId="urn:microsoft.com/office/officeart/2005/8/layout/hProcess11#1"/>
    <dgm:cxn modelId="{2DFF8686-6007-45A9-B722-C0D965AAA73F}" type="presParOf" srcId="{DFD26A72-8BC9-4F33-B67A-346B97F5FE4B}" destId="{A06454DB-9800-4E83-B1EE-2D5C7BAB532D}" srcOrd="2" destOrd="0" presId="urn:microsoft.com/office/officeart/2005/8/layout/hProcess11#1"/>
    <dgm:cxn modelId="{3823A1F4-160E-4857-A69A-05DFF12CAC7F}" type="presParOf" srcId="{A06454DB-9800-4E83-B1EE-2D5C7BAB532D}" destId="{8AF037E5-AEBB-4C04-9DA5-2A090DE59E4D}" srcOrd="0" destOrd="0" presId="urn:microsoft.com/office/officeart/2005/8/layout/hProcess11#1"/>
    <dgm:cxn modelId="{3BCCC43F-ECA7-4226-B3A5-920528EED5BE}" type="presParOf" srcId="{A06454DB-9800-4E83-B1EE-2D5C7BAB532D}" destId="{6A4EB926-0CE3-4B70-ABFE-E5F62E27464D}" srcOrd="1" destOrd="0" presId="urn:microsoft.com/office/officeart/2005/8/layout/hProcess11#1"/>
    <dgm:cxn modelId="{20133692-5F35-4CF4-9B70-93BEAC03ED72}" type="presParOf" srcId="{A06454DB-9800-4E83-B1EE-2D5C7BAB532D}" destId="{243B61FA-E394-4398-B5A5-CED7780A09AA}" srcOrd="2" destOrd="0" presId="urn:microsoft.com/office/officeart/2005/8/layout/hProcess11#1"/>
    <dgm:cxn modelId="{23EED782-277B-401A-ADC5-EDB917024DEB}" type="presParOf" srcId="{DFD26A72-8BC9-4F33-B67A-346B97F5FE4B}" destId="{58EA9615-9637-4276-A022-5A2F70633491}" srcOrd="3" destOrd="0" presId="urn:microsoft.com/office/officeart/2005/8/layout/hProcess11#1"/>
    <dgm:cxn modelId="{A66B83E1-ED65-4612-A665-0D45C3E3693B}" type="presParOf" srcId="{DFD26A72-8BC9-4F33-B67A-346B97F5FE4B}" destId="{C2C4B7E7-3402-490B-8D42-B2E98882C4E9}" srcOrd="4" destOrd="0" presId="urn:microsoft.com/office/officeart/2005/8/layout/hProcess11#1"/>
    <dgm:cxn modelId="{C52094D5-3A41-4BAE-8E77-1FCBDDB99FA5}" type="presParOf" srcId="{C2C4B7E7-3402-490B-8D42-B2E98882C4E9}" destId="{330E5E71-F954-4271-9F2D-CF1A557ABCC6}" srcOrd="0" destOrd="0" presId="urn:microsoft.com/office/officeart/2005/8/layout/hProcess11#1"/>
    <dgm:cxn modelId="{A8BD3349-13A9-4912-8A03-2BC7E7BA95AD}" type="presParOf" srcId="{C2C4B7E7-3402-490B-8D42-B2E98882C4E9}" destId="{D94F1484-A814-4075-A0FB-EDF5ED925C6D}" srcOrd="1" destOrd="0" presId="urn:microsoft.com/office/officeart/2005/8/layout/hProcess11#1"/>
    <dgm:cxn modelId="{5EB01A06-EB2F-4A6D-910B-857D23951FB6}" type="presParOf" srcId="{C2C4B7E7-3402-490B-8D42-B2E98882C4E9}" destId="{58153721-8616-4B52-99F6-30118674C295}" srcOrd="2" destOrd="0" presId="urn:microsoft.com/office/officeart/2005/8/layout/hProcess11#1"/>
    <dgm:cxn modelId="{EE1F4CB6-AE89-45F2-973B-2DF5B6293D69}" type="presParOf" srcId="{DFD26A72-8BC9-4F33-B67A-346B97F5FE4B}" destId="{EDDE0326-9050-40EF-B75F-FCD2AD9374F2}" srcOrd="5" destOrd="0" presId="urn:microsoft.com/office/officeart/2005/8/layout/hProcess11#1"/>
    <dgm:cxn modelId="{DD1DC285-D096-4008-B3F5-1D230BB43910}" type="presParOf" srcId="{DFD26A72-8BC9-4F33-B67A-346B97F5FE4B}" destId="{E304099E-5D02-48C4-8D3F-AA4F73E1A827}" srcOrd="6" destOrd="0" presId="urn:microsoft.com/office/officeart/2005/8/layout/hProcess11#1"/>
    <dgm:cxn modelId="{F1A30332-71E1-4680-AF46-D52BE538796C}" type="presParOf" srcId="{E304099E-5D02-48C4-8D3F-AA4F73E1A827}" destId="{B36842BD-C9B7-4EC7-B444-4BE4E5375EE5}" srcOrd="0" destOrd="0" presId="urn:microsoft.com/office/officeart/2005/8/layout/hProcess11#1"/>
    <dgm:cxn modelId="{E5C3B0F0-45AB-4260-AEBB-AE18F6C6E5E3}" type="presParOf" srcId="{E304099E-5D02-48C4-8D3F-AA4F73E1A827}" destId="{D2E34011-C225-4CDF-96E4-E6F35B928B54}" srcOrd="1" destOrd="0" presId="urn:microsoft.com/office/officeart/2005/8/layout/hProcess11#1"/>
    <dgm:cxn modelId="{C48FB0CB-8C83-4A38-8528-CF4D2A4173DA}" type="presParOf" srcId="{E304099E-5D02-48C4-8D3F-AA4F73E1A827}" destId="{71C1630C-5146-457E-8B6E-EFC5EE72BA3E}" srcOrd="2" destOrd="0" presId="urn:microsoft.com/office/officeart/2005/8/layout/hProcess11#1"/>
    <dgm:cxn modelId="{CE011BA6-F721-45D6-8CA7-1AFDDF4243FB}" type="presParOf" srcId="{DFD26A72-8BC9-4F33-B67A-346B97F5FE4B}" destId="{88141017-88E4-4376-B47C-81C631B0CA98}" srcOrd="7" destOrd="0" presId="urn:microsoft.com/office/officeart/2005/8/layout/hProcess11#1"/>
    <dgm:cxn modelId="{CDD1C0C6-944C-447C-924B-7453B970A483}" type="presParOf" srcId="{DFD26A72-8BC9-4F33-B67A-346B97F5FE4B}" destId="{1EF7CB2A-5A86-4F7D-B697-EE591AB8A0E5}" srcOrd="8" destOrd="0" presId="urn:microsoft.com/office/officeart/2005/8/layout/hProcess11#1"/>
    <dgm:cxn modelId="{0F69698C-47DE-41C6-A8E9-8DFA419AA682}" type="presParOf" srcId="{1EF7CB2A-5A86-4F7D-B697-EE591AB8A0E5}" destId="{DF944521-611F-4432-BF77-51C5F74A39AB}" srcOrd="0" destOrd="0" presId="urn:microsoft.com/office/officeart/2005/8/layout/hProcess11#1"/>
    <dgm:cxn modelId="{0A9BB31A-3638-47ED-AF5D-1CF5E9E6E2E2}" type="presParOf" srcId="{1EF7CB2A-5A86-4F7D-B697-EE591AB8A0E5}" destId="{A2A42308-9A2B-4625-A1F8-36B5582576F9}" srcOrd="1" destOrd="0" presId="urn:microsoft.com/office/officeart/2005/8/layout/hProcess11#1"/>
    <dgm:cxn modelId="{2C4433D8-2B73-46D9-9445-08F0B2A8523B}" type="presParOf" srcId="{1EF7CB2A-5A86-4F7D-B697-EE591AB8A0E5}" destId="{2183ADAF-9092-4E61-8286-F8330FC5A2C3}" srcOrd="2" destOrd="0" presId="urn:microsoft.com/office/officeart/2005/8/layout/hProcess11#1"/>
    <dgm:cxn modelId="{F72D3894-57CD-42BA-BE2B-4B88DE55D783}" type="presParOf" srcId="{DFD26A72-8BC9-4F33-B67A-346B97F5FE4B}" destId="{48E2EFD4-3A76-4658-A457-9083E8148B5D}" srcOrd="9" destOrd="0" presId="urn:microsoft.com/office/officeart/2005/8/layout/hProcess11#1"/>
    <dgm:cxn modelId="{7B88FE07-B1DA-4778-9B22-9345A0C7D478}" type="presParOf" srcId="{DFD26A72-8BC9-4F33-B67A-346B97F5FE4B}" destId="{85B8AC2F-CFB2-48B2-BA85-385BDE8013F0}" srcOrd="10" destOrd="0" presId="urn:microsoft.com/office/officeart/2005/8/layout/hProcess11#1"/>
    <dgm:cxn modelId="{275D8881-216B-4388-A41A-47A4AB319512}" type="presParOf" srcId="{85B8AC2F-CFB2-48B2-BA85-385BDE8013F0}" destId="{90655BE8-05F7-4BDD-9540-69150B58FB74}" srcOrd="0" destOrd="0" presId="urn:microsoft.com/office/officeart/2005/8/layout/hProcess11#1"/>
    <dgm:cxn modelId="{2E13BA68-3953-4DB5-A596-F77D192FF9D7}" type="presParOf" srcId="{85B8AC2F-CFB2-48B2-BA85-385BDE8013F0}" destId="{D4D07729-5A02-41D7-AFC5-AF6D3E3BB758}" srcOrd="1" destOrd="0" presId="urn:microsoft.com/office/officeart/2005/8/layout/hProcess11#1"/>
    <dgm:cxn modelId="{F389806F-34A0-42F8-9CC9-F2E8D466FF04}" type="presParOf" srcId="{85B8AC2F-CFB2-48B2-BA85-385BDE8013F0}" destId="{08AF2DC2-2D91-48F5-A917-865B0F87CB75}" srcOrd="2" destOrd="0" presId="urn:microsoft.com/office/officeart/2005/8/layout/hProcess11#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1E2E56F-AEEA-4946-BEED-860B6B456557}" type="doc">
      <dgm:prSet loTypeId="urn:microsoft.com/office/officeart/2005/8/layout/lProcess3#1" loCatId="process" qsTypeId="urn:microsoft.com/office/officeart/2005/8/quickstyle/simple1#2" qsCatId="simple" csTypeId="urn:microsoft.com/office/officeart/2005/8/colors/accent2_2#1" csCatId="accent2" phldr="1"/>
      <dgm:spPr/>
      <dgm:t>
        <a:bodyPr/>
        <a:lstStyle/>
        <a:p>
          <a:endParaRPr lang="zh-CN" altLang="en-US"/>
        </a:p>
      </dgm:t>
    </dgm:pt>
    <dgm:pt modelId="{D58B5FA4-761A-4632-ABA9-8096A7B28A2D}">
      <dgm:prSet phldrT="[文本]" custT="1"/>
      <dgm:spPr/>
      <dgm:t>
        <a:bodyPr/>
        <a:lstStyle/>
        <a:p>
          <a:r>
            <a:rPr lang="zh-CN" altLang="en-US" sz="1800" dirty="0" smtClean="0">
              <a:latin typeface="微软雅黑" pitchFamily="34" charset="-122"/>
              <a:ea typeface="微软雅黑" pitchFamily="34" charset="-122"/>
            </a:rPr>
            <a:t>定向发行的股东享受本次权益</a:t>
          </a:r>
          <a:endParaRPr lang="zh-CN" altLang="en-US" sz="1800" dirty="0">
            <a:latin typeface="微软雅黑" pitchFamily="34" charset="-122"/>
            <a:ea typeface="微软雅黑" pitchFamily="34" charset="-122"/>
          </a:endParaRPr>
        </a:p>
      </dgm:t>
    </dgm:pt>
    <dgm:pt modelId="{8266009D-E0CB-4611-81F5-34B7572A4D68}" type="parTrans" cxnId="{4E4A823D-3F38-463B-8F47-5E46FEC1CF35}">
      <dgm:prSet/>
      <dgm:spPr/>
      <dgm:t>
        <a:bodyPr/>
        <a:lstStyle/>
        <a:p>
          <a:endParaRPr lang="zh-CN" altLang="en-US" sz="1600">
            <a:latin typeface="微软雅黑" pitchFamily="34" charset="-122"/>
            <a:ea typeface="微软雅黑" pitchFamily="34" charset="-122"/>
          </a:endParaRPr>
        </a:p>
      </dgm:t>
    </dgm:pt>
    <dgm:pt modelId="{0BDB95A8-A02E-4A47-84F3-27332ECA71DC}" type="sibTrans" cxnId="{4E4A823D-3F38-463B-8F47-5E46FEC1CF35}">
      <dgm:prSet/>
      <dgm:spPr/>
      <dgm:t>
        <a:bodyPr/>
        <a:lstStyle/>
        <a:p>
          <a:endParaRPr lang="zh-CN" altLang="en-US" sz="1600">
            <a:latin typeface="微软雅黑" pitchFamily="34" charset="-122"/>
            <a:ea typeface="微软雅黑" pitchFamily="34" charset="-122"/>
          </a:endParaRPr>
        </a:p>
      </dgm:t>
    </dgm:pt>
    <dgm:pt modelId="{03271776-B627-4942-9A92-95FC6105595F}">
      <dgm:prSet phldrT="[文本]" custT="1"/>
      <dgm:spPr/>
      <dgm:t>
        <a:bodyPr/>
        <a:lstStyle/>
        <a:p>
          <a:r>
            <a:rPr lang="zh-CN" altLang="en-US" sz="2000" dirty="0" smtClean="0">
              <a:latin typeface="微软雅黑" pitchFamily="34" charset="-122"/>
              <a:ea typeface="微软雅黑" pitchFamily="34" charset="-122"/>
            </a:rPr>
            <a:t>先完成新增股份登记</a:t>
          </a:r>
          <a:endParaRPr lang="zh-CN" altLang="en-US" sz="2000" dirty="0">
            <a:latin typeface="微软雅黑" pitchFamily="34" charset="-122"/>
            <a:ea typeface="微软雅黑" pitchFamily="34" charset="-122"/>
          </a:endParaRPr>
        </a:p>
      </dgm:t>
    </dgm:pt>
    <dgm:pt modelId="{F4C3EF2E-E20E-4767-AEF7-63BEF2DD5A7A}" type="parTrans" cxnId="{4F610637-CAE7-43AC-8144-B02F00697D91}">
      <dgm:prSet/>
      <dgm:spPr/>
      <dgm:t>
        <a:bodyPr/>
        <a:lstStyle/>
        <a:p>
          <a:endParaRPr lang="zh-CN" altLang="en-US" sz="1600">
            <a:latin typeface="微软雅黑" pitchFamily="34" charset="-122"/>
            <a:ea typeface="微软雅黑" pitchFamily="34" charset="-122"/>
          </a:endParaRPr>
        </a:p>
      </dgm:t>
    </dgm:pt>
    <dgm:pt modelId="{EC0D77AE-87EE-4416-8700-F55011796398}" type="sibTrans" cxnId="{4F610637-CAE7-43AC-8144-B02F00697D91}">
      <dgm:prSet/>
      <dgm:spPr/>
      <dgm:t>
        <a:bodyPr/>
        <a:lstStyle/>
        <a:p>
          <a:endParaRPr lang="zh-CN" altLang="en-US" sz="1600">
            <a:latin typeface="微软雅黑" pitchFamily="34" charset="-122"/>
            <a:ea typeface="微软雅黑" pitchFamily="34" charset="-122"/>
          </a:endParaRPr>
        </a:p>
      </dgm:t>
    </dgm:pt>
    <dgm:pt modelId="{D11A2BB3-EB8F-4B41-A8E4-C12905328F58}">
      <dgm:prSet phldrT="[文本]" custT="1"/>
      <dgm:spPr/>
      <dgm:t>
        <a:bodyPr/>
        <a:lstStyle/>
        <a:p>
          <a:r>
            <a:rPr lang="zh-CN" altLang="en-US" sz="1800" dirty="0" smtClean="0">
              <a:latin typeface="微软雅黑" pitchFamily="34" charset="-122"/>
              <a:ea typeface="微软雅黑" pitchFamily="34" charset="-122"/>
            </a:rPr>
            <a:t>定向发行的股东不享受本次权益</a:t>
          </a:r>
          <a:endParaRPr lang="zh-CN" altLang="en-US" sz="1800" dirty="0">
            <a:latin typeface="微软雅黑" pitchFamily="34" charset="-122"/>
            <a:ea typeface="微软雅黑" pitchFamily="34" charset="-122"/>
          </a:endParaRPr>
        </a:p>
      </dgm:t>
    </dgm:pt>
    <dgm:pt modelId="{8E0052AA-F95D-4A23-94F5-D893C5C7D4AF}" type="parTrans" cxnId="{9324851E-290B-4B6C-B830-78C632899470}">
      <dgm:prSet/>
      <dgm:spPr/>
      <dgm:t>
        <a:bodyPr/>
        <a:lstStyle/>
        <a:p>
          <a:endParaRPr lang="zh-CN" altLang="en-US" sz="1600">
            <a:latin typeface="微软雅黑" pitchFamily="34" charset="-122"/>
            <a:ea typeface="微软雅黑" pitchFamily="34" charset="-122"/>
          </a:endParaRPr>
        </a:p>
      </dgm:t>
    </dgm:pt>
    <dgm:pt modelId="{3BA9B034-2EAE-418C-8917-1883C0A04CCC}" type="sibTrans" cxnId="{9324851E-290B-4B6C-B830-78C632899470}">
      <dgm:prSet/>
      <dgm:spPr/>
      <dgm:t>
        <a:bodyPr/>
        <a:lstStyle/>
        <a:p>
          <a:endParaRPr lang="zh-CN" altLang="en-US" sz="1600">
            <a:latin typeface="微软雅黑" pitchFamily="34" charset="-122"/>
            <a:ea typeface="微软雅黑" pitchFamily="34" charset="-122"/>
          </a:endParaRPr>
        </a:p>
      </dgm:t>
    </dgm:pt>
    <dgm:pt modelId="{69FE574D-40D3-4B5B-A368-E65B430FB028}">
      <dgm:prSet phldrT="[文本]" custT="1"/>
      <dgm:spPr/>
      <dgm:t>
        <a:bodyPr/>
        <a:lstStyle/>
        <a:p>
          <a:r>
            <a:rPr lang="zh-CN" altLang="en-US" sz="2000" dirty="0" smtClean="0">
              <a:latin typeface="微软雅黑" pitchFamily="34" charset="-122"/>
              <a:ea typeface="微软雅黑" pitchFamily="34" charset="-122"/>
            </a:rPr>
            <a:t>先完成权益分派业务</a:t>
          </a:r>
          <a:endParaRPr lang="zh-CN" altLang="en-US" sz="2000" dirty="0">
            <a:latin typeface="微软雅黑" pitchFamily="34" charset="-122"/>
            <a:ea typeface="微软雅黑" pitchFamily="34" charset="-122"/>
          </a:endParaRPr>
        </a:p>
      </dgm:t>
    </dgm:pt>
    <dgm:pt modelId="{6900EE2B-42F6-4FB2-B551-DA55C88A4382}" type="parTrans" cxnId="{05962FA5-36B8-4035-86EB-8BCD2F057D3B}">
      <dgm:prSet/>
      <dgm:spPr/>
      <dgm:t>
        <a:bodyPr/>
        <a:lstStyle/>
        <a:p>
          <a:endParaRPr lang="zh-CN" altLang="en-US" sz="1600">
            <a:latin typeface="微软雅黑" pitchFamily="34" charset="-122"/>
            <a:ea typeface="微软雅黑" pitchFamily="34" charset="-122"/>
          </a:endParaRPr>
        </a:p>
      </dgm:t>
    </dgm:pt>
    <dgm:pt modelId="{77DD8C6A-4446-415C-9D15-CDA684E4FE30}" type="sibTrans" cxnId="{05962FA5-36B8-4035-86EB-8BCD2F057D3B}">
      <dgm:prSet/>
      <dgm:spPr/>
      <dgm:t>
        <a:bodyPr/>
        <a:lstStyle/>
        <a:p>
          <a:endParaRPr lang="zh-CN" altLang="en-US" sz="1600">
            <a:latin typeface="微软雅黑" pitchFamily="34" charset="-122"/>
            <a:ea typeface="微软雅黑" pitchFamily="34" charset="-122"/>
          </a:endParaRPr>
        </a:p>
      </dgm:t>
    </dgm:pt>
    <dgm:pt modelId="{D58E27F7-7AFC-4954-BC5C-AF3D3052E607}" type="pres">
      <dgm:prSet presAssocID="{B1E2E56F-AEEA-4946-BEED-860B6B456557}" presName="Name0" presStyleCnt="0">
        <dgm:presLayoutVars>
          <dgm:chPref val="3"/>
          <dgm:dir/>
          <dgm:animLvl val="lvl"/>
          <dgm:resizeHandles/>
        </dgm:presLayoutVars>
      </dgm:prSet>
      <dgm:spPr/>
      <dgm:t>
        <a:bodyPr/>
        <a:lstStyle/>
        <a:p>
          <a:endParaRPr lang="zh-CN" altLang="en-US"/>
        </a:p>
      </dgm:t>
    </dgm:pt>
    <dgm:pt modelId="{F601568A-6CA0-456E-9944-F6B8C479A5A3}" type="pres">
      <dgm:prSet presAssocID="{D58B5FA4-761A-4632-ABA9-8096A7B28A2D}" presName="horFlow" presStyleCnt="0"/>
      <dgm:spPr/>
    </dgm:pt>
    <dgm:pt modelId="{EFC48C89-C4A2-4C0C-8C85-AB4FA61A83C8}" type="pres">
      <dgm:prSet presAssocID="{D58B5FA4-761A-4632-ABA9-8096A7B28A2D}" presName="bigChev" presStyleLbl="node1" presStyleIdx="0" presStyleCnt="2"/>
      <dgm:spPr/>
      <dgm:t>
        <a:bodyPr/>
        <a:lstStyle/>
        <a:p>
          <a:endParaRPr lang="zh-CN" altLang="en-US"/>
        </a:p>
      </dgm:t>
    </dgm:pt>
    <dgm:pt modelId="{35B2506B-1AA7-404C-A099-2268B503ED9B}" type="pres">
      <dgm:prSet presAssocID="{F4C3EF2E-E20E-4767-AEF7-63BEF2DD5A7A}" presName="parTrans" presStyleCnt="0"/>
      <dgm:spPr/>
    </dgm:pt>
    <dgm:pt modelId="{4EAE17A5-75F8-4ABB-9FE4-1E921053ECAE}" type="pres">
      <dgm:prSet presAssocID="{03271776-B627-4942-9A92-95FC6105595F}" presName="node" presStyleLbl="alignAccFollowNode1" presStyleIdx="0" presStyleCnt="2">
        <dgm:presLayoutVars>
          <dgm:bulletEnabled val="1"/>
        </dgm:presLayoutVars>
      </dgm:prSet>
      <dgm:spPr/>
      <dgm:t>
        <a:bodyPr/>
        <a:lstStyle/>
        <a:p>
          <a:endParaRPr lang="zh-CN" altLang="en-US"/>
        </a:p>
      </dgm:t>
    </dgm:pt>
    <dgm:pt modelId="{734254E4-0BD2-4765-B474-FEC6111C01CC}" type="pres">
      <dgm:prSet presAssocID="{D58B5FA4-761A-4632-ABA9-8096A7B28A2D}" presName="vSp" presStyleCnt="0"/>
      <dgm:spPr/>
    </dgm:pt>
    <dgm:pt modelId="{0F8680C0-6637-4DB0-8480-C36BBD128EE7}" type="pres">
      <dgm:prSet presAssocID="{D11A2BB3-EB8F-4B41-A8E4-C12905328F58}" presName="horFlow" presStyleCnt="0"/>
      <dgm:spPr/>
    </dgm:pt>
    <dgm:pt modelId="{FFA9D7EE-AFFD-4E98-B4A4-294DFD4BAD9D}" type="pres">
      <dgm:prSet presAssocID="{D11A2BB3-EB8F-4B41-A8E4-C12905328F58}" presName="bigChev" presStyleLbl="node1" presStyleIdx="1" presStyleCnt="2"/>
      <dgm:spPr/>
      <dgm:t>
        <a:bodyPr/>
        <a:lstStyle/>
        <a:p>
          <a:endParaRPr lang="zh-CN" altLang="en-US"/>
        </a:p>
      </dgm:t>
    </dgm:pt>
    <dgm:pt modelId="{C44E26A0-E1DF-49D1-8605-FDFDCEAF940D}" type="pres">
      <dgm:prSet presAssocID="{6900EE2B-42F6-4FB2-B551-DA55C88A4382}" presName="parTrans" presStyleCnt="0"/>
      <dgm:spPr/>
    </dgm:pt>
    <dgm:pt modelId="{FF712386-9B78-4693-9F64-479EF6566437}" type="pres">
      <dgm:prSet presAssocID="{69FE574D-40D3-4B5B-A368-E65B430FB028}" presName="node" presStyleLbl="alignAccFollowNode1" presStyleIdx="1" presStyleCnt="2">
        <dgm:presLayoutVars>
          <dgm:bulletEnabled val="1"/>
        </dgm:presLayoutVars>
      </dgm:prSet>
      <dgm:spPr/>
      <dgm:t>
        <a:bodyPr/>
        <a:lstStyle/>
        <a:p>
          <a:endParaRPr lang="zh-CN" altLang="en-US"/>
        </a:p>
      </dgm:t>
    </dgm:pt>
  </dgm:ptLst>
  <dgm:cxnLst>
    <dgm:cxn modelId="{C488F093-DD62-4878-AC80-8CB7CAFAA68A}" type="presOf" srcId="{D58B5FA4-761A-4632-ABA9-8096A7B28A2D}" destId="{EFC48C89-C4A2-4C0C-8C85-AB4FA61A83C8}" srcOrd="0" destOrd="0" presId="urn:microsoft.com/office/officeart/2005/8/layout/lProcess3#1"/>
    <dgm:cxn modelId="{1B0EF0F5-6352-42D6-ACA1-5EB0D7FD6D25}" type="presOf" srcId="{03271776-B627-4942-9A92-95FC6105595F}" destId="{4EAE17A5-75F8-4ABB-9FE4-1E921053ECAE}" srcOrd="0" destOrd="0" presId="urn:microsoft.com/office/officeart/2005/8/layout/lProcess3#1"/>
    <dgm:cxn modelId="{4E4A823D-3F38-463B-8F47-5E46FEC1CF35}" srcId="{B1E2E56F-AEEA-4946-BEED-860B6B456557}" destId="{D58B5FA4-761A-4632-ABA9-8096A7B28A2D}" srcOrd="0" destOrd="0" parTransId="{8266009D-E0CB-4611-81F5-34B7572A4D68}" sibTransId="{0BDB95A8-A02E-4A47-84F3-27332ECA71DC}"/>
    <dgm:cxn modelId="{9324851E-290B-4B6C-B830-78C632899470}" srcId="{B1E2E56F-AEEA-4946-BEED-860B6B456557}" destId="{D11A2BB3-EB8F-4B41-A8E4-C12905328F58}" srcOrd="1" destOrd="0" parTransId="{8E0052AA-F95D-4A23-94F5-D893C5C7D4AF}" sibTransId="{3BA9B034-2EAE-418C-8917-1883C0A04CCC}"/>
    <dgm:cxn modelId="{6D0F68EE-56C6-41F4-8119-8D28D22AA644}" type="presOf" srcId="{B1E2E56F-AEEA-4946-BEED-860B6B456557}" destId="{D58E27F7-7AFC-4954-BC5C-AF3D3052E607}" srcOrd="0" destOrd="0" presId="urn:microsoft.com/office/officeart/2005/8/layout/lProcess3#1"/>
    <dgm:cxn modelId="{F89B9FEC-6D65-4491-B725-4133A3837127}" type="presOf" srcId="{D11A2BB3-EB8F-4B41-A8E4-C12905328F58}" destId="{FFA9D7EE-AFFD-4E98-B4A4-294DFD4BAD9D}" srcOrd="0" destOrd="0" presId="urn:microsoft.com/office/officeart/2005/8/layout/lProcess3#1"/>
    <dgm:cxn modelId="{289C3CFC-6EE8-4902-B56D-57E0930F2E60}" type="presOf" srcId="{69FE574D-40D3-4B5B-A368-E65B430FB028}" destId="{FF712386-9B78-4693-9F64-479EF6566437}" srcOrd="0" destOrd="0" presId="urn:microsoft.com/office/officeart/2005/8/layout/lProcess3#1"/>
    <dgm:cxn modelId="{05962FA5-36B8-4035-86EB-8BCD2F057D3B}" srcId="{D11A2BB3-EB8F-4B41-A8E4-C12905328F58}" destId="{69FE574D-40D3-4B5B-A368-E65B430FB028}" srcOrd="0" destOrd="0" parTransId="{6900EE2B-42F6-4FB2-B551-DA55C88A4382}" sibTransId="{77DD8C6A-4446-415C-9D15-CDA684E4FE30}"/>
    <dgm:cxn modelId="{4F610637-CAE7-43AC-8144-B02F00697D91}" srcId="{D58B5FA4-761A-4632-ABA9-8096A7B28A2D}" destId="{03271776-B627-4942-9A92-95FC6105595F}" srcOrd="0" destOrd="0" parTransId="{F4C3EF2E-E20E-4767-AEF7-63BEF2DD5A7A}" sibTransId="{EC0D77AE-87EE-4416-8700-F55011796398}"/>
    <dgm:cxn modelId="{7E38EB98-9584-4A0F-BD85-FD1D41E98089}" type="presParOf" srcId="{D58E27F7-7AFC-4954-BC5C-AF3D3052E607}" destId="{F601568A-6CA0-456E-9944-F6B8C479A5A3}" srcOrd="0" destOrd="0" presId="urn:microsoft.com/office/officeart/2005/8/layout/lProcess3#1"/>
    <dgm:cxn modelId="{66FF4D6C-FF9A-4A9C-90D3-CD126137B1A4}" type="presParOf" srcId="{F601568A-6CA0-456E-9944-F6B8C479A5A3}" destId="{EFC48C89-C4A2-4C0C-8C85-AB4FA61A83C8}" srcOrd="0" destOrd="0" presId="urn:microsoft.com/office/officeart/2005/8/layout/lProcess3#1"/>
    <dgm:cxn modelId="{445E2470-F312-495F-89E8-26AABF7D3656}" type="presParOf" srcId="{F601568A-6CA0-456E-9944-F6B8C479A5A3}" destId="{35B2506B-1AA7-404C-A099-2268B503ED9B}" srcOrd="1" destOrd="0" presId="urn:microsoft.com/office/officeart/2005/8/layout/lProcess3#1"/>
    <dgm:cxn modelId="{F81D69AD-DEF3-45AA-9525-8DD6575F0868}" type="presParOf" srcId="{F601568A-6CA0-456E-9944-F6B8C479A5A3}" destId="{4EAE17A5-75F8-4ABB-9FE4-1E921053ECAE}" srcOrd="2" destOrd="0" presId="urn:microsoft.com/office/officeart/2005/8/layout/lProcess3#1"/>
    <dgm:cxn modelId="{2D26F172-038A-4A1F-9CFA-64097B0165D1}" type="presParOf" srcId="{D58E27F7-7AFC-4954-BC5C-AF3D3052E607}" destId="{734254E4-0BD2-4765-B474-FEC6111C01CC}" srcOrd="1" destOrd="0" presId="urn:microsoft.com/office/officeart/2005/8/layout/lProcess3#1"/>
    <dgm:cxn modelId="{80B994DD-9E3C-4997-B709-38AD304BB0FA}" type="presParOf" srcId="{D58E27F7-7AFC-4954-BC5C-AF3D3052E607}" destId="{0F8680C0-6637-4DB0-8480-C36BBD128EE7}" srcOrd="2" destOrd="0" presId="urn:microsoft.com/office/officeart/2005/8/layout/lProcess3#1"/>
    <dgm:cxn modelId="{EB6D7F97-163C-4A24-A6DF-80831D89A512}" type="presParOf" srcId="{0F8680C0-6637-4DB0-8480-C36BBD128EE7}" destId="{FFA9D7EE-AFFD-4E98-B4A4-294DFD4BAD9D}" srcOrd="0" destOrd="0" presId="urn:microsoft.com/office/officeart/2005/8/layout/lProcess3#1"/>
    <dgm:cxn modelId="{063C02E8-3D8C-41B4-9D0D-3414C44F7DBB}" type="presParOf" srcId="{0F8680C0-6637-4DB0-8480-C36BBD128EE7}" destId="{C44E26A0-E1DF-49D1-8605-FDFDCEAF940D}" srcOrd="1" destOrd="0" presId="urn:microsoft.com/office/officeart/2005/8/layout/lProcess3#1"/>
    <dgm:cxn modelId="{CE7CCB00-3DDB-4261-BB30-278B8CAE501E}" type="presParOf" srcId="{0F8680C0-6637-4DB0-8480-C36BBD128EE7}" destId="{FF712386-9B78-4693-9F64-479EF6566437}" srcOrd="2" destOrd="0" presId="urn:microsoft.com/office/officeart/2005/8/layout/lProcess3#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02600"/>
          <a:ext cx="8429684" cy="536800"/>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E80BCF96-DB21-4CBF-BA85-E66241634EA2}">
      <dsp:nvSpPr>
        <dsp:cNvPr id="0" name=""/>
        <dsp:cNvSpPr/>
      </dsp:nvSpPr>
      <dsp:spPr>
        <a:xfrm>
          <a:off x="2083"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r>
            <a:rPr lang="en-US" altLang="zh-CN" sz="1900" kern="1200" dirty="0" smtClean="0"/>
            <a:t> </a:t>
          </a:r>
          <a:endParaRPr lang="zh-CN" altLang="en-US" sz="1900" kern="1200" dirty="0"/>
        </a:p>
      </dsp:txBody>
      <dsp:txXfrm>
        <a:off x="2083" y="0"/>
        <a:ext cx="1213207" cy="536800"/>
      </dsp:txXfrm>
    </dsp:sp>
    <dsp:sp modelId="{17FE4F42-9E6F-4527-92E2-B36D316A1F6A}">
      <dsp:nvSpPr>
        <dsp:cNvPr id="0" name=""/>
        <dsp:cNvSpPr/>
      </dsp:nvSpPr>
      <dsp:spPr>
        <a:xfrm>
          <a:off x="541587"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F037E5-AEBB-4C04-9DA5-2A090DE59E4D}">
      <dsp:nvSpPr>
        <dsp:cNvPr id="0" name=""/>
        <dsp:cNvSpPr/>
      </dsp:nvSpPr>
      <dsp:spPr>
        <a:xfrm>
          <a:off x="1275951"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1275951" y="805200"/>
        <a:ext cx="1213207" cy="536800"/>
      </dsp:txXfrm>
    </dsp:sp>
    <dsp:sp modelId="{6A4EB926-0CE3-4B70-ABFE-E5F62E27464D}">
      <dsp:nvSpPr>
        <dsp:cNvPr id="0" name=""/>
        <dsp:cNvSpPr/>
      </dsp:nvSpPr>
      <dsp:spPr>
        <a:xfrm>
          <a:off x="1815455"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0E5E71-F954-4271-9F2D-CF1A557ABCC6}">
      <dsp:nvSpPr>
        <dsp:cNvPr id="0" name=""/>
        <dsp:cNvSpPr/>
      </dsp:nvSpPr>
      <dsp:spPr>
        <a:xfrm>
          <a:off x="2549819"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endParaRPr lang="zh-CN" altLang="en-US" sz="1900" kern="1200" dirty="0"/>
        </a:p>
      </dsp:txBody>
      <dsp:txXfrm>
        <a:off x="2549819" y="0"/>
        <a:ext cx="1213207" cy="536800"/>
      </dsp:txXfrm>
    </dsp:sp>
    <dsp:sp modelId="{D94F1484-A814-4075-A0FB-EDF5ED925C6D}">
      <dsp:nvSpPr>
        <dsp:cNvPr id="0" name=""/>
        <dsp:cNvSpPr/>
      </dsp:nvSpPr>
      <dsp:spPr>
        <a:xfrm>
          <a:off x="3089323"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6842BD-C9B7-4EC7-B444-4BE4E5375EE5}">
      <dsp:nvSpPr>
        <dsp:cNvPr id="0" name=""/>
        <dsp:cNvSpPr/>
      </dsp:nvSpPr>
      <dsp:spPr>
        <a:xfrm>
          <a:off x="3823687"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3823687" y="805200"/>
        <a:ext cx="1213207" cy="536800"/>
      </dsp:txXfrm>
    </dsp:sp>
    <dsp:sp modelId="{D2E34011-C225-4CDF-96E4-E6F35B928B54}">
      <dsp:nvSpPr>
        <dsp:cNvPr id="0" name=""/>
        <dsp:cNvSpPr/>
      </dsp:nvSpPr>
      <dsp:spPr>
        <a:xfrm>
          <a:off x="4363191"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944521-611F-4432-BF77-51C5F74A39AB}">
      <dsp:nvSpPr>
        <dsp:cNvPr id="0" name=""/>
        <dsp:cNvSpPr/>
      </dsp:nvSpPr>
      <dsp:spPr>
        <a:xfrm>
          <a:off x="5097556"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endParaRPr lang="zh-CN" altLang="en-US" sz="1900" kern="1200" dirty="0"/>
        </a:p>
      </dsp:txBody>
      <dsp:txXfrm>
        <a:off x="5097556" y="0"/>
        <a:ext cx="1213207" cy="536800"/>
      </dsp:txXfrm>
    </dsp:sp>
    <dsp:sp modelId="{A2A42308-9A2B-4625-A1F8-36B5582576F9}">
      <dsp:nvSpPr>
        <dsp:cNvPr id="0" name=""/>
        <dsp:cNvSpPr/>
      </dsp:nvSpPr>
      <dsp:spPr>
        <a:xfrm>
          <a:off x="5637059"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655BE8-05F7-4BDD-9540-69150B58FB74}">
      <dsp:nvSpPr>
        <dsp:cNvPr id="0" name=""/>
        <dsp:cNvSpPr/>
      </dsp:nvSpPr>
      <dsp:spPr>
        <a:xfrm>
          <a:off x="6371424"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6371424" y="805200"/>
        <a:ext cx="1213207" cy="536800"/>
      </dsp:txXfrm>
    </dsp:sp>
    <dsp:sp modelId="{D4D07729-5A02-41D7-AFC5-AF6D3E3BB758}">
      <dsp:nvSpPr>
        <dsp:cNvPr id="0" name=""/>
        <dsp:cNvSpPr/>
      </dsp:nvSpPr>
      <dsp:spPr>
        <a:xfrm>
          <a:off x="6910927"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02600"/>
          <a:ext cx="8429684" cy="536800"/>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E80BCF96-DB21-4CBF-BA85-E66241634EA2}">
      <dsp:nvSpPr>
        <dsp:cNvPr id="0" name=""/>
        <dsp:cNvSpPr/>
      </dsp:nvSpPr>
      <dsp:spPr>
        <a:xfrm>
          <a:off x="2083"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r>
            <a:rPr lang="en-US" altLang="zh-CN" sz="1900" kern="1200" dirty="0" smtClean="0"/>
            <a:t> </a:t>
          </a:r>
          <a:endParaRPr lang="zh-CN" altLang="en-US" sz="1900" kern="1200" dirty="0"/>
        </a:p>
      </dsp:txBody>
      <dsp:txXfrm>
        <a:off x="2083" y="0"/>
        <a:ext cx="1213207" cy="536800"/>
      </dsp:txXfrm>
    </dsp:sp>
    <dsp:sp modelId="{17FE4F42-9E6F-4527-92E2-B36D316A1F6A}">
      <dsp:nvSpPr>
        <dsp:cNvPr id="0" name=""/>
        <dsp:cNvSpPr/>
      </dsp:nvSpPr>
      <dsp:spPr>
        <a:xfrm>
          <a:off x="541587"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F037E5-AEBB-4C04-9DA5-2A090DE59E4D}">
      <dsp:nvSpPr>
        <dsp:cNvPr id="0" name=""/>
        <dsp:cNvSpPr/>
      </dsp:nvSpPr>
      <dsp:spPr>
        <a:xfrm>
          <a:off x="1275951"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1275951" y="805200"/>
        <a:ext cx="1213207" cy="536800"/>
      </dsp:txXfrm>
    </dsp:sp>
    <dsp:sp modelId="{6A4EB926-0CE3-4B70-ABFE-E5F62E27464D}">
      <dsp:nvSpPr>
        <dsp:cNvPr id="0" name=""/>
        <dsp:cNvSpPr/>
      </dsp:nvSpPr>
      <dsp:spPr>
        <a:xfrm>
          <a:off x="1815455"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0E5E71-F954-4271-9F2D-CF1A557ABCC6}">
      <dsp:nvSpPr>
        <dsp:cNvPr id="0" name=""/>
        <dsp:cNvSpPr/>
      </dsp:nvSpPr>
      <dsp:spPr>
        <a:xfrm>
          <a:off x="2549819"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endParaRPr lang="zh-CN" altLang="en-US" sz="1900" kern="1200" dirty="0"/>
        </a:p>
      </dsp:txBody>
      <dsp:txXfrm>
        <a:off x="2549819" y="0"/>
        <a:ext cx="1213207" cy="536800"/>
      </dsp:txXfrm>
    </dsp:sp>
    <dsp:sp modelId="{D94F1484-A814-4075-A0FB-EDF5ED925C6D}">
      <dsp:nvSpPr>
        <dsp:cNvPr id="0" name=""/>
        <dsp:cNvSpPr/>
      </dsp:nvSpPr>
      <dsp:spPr>
        <a:xfrm>
          <a:off x="3089323"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6842BD-C9B7-4EC7-B444-4BE4E5375EE5}">
      <dsp:nvSpPr>
        <dsp:cNvPr id="0" name=""/>
        <dsp:cNvSpPr/>
      </dsp:nvSpPr>
      <dsp:spPr>
        <a:xfrm>
          <a:off x="3823687"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3823687" y="805200"/>
        <a:ext cx="1213207" cy="536800"/>
      </dsp:txXfrm>
    </dsp:sp>
    <dsp:sp modelId="{D2E34011-C225-4CDF-96E4-E6F35B928B54}">
      <dsp:nvSpPr>
        <dsp:cNvPr id="0" name=""/>
        <dsp:cNvSpPr/>
      </dsp:nvSpPr>
      <dsp:spPr>
        <a:xfrm>
          <a:off x="4363191"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944521-611F-4432-BF77-51C5F74A39AB}">
      <dsp:nvSpPr>
        <dsp:cNvPr id="0" name=""/>
        <dsp:cNvSpPr/>
      </dsp:nvSpPr>
      <dsp:spPr>
        <a:xfrm>
          <a:off x="5097556"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endParaRPr lang="zh-CN" altLang="en-US" sz="1900" kern="1200" dirty="0"/>
        </a:p>
      </dsp:txBody>
      <dsp:txXfrm>
        <a:off x="5097556" y="0"/>
        <a:ext cx="1213207" cy="536800"/>
      </dsp:txXfrm>
    </dsp:sp>
    <dsp:sp modelId="{A2A42308-9A2B-4625-A1F8-36B5582576F9}">
      <dsp:nvSpPr>
        <dsp:cNvPr id="0" name=""/>
        <dsp:cNvSpPr/>
      </dsp:nvSpPr>
      <dsp:spPr>
        <a:xfrm>
          <a:off x="5637059"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655BE8-05F7-4BDD-9540-69150B58FB74}">
      <dsp:nvSpPr>
        <dsp:cNvPr id="0" name=""/>
        <dsp:cNvSpPr/>
      </dsp:nvSpPr>
      <dsp:spPr>
        <a:xfrm>
          <a:off x="6371424"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6371424" y="805200"/>
        <a:ext cx="1213207" cy="536800"/>
      </dsp:txXfrm>
    </dsp:sp>
    <dsp:sp modelId="{D4D07729-5A02-41D7-AFC5-AF6D3E3BB758}">
      <dsp:nvSpPr>
        <dsp:cNvPr id="0" name=""/>
        <dsp:cNvSpPr/>
      </dsp:nvSpPr>
      <dsp:spPr>
        <a:xfrm>
          <a:off x="6910927"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FC48C89-C4A2-4C0C-8C85-AB4FA61A83C8}">
      <dsp:nvSpPr>
        <dsp:cNvPr id="0" name=""/>
        <dsp:cNvSpPr/>
      </dsp:nvSpPr>
      <dsp:spPr>
        <a:xfrm>
          <a:off x="382788" y="379"/>
          <a:ext cx="3149563" cy="1259825"/>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定向发行的股东享受本次权益</a:t>
          </a:r>
          <a:endParaRPr lang="zh-CN" altLang="en-US" sz="1800" kern="1200" dirty="0">
            <a:latin typeface="微软雅黑" pitchFamily="34" charset="-122"/>
            <a:ea typeface="微软雅黑" pitchFamily="34" charset="-122"/>
          </a:endParaRPr>
        </a:p>
      </dsp:txBody>
      <dsp:txXfrm>
        <a:off x="382788" y="379"/>
        <a:ext cx="3149563" cy="1259825"/>
      </dsp:txXfrm>
    </dsp:sp>
    <dsp:sp modelId="{4EAE17A5-75F8-4ABB-9FE4-1E921053ECAE}">
      <dsp:nvSpPr>
        <dsp:cNvPr id="0" name=""/>
        <dsp:cNvSpPr/>
      </dsp:nvSpPr>
      <dsp:spPr>
        <a:xfrm>
          <a:off x="3122908" y="107464"/>
          <a:ext cx="2614137" cy="1045654"/>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12700" rIns="0" bIns="127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itchFamily="34" charset="-122"/>
              <a:ea typeface="微软雅黑" pitchFamily="34" charset="-122"/>
            </a:rPr>
            <a:t>先完成新增股份登记</a:t>
          </a:r>
          <a:endParaRPr lang="zh-CN" altLang="en-US" sz="2000" kern="1200" dirty="0">
            <a:latin typeface="微软雅黑" pitchFamily="34" charset="-122"/>
            <a:ea typeface="微软雅黑" pitchFamily="34" charset="-122"/>
          </a:endParaRPr>
        </a:p>
      </dsp:txBody>
      <dsp:txXfrm>
        <a:off x="3122908" y="107464"/>
        <a:ext cx="2614137" cy="1045654"/>
      </dsp:txXfrm>
    </dsp:sp>
    <dsp:sp modelId="{FFA9D7EE-AFFD-4E98-B4A4-294DFD4BAD9D}">
      <dsp:nvSpPr>
        <dsp:cNvPr id="0" name=""/>
        <dsp:cNvSpPr/>
      </dsp:nvSpPr>
      <dsp:spPr>
        <a:xfrm>
          <a:off x="382788" y="1436579"/>
          <a:ext cx="3149563" cy="1259825"/>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定向发行的股东不享受本次权益</a:t>
          </a:r>
          <a:endParaRPr lang="zh-CN" altLang="en-US" sz="1800" kern="1200" dirty="0">
            <a:latin typeface="微软雅黑" pitchFamily="34" charset="-122"/>
            <a:ea typeface="微软雅黑" pitchFamily="34" charset="-122"/>
          </a:endParaRPr>
        </a:p>
      </dsp:txBody>
      <dsp:txXfrm>
        <a:off x="382788" y="1436579"/>
        <a:ext cx="3149563" cy="1259825"/>
      </dsp:txXfrm>
    </dsp:sp>
    <dsp:sp modelId="{FF712386-9B78-4693-9F64-479EF6566437}">
      <dsp:nvSpPr>
        <dsp:cNvPr id="0" name=""/>
        <dsp:cNvSpPr/>
      </dsp:nvSpPr>
      <dsp:spPr>
        <a:xfrm>
          <a:off x="3122908" y="1543664"/>
          <a:ext cx="2614137" cy="1045654"/>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12700" rIns="0" bIns="127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itchFamily="34" charset="-122"/>
              <a:ea typeface="微软雅黑" pitchFamily="34" charset="-122"/>
            </a:rPr>
            <a:t>先完成权益分派业务</a:t>
          </a:r>
          <a:endParaRPr lang="zh-CN" altLang="en-US" sz="2000" kern="1200" dirty="0">
            <a:latin typeface="微软雅黑" pitchFamily="34" charset="-122"/>
            <a:ea typeface="微软雅黑" pitchFamily="34" charset="-122"/>
          </a:endParaRPr>
        </a:p>
      </dsp:txBody>
      <dsp:txXfrm>
        <a:off x="3122908" y="1543664"/>
        <a:ext cx="2614137" cy="104565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HorzCh" val="ctr"/>
                  <dgm:param type="txAnchorVertCh" val="b"/>
                  <dgm:param type="txAnchorVert" val="b"/>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HorzCh" val="ctr"/>
                  <dgm:param type="txAnchorVertCh" val="t"/>
                  <dgm:param type="txAnchorVert" val="t"/>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HorzCh" val="ctr"/>
                  <dgm:param type="txAnchorVertCh" val="b"/>
                  <dgm:param type="txAnchorVert" val="b"/>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HorzCh" val="ctr"/>
                  <dgm:param type="txAnchorVertCh" val="t"/>
                  <dgm:param type="txAnchorVert" val="t"/>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Process3#1">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a:defRPr sz="1200"/>
            </a:lvl1pPr>
          </a:lstStyle>
          <a:p>
            <a:fld id="{B471923D-68D5-49E7-88CC-8FD765AA324C}" type="datetimeFigureOut">
              <a:rPr lang="zh-CN" altLang="en-US" smtClean="0"/>
              <a:pPr/>
              <a:t>2017/8/30 Wednesday</a:t>
            </a:fld>
            <a:endParaRPr lang="zh-CN" altLang="en-US"/>
          </a:p>
        </p:txBody>
      </p:sp>
      <p:sp>
        <p:nvSpPr>
          <p:cNvPr id="4" name="页脚占位符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950"/>
            <a:ext cx="2946400" cy="493713"/>
          </a:xfrm>
          <a:prstGeom prst="rect">
            <a:avLst/>
          </a:prstGeom>
        </p:spPr>
        <p:txBody>
          <a:bodyPr vert="horz" lIns="91440" tIns="45720" rIns="91440" bIns="45720" rtlCol="0" anchor="b"/>
          <a:lstStyle>
            <a:lvl1pPr algn="r">
              <a:defRPr sz="1200"/>
            </a:lvl1pPr>
          </a:lstStyle>
          <a:p>
            <a:fld id="{0ED588D4-FB26-44A3-95FD-221B8A1E0D8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894196FD-D130-456C-A941-E851C1C63E4E}" type="datetimeFigureOut">
              <a:rPr lang="zh-CN" altLang="en-US"/>
              <a:pPr>
                <a:defRPr/>
              </a:pPr>
              <a:t>2017/8/30 Wednesday</a:t>
            </a:fld>
            <a:endParaRPr lang="zh-CN" altLang="en-US"/>
          </a:p>
        </p:txBody>
      </p:sp>
      <p:sp>
        <p:nvSpPr>
          <p:cNvPr id="4" name="幻灯片图像占位符 3"/>
          <p:cNvSpPr>
            <a:spLocks noGrp="1" noRot="1" noChangeAspect="1"/>
          </p:cNvSpPr>
          <p:nvPr>
            <p:ph type="sldImg" idx="2"/>
          </p:nvPr>
        </p:nvSpPr>
        <p:spPr>
          <a:xfrm>
            <a:off x="109538" y="741363"/>
            <a:ext cx="6578600" cy="370205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79768" y="4690269"/>
            <a:ext cx="5438140" cy="4443413"/>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4092554F-56BD-4603-9D68-7A2371A806CB}" type="slidenum">
              <a:rPr lang="zh-CN" altLang="en-US"/>
              <a:pPr>
                <a:defRPr/>
              </a:pPr>
              <a:t>‹#›</a:t>
            </a:fld>
            <a:endParaRPr lang="zh-CN" altLang="en-US"/>
          </a:p>
        </p:txBody>
      </p:sp>
    </p:spTree>
    <p:extLst>
      <p:ext uri="{BB962C8B-B14F-4D97-AF65-F5344CB8AC3E}">
        <p14:creationId xmlns:p14="http://schemas.microsoft.com/office/powerpoint/2010/main" xmlns="" val="23179547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mn-ea"/>
        <a:cs typeface="+mn-cs"/>
      </a:defRPr>
    </a:lvl1pPr>
    <a:lvl2pPr marL="389626" algn="l" rtl="0" eaLnBrk="0" fontAlgn="base" hangingPunct="0">
      <a:spcBef>
        <a:spcPct val="30000"/>
      </a:spcBef>
      <a:spcAft>
        <a:spcPct val="0"/>
      </a:spcAft>
      <a:defRPr sz="1000" kern="1200">
        <a:solidFill>
          <a:schemeClr val="tx1"/>
        </a:solidFill>
        <a:latin typeface="+mn-lt"/>
        <a:ea typeface="+mn-ea"/>
        <a:cs typeface="+mn-cs"/>
      </a:defRPr>
    </a:lvl2pPr>
    <a:lvl3pPr marL="779252" algn="l" rtl="0" eaLnBrk="0" fontAlgn="base" hangingPunct="0">
      <a:spcBef>
        <a:spcPct val="30000"/>
      </a:spcBef>
      <a:spcAft>
        <a:spcPct val="0"/>
      </a:spcAft>
      <a:defRPr sz="1000" kern="1200">
        <a:solidFill>
          <a:schemeClr val="tx1"/>
        </a:solidFill>
        <a:latin typeface="+mn-lt"/>
        <a:ea typeface="+mn-ea"/>
        <a:cs typeface="+mn-cs"/>
      </a:defRPr>
    </a:lvl3pPr>
    <a:lvl4pPr marL="1168878" algn="l" rtl="0" eaLnBrk="0" fontAlgn="base" hangingPunct="0">
      <a:spcBef>
        <a:spcPct val="30000"/>
      </a:spcBef>
      <a:spcAft>
        <a:spcPct val="0"/>
      </a:spcAft>
      <a:defRPr sz="1000" kern="1200">
        <a:solidFill>
          <a:schemeClr val="tx1"/>
        </a:solidFill>
        <a:latin typeface="+mn-lt"/>
        <a:ea typeface="+mn-ea"/>
        <a:cs typeface="+mn-cs"/>
      </a:defRPr>
    </a:lvl4pPr>
    <a:lvl5pPr marL="1558503" algn="l" rtl="0" eaLnBrk="0" fontAlgn="base" hangingPunct="0">
      <a:spcBef>
        <a:spcPct val="30000"/>
      </a:spcBef>
      <a:spcAft>
        <a:spcPct val="0"/>
      </a:spcAft>
      <a:defRPr sz="1000" kern="1200">
        <a:solidFill>
          <a:schemeClr val="tx1"/>
        </a:solidFill>
        <a:latin typeface="+mn-lt"/>
        <a:ea typeface="+mn-ea"/>
        <a:cs typeface="+mn-cs"/>
      </a:defRPr>
    </a:lvl5pPr>
    <a:lvl6pPr marL="1948129" algn="l" defTabSz="779252" rtl="0" eaLnBrk="1" latinLnBrk="0" hangingPunct="1">
      <a:defRPr sz="1000" kern="1200">
        <a:solidFill>
          <a:schemeClr val="tx1"/>
        </a:solidFill>
        <a:latin typeface="+mn-lt"/>
        <a:ea typeface="+mn-ea"/>
        <a:cs typeface="+mn-cs"/>
      </a:defRPr>
    </a:lvl6pPr>
    <a:lvl7pPr marL="2337755" algn="l" defTabSz="779252" rtl="0" eaLnBrk="1" latinLnBrk="0" hangingPunct="1">
      <a:defRPr sz="1000" kern="1200">
        <a:solidFill>
          <a:schemeClr val="tx1"/>
        </a:solidFill>
        <a:latin typeface="+mn-lt"/>
        <a:ea typeface="+mn-ea"/>
        <a:cs typeface="+mn-cs"/>
      </a:defRPr>
    </a:lvl7pPr>
    <a:lvl8pPr marL="2727381" algn="l" defTabSz="779252" rtl="0" eaLnBrk="1" latinLnBrk="0" hangingPunct="1">
      <a:defRPr sz="1000" kern="1200">
        <a:solidFill>
          <a:schemeClr val="tx1"/>
        </a:solidFill>
        <a:latin typeface="+mn-lt"/>
        <a:ea typeface="+mn-ea"/>
        <a:cs typeface="+mn-cs"/>
      </a:defRPr>
    </a:lvl8pPr>
    <a:lvl9pPr marL="3117007" algn="l" defTabSz="779252"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109538" y="741363"/>
            <a:ext cx="6578600" cy="3702050"/>
          </a:xfrm>
          <a:noFill/>
          <a:ln>
            <a:solidFill>
              <a:srgbClr val="000000"/>
            </a:solidFill>
            <a:miter lim="800000"/>
          </a:ln>
        </p:spPr>
      </p:sp>
      <p:sp>
        <p:nvSpPr>
          <p:cNvPr id="5427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dirty="0" smtClean="0"/>
          </a:p>
        </p:txBody>
      </p:sp>
      <p:sp>
        <p:nvSpPr>
          <p:cNvPr id="54276" name="灯片编号占位符 3"/>
          <p:cNvSpPr>
            <a:spLocks noGrp="1"/>
          </p:cNvSpPr>
          <p:nvPr>
            <p:ph type="sldNum" sz="quarter" idx="5"/>
          </p:nvPr>
        </p:nvSpPr>
        <p:spPr bwMode="auto">
          <a:noFill/>
          <a:ln>
            <a:miter lim="800000"/>
          </a:ln>
        </p:spPr>
        <p:txBody>
          <a:bodyPr wrap="square" numCol="1" anchorCtr="0" compatLnSpc="1"/>
          <a:lstStyle/>
          <a:p>
            <a:fld id="{7F530465-6E68-460D-BDA3-D938197ADF0F}" type="slidenum">
              <a:rPr lang="zh-CN" altLang="en-US" smtClean="0"/>
              <a:pPr/>
              <a:t>1</a:t>
            </a:fld>
            <a:endParaRPr lang="zh-CN" altLang="en-US" smtClean="0"/>
          </a:p>
        </p:txBody>
      </p:sp>
    </p:spTree>
    <p:extLst>
      <p:ext uri="{BB962C8B-B14F-4D97-AF65-F5344CB8AC3E}">
        <p14:creationId xmlns:p14="http://schemas.microsoft.com/office/powerpoint/2010/main" xmlns="" val="1717813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16</a:t>
            </a:fld>
            <a:endParaRPr lang="zh-CN" altLang="en-US"/>
          </a:p>
        </p:txBody>
      </p:sp>
    </p:spTree>
    <p:extLst>
      <p:ext uri="{BB962C8B-B14F-4D97-AF65-F5344CB8AC3E}">
        <p14:creationId xmlns:p14="http://schemas.microsoft.com/office/powerpoint/2010/main" xmlns="" val="1600693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000" b="0" i="0" kern="1200" dirty="0" smtClean="0">
              <a:solidFill>
                <a:schemeClr val="tx1"/>
              </a:solidFill>
              <a:latin typeface="+mn-lt"/>
              <a:ea typeface="+mn-ea"/>
              <a:cs typeface="+mn-cs"/>
            </a:endParaRPr>
          </a:p>
          <a:p>
            <a:endParaRPr lang="zh-CN" altLang="en-US" sz="1000" b="0" i="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20</a:t>
            </a:fld>
            <a:endParaRPr lang="zh-CN" altLang="en-US"/>
          </a:p>
        </p:txBody>
      </p:sp>
    </p:spTree>
    <p:extLst>
      <p:ext uri="{BB962C8B-B14F-4D97-AF65-F5344CB8AC3E}">
        <p14:creationId xmlns:p14="http://schemas.microsoft.com/office/powerpoint/2010/main" xmlns="" val="2323835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27</a:t>
            </a:fld>
            <a:endParaRPr lang="zh-CN" altLang="en-US"/>
          </a:p>
        </p:txBody>
      </p:sp>
    </p:spTree>
    <p:extLst>
      <p:ext uri="{BB962C8B-B14F-4D97-AF65-F5344CB8AC3E}">
        <p14:creationId xmlns:p14="http://schemas.microsoft.com/office/powerpoint/2010/main" xmlns="" val="1875465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35</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38</a:t>
            </a:fld>
            <a:endParaRPr lang="zh-CN" altLang="en-US"/>
          </a:p>
        </p:txBody>
      </p:sp>
    </p:spTree>
    <p:extLst>
      <p:ext uri="{BB962C8B-B14F-4D97-AF65-F5344CB8AC3E}">
        <p14:creationId xmlns:p14="http://schemas.microsoft.com/office/powerpoint/2010/main" xmlns="" val="2317909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3</a:t>
            </a:fld>
            <a:endParaRPr lang="zh-CN" altLang="en-US"/>
          </a:p>
        </p:txBody>
      </p:sp>
    </p:spTree>
    <p:extLst>
      <p:ext uri="{BB962C8B-B14F-4D97-AF65-F5344CB8AC3E}">
        <p14:creationId xmlns:p14="http://schemas.microsoft.com/office/powerpoint/2010/main" xmlns="" val="2014852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39</a:t>
            </a:fld>
            <a:endParaRPr lang="zh-CN" altLang="en-US"/>
          </a:p>
        </p:txBody>
      </p:sp>
    </p:spTree>
    <p:extLst>
      <p:ext uri="{BB962C8B-B14F-4D97-AF65-F5344CB8AC3E}">
        <p14:creationId xmlns:p14="http://schemas.microsoft.com/office/powerpoint/2010/main" xmlns="" val="36877875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45</a:t>
            </a:fld>
            <a:endParaRPr lang="zh-CN" altLang="en-US"/>
          </a:p>
        </p:txBody>
      </p:sp>
    </p:spTree>
    <p:extLst>
      <p:ext uri="{BB962C8B-B14F-4D97-AF65-F5344CB8AC3E}">
        <p14:creationId xmlns:p14="http://schemas.microsoft.com/office/powerpoint/2010/main" xmlns="" val="34590881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46</a:t>
            </a:fld>
            <a:endParaRPr lang="zh-CN" altLang="en-US"/>
          </a:p>
        </p:txBody>
      </p:sp>
    </p:spTree>
    <p:extLst>
      <p:ext uri="{BB962C8B-B14F-4D97-AF65-F5344CB8AC3E}">
        <p14:creationId xmlns:p14="http://schemas.microsoft.com/office/powerpoint/2010/main" xmlns="" val="29992200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47</a:t>
            </a:fld>
            <a:endParaRPr lang="zh-CN" altLang="en-US"/>
          </a:p>
        </p:txBody>
      </p:sp>
    </p:spTree>
    <p:extLst>
      <p:ext uri="{BB962C8B-B14F-4D97-AF65-F5344CB8AC3E}">
        <p14:creationId xmlns:p14="http://schemas.microsoft.com/office/powerpoint/2010/main" xmlns="" val="36172153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48</a:t>
            </a:fld>
            <a:endParaRPr lang="zh-CN" altLang="en-US"/>
          </a:p>
        </p:txBody>
      </p:sp>
    </p:spTree>
    <p:extLst>
      <p:ext uri="{BB962C8B-B14F-4D97-AF65-F5344CB8AC3E}">
        <p14:creationId xmlns:p14="http://schemas.microsoft.com/office/powerpoint/2010/main" xmlns="" val="11642512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49</a:t>
            </a:fld>
            <a:endParaRPr lang="zh-CN" altLang="en-US"/>
          </a:p>
        </p:txBody>
      </p:sp>
    </p:spTree>
    <p:extLst>
      <p:ext uri="{BB962C8B-B14F-4D97-AF65-F5344CB8AC3E}">
        <p14:creationId xmlns:p14="http://schemas.microsoft.com/office/powerpoint/2010/main" xmlns="" val="25728068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50</a:t>
            </a:fld>
            <a:endParaRPr lang="zh-CN" altLang="en-US"/>
          </a:p>
        </p:txBody>
      </p:sp>
    </p:spTree>
    <p:extLst>
      <p:ext uri="{BB962C8B-B14F-4D97-AF65-F5344CB8AC3E}">
        <p14:creationId xmlns:p14="http://schemas.microsoft.com/office/powerpoint/2010/main" xmlns="" val="31281245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109538" y="741363"/>
            <a:ext cx="6578600" cy="3702050"/>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01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lgn="r" rtl="0" fontAlgn="base">
              <a:spcBef>
                <a:spcPct val="0"/>
              </a:spcBef>
              <a:spcAft>
                <a:spcPct val="0"/>
              </a:spcAft>
            </a:pPr>
            <a:fld id="{20733F0B-EA3B-417D-B4A3-DFA133043B59}" type="slidenum">
              <a:rPr lang="zh-CN" altLang="en-US">
                <a:solidFill>
                  <a:srgbClr val="000000"/>
                </a:solidFill>
              </a:rPr>
              <a:pPr algn="r" rtl="0" fontAlgn="base">
                <a:spcBef>
                  <a:spcPct val="0"/>
                </a:spcBef>
                <a:spcAft>
                  <a:spcPct val="0"/>
                </a:spcAft>
              </a:pPr>
              <a:t>51</a:t>
            </a:fld>
            <a:endParaRPr lang="zh-CN" altLang="en-US" dirty="0">
              <a:solidFill>
                <a:srgbClr val="000000"/>
              </a:solidFill>
            </a:endParaRPr>
          </a:p>
        </p:txBody>
      </p:sp>
    </p:spTree>
    <p:extLst>
      <p:ext uri="{BB962C8B-B14F-4D97-AF65-F5344CB8AC3E}">
        <p14:creationId xmlns:p14="http://schemas.microsoft.com/office/powerpoint/2010/main" xmlns="" val="460794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89626" indent="0" algn="ctr">
              <a:buNone/>
              <a:defRPr/>
            </a:lvl2pPr>
            <a:lvl3pPr marL="779252" indent="0" algn="ctr">
              <a:buNone/>
              <a:defRPr/>
            </a:lvl3pPr>
            <a:lvl4pPr marL="1168878" indent="0" algn="ctr">
              <a:buNone/>
              <a:defRPr/>
            </a:lvl4pPr>
            <a:lvl5pPr marL="1558503" indent="0" algn="ctr">
              <a:buNone/>
              <a:defRPr/>
            </a:lvl5pPr>
            <a:lvl6pPr marL="1948129" indent="0" algn="ctr">
              <a:buNone/>
              <a:defRPr/>
            </a:lvl6pPr>
            <a:lvl7pPr marL="2337755" indent="0" algn="ctr">
              <a:buNone/>
              <a:defRPr/>
            </a:lvl7pPr>
            <a:lvl8pPr marL="2727381" indent="0" algn="ctr">
              <a:buNone/>
              <a:defRPr/>
            </a:lvl8pPr>
            <a:lvl9pPr marL="3117007"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E3BD6D3-954F-4E8F-9C28-753B300D299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9F6BE31-1EA5-41F5-A3A9-ED1DCDA66936}"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D99444D-DBB4-4913-9FB9-7AD437A375E6}"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018A0E51-2EE2-4E8B-A68F-2F5A63EBC5D2}" type="datetime1">
              <a:rPr lang="zh-CN" altLang="en-US"/>
              <a:pPr>
                <a:defRPr/>
              </a:pPr>
              <a:t>2017/8/30 Wednesday</a:t>
            </a:fld>
            <a:endParaRPr lang="zh-CN" altLang="en-US" sz="1500" dirty="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0502FF57-6340-42A2-9D14-BB5BFD052EFD}" type="slidenum">
              <a:rPr lang="zh-CN" altLang="en-US"/>
              <a:pPr/>
              <a:t>‹#›</a:t>
            </a:fld>
            <a:endParaRPr lang="zh-CN" altLang="en-US" sz="1500" dirty="0">
              <a:solidFill>
                <a:schemeClr val="tx1"/>
              </a:solidFill>
            </a:endParaRPr>
          </a:p>
        </p:txBody>
      </p:sp>
    </p:spTree>
    <p:extLst>
      <p:ext uri="{BB962C8B-B14F-4D97-AF65-F5344CB8AC3E}">
        <p14:creationId xmlns:p14="http://schemas.microsoft.com/office/powerpoint/2010/main" xmlns="" val="9374405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2" name="组合 1"/>
          <p:cNvGrpSpPr/>
          <p:nvPr userDrawn="1"/>
        </p:nvGrpSpPr>
        <p:grpSpPr>
          <a:xfrm>
            <a:off x="281525" y="1"/>
            <a:ext cx="105725" cy="721610"/>
            <a:chOff x="281524" y="0"/>
            <a:chExt cx="105725" cy="721610"/>
          </a:xfrm>
          <a:solidFill>
            <a:srgbClr val="FDA907"/>
          </a:solidFill>
        </p:grpSpPr>
        <p:sp>
          <p:nvSpPr>
            <p:cNvPr id="5" name="矩形 4"/>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6"/>
          <p:cNvGrpSpPr/>
          <p:nvPr userDrawn="1"/>
        </p:nvGrpSpPr>
        <p:grpSpPr>
          <a:xfrm rot="10800000">
            <a:off x="8801757" y="4963098"/>
            <a:ext cx="105725" cy="180402"/>
            <a:chOff x="281524" y="0"/>
            <a:chExt cx="105725" cy="721610"/>
          </a:xfrm>
          <a:solidFill>
            <a:srgbClr val="FDA907"/>
          </a:solidFill>
        </p:grpSpPr>
        <p:sp>
          <p:nvSpPr>
            <p:cNvPr id="10" name="矩形 9"/>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596466869"/>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2" name="组合 1"/>
          <p:cNvGrpSpPr/>
          <p:nvPr userDrawn="1"/>
        </p:nvGrpSpPr>
        <p:grpSpPr>
          <a:xfrm>
            <a:off x="281525" y="1"/>
            <a:ext cx="105725" cy="721610"/>
            <a:chOff x="281524" y="0"/>
            <a:chExt cx="105725" cy="721610"/>
          </a:xfrm>
          <a:solidFill>
            <a:srgbClr val="1A7BAE"/>
          </a:solidFill>
        </p:grpSpPr>
        <p:sp>
          <p:nvSpPr>
            <p:cNvPr id="5" name="矩形 4"/>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6"/>
          <p:cNvGrpSpPr/>
          <p:nvPr userDrawn="1"/>
        </p:nvGrpSpPr>
        <p:grpSpPr>
          <a:xfrm rot="10800000">
            <a:off x="8801757" y="4963098"/>
            <a:ext cx="105725" cy="180402"/>
            <a:chOff x="281524" y="0"/>
            <a:chExt cx="105725" cy="721610"/>
          </a:xfrm>
          <a:solidFill>
            <a:srgbClr val="1A7BAE"/>
          </a:solidFill>
        </p:grpSpPr>
        <p:sp>
          <p:nvSpPr>
            <p:cNvPr id="10" name="矩形 9"/>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427067350"/>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C03BF36-7B13-4DA4-AE23-B3CA374A00D3}"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4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700"/>
            </a:lvl1pPr>
            <a:lvl2pPr marL="389626" indent="0">
              <a:buNone/>
              <a:defRPr sz="1500"/>
            </a:lvl2pPr>
            <a:lvl3pPr marL="779252" indent="0">
              <a:buNone/>
              <a:defRPr sz="1400"/>
            </a:lvl3pPr>
            <a:lvl4pPr marL="1168878" indent="0">
              <a:buNone/>
              <a:defRPr sz="1200"/>
            </a:lvl4pPr>
            <a:lvl5pPr marL="1558503" indent="0">
              <a:buNone/>
              <a:defRPr sz="1200"/>
            </a:lvl5pPr>
            <a:lvl6pPr marL="1948129" indent="0">
              <a:buNone/>
              <a:defRPr sz="1200"/>
            </a:lvl6pPr>
            <a:lvl7pPr marL="2337755" indent="0">
              <a:buNone/>
              <a:defRPr sz="1200"/>
            </a:lvl7pPr>
            <a:lvl8pPr marL="2727381" indent="0">
              <a:buNone/>
              <a:defRPr sz="1200"/>
            </a:lvl8pPr>
            <a:lvl9pPr marL="3117007" indent="0">
              <a:buNone/>
              <a:defRPr sz="12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AEF46A7-C251-4DCE-ACF6-A0FED5FF765C}"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EB26CC1-E311-415E-97F4-C28AA4E31286}"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6E280937-BEAA-44BC-9BFA-F398483BBDBB}"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1135FCD4-7DB6-4817-8DE7-CC68D80D3BBC}"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1" y="204789"/>
            <a:ext cx="5111750" cy="4389835"/>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6"/>
            <a:ext cx="3008313" cy="3518297"/>
          </a:xfrm>
        </p:spPr>
        <p:txBody>
          <a:bodyPr/>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3D42B51-FB0D-4B41-B4DC-791397E6B222}"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700"/>
            </a:lvl1pPr>
            <a:lvl2pPr marL="389626" indent="0">
              <a:buNone/>
              <a:defRPr sz="2400"/>
            </a:lvl2pPr>
            <a:lvl3pPr marL="779252" indent="0">
              <a:buNone/>
              <a:defRPr sz="2000"/>
            </a:lvl3pPr>
            <a:lvl4pPr marL="1168878" indent="0">
              <a:buNone/>
              <a:defRPr sz="1700"/>
            </a:lvl4pPr>
            <a:lvl5pPr marL="1558503" indent="0">
              <a:buNone/>
              <a:defRPr sz="1700"/>
            </a:lvl5pPr>
            <a:lvl6pPr marL="1948129" indent="0">
              <a:buNone/>
              <a:defRPr sz="1700"/>
            </a:lvl6pPr>
            <a:lvl7pPr marL="2337755" indent="0">
              <a:buNone/>
              <a:defRPr sz="1700"/>
            </a:lvl7pPr>
            <a:lvl8pPr marL="2727381" indent="0">
              <a:buNone/>
              <a:defRPr sz="1700"/>
            </a:lvl8pPr>
            <a:lvl9pPr marL="3117007" indent="0">
              <a:buNone/>
              <a:defRPr sz="17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AF5D1848-CE2A-44FB-A298-CCEB4CE8277E}"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w="9525">
            <a:noFill/>
            <a:miter lim="800000"/>
          </a:ln>
        </p:spPr>
        <p:txBody>
          <a:bodyPr vert="horz" wrap="square" lIns="77925" tIns="38963" rIns="77925" bIns="38963" numCol="1" anchor="ctr" anchorCtr="0" compatLnSpc="1"/>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200151"/>
            <a:ext cx="8229600" cy="3394472"/>
          </a:xfrm>
          <a:prstGeom prst="rect">
            <a:avLst/>
          </a:prstGeom>
          <a:noFill/>
          <a:ln w="9525">
            <a:noFill/>
            <a:miter lim="800000"/>
          </a:ln>
        </p:spPr>
        <p:txBody>
          <a:bodyPr vert="horz" wrap="square" lIns="77925" tIns="38963" rIns="77925" bIns="38963"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w="9525">
            <a:noFill/>
            <a:miter lim="800000"/>
          </a:ln>
          <a:effectLst/>
        </p:spPr>
        <p:txBody>
          <a:bodyPr vert="horz" wrap="square" lIns="77925" tIns="38963" rIns="77925" bIns="38963" numCol="1" anchor="t" anchorCtr="0" compatLnSpc="1"/>
          <a:lstStyle>
            <a:lvl1pPr>
              <a:defRPr sz="1200">
                <a:latin typeface="Arial" pitchFamily="34" charset="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w="9525">
            <a:noFill/>
            <a:miter lim="800000"/>
          </a:ln>
          <a:effectLst/>
        </p:spPr>
        <p:txBody>
          <a:bodyPr vert="horz" wrap="square" lIns="77925" tIns="38963" rIns="77925" bIns="38963" numCol="1" anchor="t" anchorCtr="0" compatLnSpc="1"/>
          <a:lstStyle>
            <a:lvl1pPr algn="ctr">
              <a:defRPr sz="1200">
                <a:latin typeface="Arial" pitchFamily="34" charset="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w="9525">
            <a:noFill/>
            <a:miter lim="800000"/>
          </a:ln>
          <a:effectLst/>
        </p:spPr>
        <p:txBody>
          <a:bodyPr vert="horz" wrap="square" lIns="77925" tIns="38963" rIns="77925" bIns="38963" numCol="1" anchor="t" anchorCtr="0" compatLnSpc="1"/>
          <a:lstStyle>
            <a:lvl1pPr algn="r">
              <a:defRPr sz="1200">
                <a:latin typeface="Arial" pitchFamily="34" charset="0"/>
                <a:ea typeface="宋体" pitchFamily="2" charset="-122"/>
              </a:defRPr>
            </a:lvl1pPr>
          </a:lstStyle>
          <a:p>
            <a:pPr>
              <a:defRPr/>
            </a:pPr>
            <a:fld id="{998398DD-81A0-4F56-94A4-7F9AEA56D73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Lst>
  <p:hf hdr="0" ftr="0" dt="0"/>
  <p:txStyles>
    <p:titleStyle>
      <a:lvl1pPr algn="ctr" rtl="0" eaLnBrk="0" fontAlgn="base" hangingPunct="0">
        <a:spcBef>
          <a:spcPct val="0"/>
        </a:spcBef>
        <a:spcAft>
          <a:spcPct val="0"/>
        </a:spcAft>
        <a:defRPr sz="3700">
          <a:solidFill>
            <a:schemeClr val="tx2"/>
          </a:solidFill>
          <a:latin typeface="+mj-lt"/>
          <a:ea typeface="+mj-ea"/>
          <a:cs typeface="+mj-cs"/>
        </a:defRPr>
      </a:lvl1pPr>
      <a:lvl2pPr algn="ctr" rtl="0" eaLnBrk="0" fontAlgn="base" hangingPunct="0">
        <a:spcBef>
          <a:spcPct val="0"/>
        </a:spcBef>
        <a:spcAft>
          <a:spcPct val="0"/>
        </a:spcAft>
        <a:defRPr sz="3700">
          <a:solidFill>
            <a:schemeClr val="tx2"/>
          </a:solidFill>
          <a:latin typeface="Arial" pitchFamily="34" charset="0"/>
          <a:ea typeface="宋体" pitchFamily="2" charset="-122"/>
        </a:defRPr>
      </a:lvl2pPr>
      <a:lvl3pPr algn="ctr" rtl="0" eaLnBrk="0" fontAlgn="base" hangingPunct="0">
        <a:spcBef>
          <a:spcPct val="0"/>
        </a:spcBef>
        <a:spcAft>
          <a:spcPct val="0"/>
        </a:spcAft>
        <a:defRPr sz="3700">
          <a:solidFill>
            <a:schemeClr val="tx2"/>
          </a:solidFill>
          <a:latin typeface="Arial" pitchFamily="34" charset="0"/>
          <a:ea typeface="宋体" pitchFamily="2" charset="-122"/>
        </a:defRPr>
      </a:lvl3pPr>
      <a:lvl4pPr algn="ctr" rtl="0" eaLnBrk="0" fontAlgn="base" hangingPunct="0">
        <a:spcBef>
          <a:spcPct val="0"/>
        </a:spcBef>
        <a:spcAft>
          <a:spcPct val="0"/>
        </a:spcAft>
        <a:defRPr sz="3700">
          <a:solidFill>
            <a:schemeClr val="tx2"/>
          </a:solidFill>
          <a:latin typeface="Arial" pitchFamily="34" charset="0"/>
          <a:ea typeface="宋体" pitchFamily="2" charset="-122"/>
        </a:defRPr>
      </a:lvl4pPr>
      <a:lvl5pPr algn="ctr" rtl="0" eaLnBrk="0" fontAlgn="base" hangingPunct="0">
        <a:spcBef>
          <a:spcPct val="0"/>
        </a:spcBef>
        <a:spcAft>
          <a:spcPct val="0"/>
        </a:spcAft>
        <a:defRPr sz="3700">
          <a:solidFill>
            <a:schemeClr val="tx2"/>
          </a:solidFill>
          <a:latin typeface="Arial" pitchFamily="34" charset="0"/>
          <a:ea typeface="宋体" pitchFamily="2" charset="-122"/>
        </a:defRPr>
      </a:lvl5pPr>
      <a:lvl6pPr marL="389626" algn="ctr" rtl="0" fontAlgn="base">
        <a:spcBef>
          <a:spcPct val="0"/>
        </a:spcBef>
        <a:spcAft>
          <a:spcPct val="0"/>
        </a:spcAft>
        <a:defRPr sz="3700">
          <a:solidFill>
            <a:schemeClr val="tx2"/>
          </a:solidFill>
          <a:latin typeface="Arial" pitchFamily="34" charset="0"/>
          <a:ea typeface="宋体" pitchFamily="2" charset="-122"/>
        </a:defRPr>
      </a:lvl6pPr>
      <a:lvl7pPr marL="779252" algn="ctr" rtl="0" fontAlgn="base">
        <a:spcBef>
          <a:spcPct val="0"/>
        </a:spcBef>
        <a:spcAft>
          <a:spcPct val="0"/>
        </a:spcAft>
        <a:defRPr sz="3700">
          <a:solidFill>
            <a:schemeClr val="tx2"/>
          </a:solidFill>
          <a:latin typeface="Arial" pitchFamily="34" charset="0"/>
          <a:ea typeface="宋体" pitchFamily="2" charset="-122"/>
        </a:defRPr>
      </a:lvl7pPr>
      <a:lvl8pPr marL="1168878" algn="ctr" rtl="0" fontAlgn="base">
        <a:spcBef>
          <a:spcPct val="0"/>
        </a:spcBef>
        <a:spcAft>
          <a:spcPct val="0"/>
        </a:spcAft>
        <a:defRPr sz="3700">
          <a:solidFill>
            <a:schemeClr val="tx2"/>
          </a:solidFill>
          <a:latin typeface="Arial" pitchFamily="34" charset="0"/>
          <a:ea typeface="宋体" pitchFamily="2" charset="-122"/>
        </a:defRPr>
      </a:lvl8pPr>
      <a:lvl9pPr marL="1558503" algn="ctr" rtl="0" fontAlgn="base">
        <a:spcBef>
          <a:spcPct val="0"/>
        </a:spcBef>
        <a:spcAft>
          <a:spcPct val="0"/>
        </a:spcAft>
        <a:defRPr sz="3700">
          <a:solidFill>
            <a:schemeClr val="tx2"/>
          </a:solidFill>
          <a:latin typeface="Arial" pitchFamily="34" charset="0"/>
          <a:ea typeface="宋体" pitchFamily="2" charset="-122"/>
        </a:defRPr>
      </a:lvl9pPr>
    </p:titleStyle>
    <p:bodyStyle>
      <a:lvl1pPr marL="292219" indent="-292219" algn="l" rtl="0" eaLnBrk="0" fontAlgn="base" hangingPunct="0">
        <a:spcBef>
          <a:spcPct val="20000"/>
        </a:spcBef>
        <a:spcAft>
          <a:spcPct val="0"/>
        </a:spcAft>
        <a:buChar char="•"/>
        <a:defRPr sz="2700">
          <a:solidFill>
            <a:schemeClr val="tx1"/>
          </a:solidFill>
          <a:latin typeface="+mn-lt"/>
          <a:ea typeface="+mn-ea"/>
          <a:cs typeface="+mn-cs"/>
        </a:defRPr>
      </a:lvl1pPr>
      <a:lvl2pPr marL="633142" indent="-243516" algn="l" rtl="0" eaLnBrk="0" fontAlgn="base" hangingPunct="0">
        <a:spcBef>
          <a:spcPct val="20000"/>
        </a:spcBef>
        <a:spcAft>
          <a:spcPct val="0"/>
        </a:spcAft>
        <a:buChar char="–"/>
        <a:defRPr sz="2400">
          <a:solidFill>
            <a:schemeClr val="tx1"/>
          </a:solidFill>
          <a:latin typeface="+mn-lt"/>
          <a:ea typeface="+mn-ea"/>
        </a:defRPr>
      </a:lvl2pPr>
      <a:lvl3pPr marL="974065" indent="-194813" algn="l" rtl="0" eaLnBrk="0" fontAlgn="base" hangingPunct="0">
        <a:spcBef>
          <a:spcPct val="20000"/>
        </a:spcBef>
        <a:spcAft>
          <a:spcPct val="0"/>
        </a:spcAft>
        <a:buChar char="•"/>
        <a:defRPr sz="2000">
          <a:solidFill>
            <a:schemeClr val="tx1"/>
          </a:solidFill>
          <a:latin typeface="+mn-lt"/>
          <a:ea typeface="+mn-ea"/>
        </a:defRPr>
      </a:lvl3pPr>
      <a:lvl4pPr marL="1363690" indent="-194813" algn="l" rtl="0" eaLnBrk="0" fontAlgn="base" hangingPunct="0">
        <a:spcBef>
          <a:spcPct val="20000"/>
        </a:spcBef>
        <a:spcAft>
          <a:spcPct val="0"/>
        </a:spcAft>
        <a:buChar char="–"/>
        <a:defRPr sz="1700">
          <a:solidFill>
            <a:schemeClr val="tx1"/>
          </a:solidFill>
          <a:latin typeface="+mn-lt"/>
          <a:ea typeface="+mn-ea"/>
        </a:defRPr>
      </a:lvl4pPr>
      <a:lvl5pPr marL="1753316" indent="-194813" algn="l" rtl="0" eaLnBrk="0" fontAlgn="base" hangingPunct="0">
        <a:spcBef>
          <a:spcPct val="20000"/>
        </a:spcBef>
        <a:spcAft>
          <a:spcPct val="0"/>
        </a:spcAft>
        <a:buChar char="»"/>
        <a:defRPr sz="1700">
          <a:solidFill>
            <a:schemeClr val="tx1"/>
          </a:solidFill>
          <a:latin typeface="+mn-lt"/>
          <a:ea typeface="+mn-ea"/>
        </a:defRPr>
      </a:lvl5pPr>
      <a:lvl6pPr marL="2142942" indent="-194813" algn="l" rtl="0" fontAlgn="base">
        <a:spcBef>
          <a:spcPct val="20000"/>
        </a:spcBef>
        <a:spcAft>
          <a:spcPct val="0"/>
        </a:spcAft>
        <a:buChar char="»"/>
        <a:defRPr sz="1700">
          <a:solidFill>
            <a:schemeClr val="tx1"/>
          </a:solidFill>
          <a:latin typeface="+mn-lt"/>
          <a:ea typeface="+mn-ea"/>
        </a:defRPr>
      </a:lvl6pPr>
      <a:lvl7pPr marL="2532568" indent="-194813" algn="l" rtl="0" fontAlgn="base">
        <a:spcBef>
          <a:spcPct val="20000"/>
        </a:spcBef>
        <a:spcAft>
          <a:spcPct val="0"/>
        </a:spcAft>
        <a:buChar char="»"/>
        <a:defRPr sz="1700">
          <a:solidFill>
            <a:schemeClr val="tx1"/>
          </a:solidFill>
          <a:latin typeface="+mn-lt"/>
          <a:ea typeface="+mn-ea"/>
        </a:defRPr>
      </a:lvl7pPr>
      <a:lvl8pPr marL="2922194" indent="-194813" algn="l" rtl="0" fontAlgn="base">
        <a:spcBef>
          <a:spcPct val="20000"/>
        </a:spcBef>
        <a:spcAft>
          <a:spcPct val="0"/>
        </a:spcAft>
        <a:buChar char="»"/>
        <a:defRPr sz="1700">
          <a:solidFill>
            <a:schemeClr val="tx1"/>
          </a:solidFill>
          <a:latin typeface="+mn-lt"/>
          <a:ea typeface="+mn-ea"/>
        </a:defRPr>
      </a:lvl8pPr>
      <a:lvl9pPr marL="3311820" indent="-194813" algn="l"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w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descr="C:\Users\cchen\Desktop\图片1.jpg"/>
          <p:cNvPicPr>
            <a:picLocks noChangeAspect="1" noChangeArrowheads="1"/>
          </p:cNvPicPr>
          <p:nvPr/>
        </p:nvPicPr>
        <p:blipFill>
          <a:blip r:embed="rId3" cstate="print"/>
          <a:srcRect/>
          <a:stretch>
            <a:fillRect/>
          </a:stretch>
        </p:blipFill>
        <p:spPr bwMode="auto">
          <a:xfrm>
            <a:off x="463550" y="2143122"/>
            <a:ext cx="8680450" cy="2633663"/>
          </a:xfrm>
          <a:prstGeom prst="rect">
            <a:avLst/>
          </a:prstGeom>
          <a:noFill/>
          <a:ln w="9525">
            <a:noFill/>
            <a:miter lim="800000"/>
            <a:headEnd/>
            <a:tailEnd/>
          </a:ln>
        </p:spPr>
      </p:pic>
      <p:sp>
        <p:nvSpPr>
          <p:cNvPr id="2051" name="Text Box 4"/>
          <p:cNvSpPr txBox="1">
            <a:spLocks noChangeArrowheads="1"/>
          </p:cNvSpPr>
          <p:nvPr/>
        </p:nvSpPr>
        <p:spPr bwMode="auto">
          <a:xfrm>
            <a:off x="483549" y="2411014"/>
            <a:ext cx="5329238" cy="521885"/>
          </a:xfrm>
          <a:prstGeom prst="rect">
            <a:avLst/>
          </a:prstGeom>
          <a:noFill/>
          <a:ln w="9525">
            <a:noFill/>
            <a:miter lim="800000"/>
          </a:ln>
        </p:spPr>
        <p:txBody>
          <a:bodyPr lIns="77925" tIns="38963" rIns="77925" bIns="38963">
            <a:spAutoFit/>
          </a:bodyPr>
          <a:lstStyle/>
          <a:p>
            <a:pPr>
              <a:lnSpc>
                <a:spcPct val="120000"/>
              </a:lnSpc>
            </a:pPr>
            <a:r>
              <a:rPr kumimoji="1" lang="zh-CN" altLang="en-US" sz="2400" b="1" dirty="0" smtClean="0">
                <a:solidFill>
                  <a:srgbClr val="4D4D4D"/>
                </a:solidFill>
                <a:latin typeface="微软雅黑" pitchFamily="34" charset="-122"/>
                <a:ea typeface="微软雅黑" pitchFamily="34" charset="-122"/>
              </a:rPr>
              <a:t>新三板权益分派业务介绍</a:t>
            </a:r>
          </a:p>
        </p:txBody>
      </p:sp>
      <p:sp>
        <p:nvSpPr>
          <p:cNvPr id="2052" name="Text Box 5"/>
          <p:cNvSpPr txBox="1">
            <a:spLocks noChangeArrowheads="1"/>
          </p:cNvSpPr>
          <p:nvPr/>
        </p:nvSpPr>
        <p:spPr bwMode="auto">
          <a:xfrm>
            <a:off x="779464" y="4454130"/>
            <a:ext cx="2016125" cy="217186"/>
          </a:xfrm>
          <a:prstGeom prst="rect">
            <a:avLst/>
          </a:prstGeom>
          <a:noFill/>
          <a:ln w="9525">
            <a:noFill/>
            <a:miter lim="800000"/>
          </a:ln>
        </p:spPr>
        <p:txBody>
          <a:bodyPr lIns="77925" tIns="38963" rIns="77925" bIns="38963">
            <a:spAutoFit/>
          </a:bodyPr>
          <a:lstStyle/>
          <a:p>
            <a:pPr>
              <a:spcBef>
                <a:spcPct val="50000"/>
              </a:spcBef>
            </a:pPr>
            <a:r>
              <a:rPr lang="en-US" altLang="zh-CN" sz="900" dirty="0">
                <a:solidFill>
                  <a:srgbClr val="4D4D4D"/>
                </a:solidFill>
              </a:rPr>
              <a:t>www.chinaclear.cn </a:t>
            </a:r>
          </a:p>
        </p:txBody>
      </p:sp>
      <p:pic>
        <p:nvPicPr>
          <p:cNvPr id="2054" name="Picture 8"/>
          <p:cNvPicPr>
            <a:picLocks noChangeAspect="1" noChangeArrowheads="1"/>
          </p:cNvPicPr>
          <p:nvPr/>
        </p:nvPicPr>
        <p:blipFill>
          <a:blip r:embed="rId4" cstate="print"/>
          <a:srcRect/>
          <a:stretch>
            <a:fillRect/>
          </a:stretch>
        </p:blipFill>
        <p:spPr bwMode="auto">
          <a:xfrm>
            <a:off x="0" y="1112045"/>
            <a:ext cx="9144000" cy="1027510"/>
          </a:xfrm>
          <a:prstGeom prst="rect">
            <a:avLst/>
          </a:prstGeom>
          <a:noFill/>
          <a:ln w="9525">
            <a:noFill/>
            <a:miter lim="800000"/>
            <a:headEnd/>
            <a:tailEnd/>
          </a:ln>
        </p:spPr>
      </p:pic>
      <p:sp>
        <p:nvSpPr>
          <p:cNvPr id="2055" name="Text Box 9"/>
          <p:cNvSpPr txBox="1">
            <a:spLocks noChangeArrowheads="1"/>
          </p:cNvSpPr>
          <p:nvPr/>
        </p:nvSpPr>
        <p:spPr bwMode="auto">
          <a:xfrm>
            <a:off x="755651" y="1545431"/>
            <a:ext cx="6265863" cy="632685"/>
          </a:xfrm>
          <a:prstGeom prst="rect">
            <a:avLst/>
          </a:prstGeom>
          <a:noFill/>
          <a:ln w="9525">
            <a:noFill/>
            <a:miter lim="800000"/>
          </a:ln>
        </p:spPr>
        <p:txBody>
          <a:bodyPr lIns="77925" tIns="38963" rIns="77925" bIns="38963">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pic>
        <p:nvPicPr>
          <p:cNvPr id="2056" name="Picture 9" descr="D:\2015.1.23\中国结算VI系统(2015.3)\主标-透明背景.png"/>
          <p:cNvPicPr>
            <a:picLocks noChangeAspect="1" noChangeArrowheads="1"/>
          </p:cNvPicPr>
          <p:nvPr/>
        </p:nvPicPr>
        <p:blipFill>
          <a:blip r:embed="rId5" cstate="print"/>
          <a:srcRect/>
          <a:stretch>
            <a:fillRect/>
          </a:stretch>
        </p:blipFill>
        <p:spPr bwMode="auto">
          <a:xfrm>
            <a:off x="6264276" y="250032"/>
            <a:ext cx="2628900" cy="884635"/>
          </a:xfrm>
          <a:prstGeom prst="rect">
            <a:avLst/>
          </a:prstGeom>
          <a:noFill/>
          <a:ln w="9525">
            <a:noFill/>
            <a:miter lim="800000"/>
            <a:headEnd/>
            <a:tailEnd/>
          </a:ln>
        </p:spPr>
      </p:pic>
      <p:sp>
        <p:nvSpPr>
          <p:cNvPr id="10" name="Text Box 6"/>
          <p:cNvSpPr txBox="1">
            <a:spLocks noChangeArrowheads="1"/>
          </p:cNvSpPr>
          <p:nvPr/>
        </p:nvSpPr>
        <p:spPr bwMode="auto">
          <a:xfrm>
            <a:off x="483548" y="3786196"/>
            <a:ext cx="3302634" cy="771184"/>
          </a:xfrm>
          <a:prstGeom prst="rect">
            <a:avLst/>
          </a:prstGeom>
          <a:noFill/>
          <a:ln w="9525">
            <a:noFill/>
            <a:miter lim="800000"/>
          </a:ln>
        </p:spPr>
        <p:txBody>
          <a:bodyPr wrap="square" lIns="77925" tIns="38963" rIns="77925" bIns="38963">
            <a:spAutoFit/>
          </a:bodyPr>
          <a:lstStyle/>
          <a:p>
            <a:pPr>
              <a:spcBef>
                <a:spcPct val="50000"/>
              </a:spcBef>
              <a:defRPr/>
            </a:pPr>
            <a:r>
              <a:rPr lang="zh-CN" altLang="en-US" b="1" dirty="0" smtClean="0">
                <a:solidFill>
                  <a:schemeClr val="tx1">
                    <a:lumMod val="75000"/>
                    <a:lumOff val="25000"/>
                  </a:schemeClr>
                </a:solidFill>
                <a:latin typeface="微软雅黑" pitchFamily="34" charset="-122"/>
                <a:ea typeface="微软雅黑" pitchFamily="34" charset="-122"/>
              </a:rPr>
              <a:t>中国结算北京分公司</a:t>
            </a:r>
            <a:r>
              <a:rPr lang="en-US" altLang="zh-CN" b="1" dirty="0" smtClean="0">
                <a:solidFill>
                  <a:schemeClr val="tx1">
                    <a:lumMod val="75000"/>
                    <a:lumOff val="25000"/>
                  </a:schemeClr>
                </a:solidFill>
                <a:latin typeface="微软雅黑" pitchFamily="34" charset="-122"/>
                <a:ea typeface="微软雅黑" pitchFamily="34" charset="-122"/>
              </a:rPr>
              <a:t> | </a:t>
            </a:r>
            <a:r>
              <a:rPr lang="zh-CN" altLang="en-US" b="1" dirty="0" smtClean="0">
                <a:solidFill>
                  <a:schemeClr val="tx1">
                    <a:lumMod val="75000"/>
                    <a:lumOff val="25000"/>
                  </a:schemeClr>
                </a:solidFill>
                <a:latin typeface="微软雅黑" pitchFamily="34" charset="-122"/>
                <a:ea typeface="微软雅黑" pitchFamily="34" charset="-122"/>
              </a:rPr>
              <a:t>李海飞</a:t>
            </a:r>
            <a:endParaRPr lang="en-US" altLang="zh-CN" b="1" dirty="0">
              <a:solidFill>
                <a:schemeClr val="tx1">
                  <a:lumMod val="75000"/>
                  <a:lumOff val="25000"/>
                </a:schemeClr>
              </a:solidFill>
              <a:latin typeface="微软雅黑" pitchFamily="34" charset="-122"/>
              <a:ea typeface="微软雅黑" pitchFamily="34" charset="-122"/>
            </a:endParaRPr>
          </a:p>
          <a:p>
            <a:pPr>
              <a:spcBef>
                <a:spcPct val="50000"/>
              </a:spcBef>
              <a:defRPr/>
            </a:pPr>
            <a:r>
              <a:rPr lang="en-US" altLang="zh-CN" b="1" dirty="0" smtClean="0">
                <a:solidFill>
                  <a:schemeClr val="tx1">
                    <a:lumMod val="75000"/>
                    <a:lumOff val="25000"/>
                  </a:schemeClr>
                </a:solidFill>
                <a:latin typeface="微软雅黑" pitchFamily="34" charset="-122"/>
                <a:ea typeface="微软雅黑" pitchFamily="34" charset="-122"/>
              </a:rPr>
              <a:t>2017.9 </a:t>
            </a:r>
            <a:r>
              <a:rPr lang="zh-CN" altLang="en-US" b="1" dirty="0" smtClean="0">
                <a:solidFill>
                  <a:schemeClr val="tx1">
                    <a:lumMod val="75000"/>
                    <a:lumOff val="25000"/>
                  </a:schemeClr>
                </a:solidFill>
                <a:latin typeface="微软雅黑" pitchFamily="34" charset="-122"/>
                <a:ea typeface="微软雅黑" pitchFamily="34" charset="-122"/>
              </a:rPr>
              <a:t>成都</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1" name="灯片编号占位符 6"/>
          <p:cNvSpPr>
            <a:spLocks noGrp="1"/>
          </p:cNvSpPr>
          <p:nvPr>
            <p:ph type="sldNum" sz="quarter" idx="4294967295"/>
          </p:nvPr>
        </p:nvSpPr>
        <p:spPr>
          <a:xfrm>
            <a:off x="3581408" y="4768468"/>
            <a:ext cx="2133600" cy="267875"/>
          </a:xfrm>
        </p:spPr>
        <p:txBody>
          <a:bodyPr/>
          <a:lstStyle/>
          <a:p>
            <a:pPr algn="ctr">
              <a:defRPr/>
            </a:pPr>
            <a:r>
              <a:rPr lang="en-US" altLang="zh-CN" dirty="0" smtClean="0"/>
              <a:t>1</a:t>
            </a:r>
            <a:endParaRPr lang="en-US"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18"/>
            <a:ext cx="8229600" cy="589364"/>
          </a:xfrm>
        </p:spPr>
        <p:txBody>
          <a:bodyPr/>
          <a:lstStyle/>
          <a:p>
            <a:r>
              <a:rPr lang="zh-CN" altLang="en-US" sz="2700" b="1" dirty="0" smtClean="0">
                <a:solidFill>
                  <a:schemeClr val="bg1"/>
                </a:solidFill>
                <a:latin typeface="微软雅黑" pitchFamily="34" charset="-122"/>
                <a:ea typeface="微软雅黑" pitchFamily="34" charset="-122"/>
              </a:rPr>
              <a:t>一、如何确定权益分派方案</a:t>
            </a:r>
            <a:endParaRPr lang="zh-CN" altLang="en-US" sz="2700" dirty="0"/>
          </a:p>
        </p:txBody>
      </p:sp>
      <p:sp>
        <p:nvSpPr>
          <p:cNvPr id="4" name="矩形 3"/>
          <p:cNvSpPr/>
          <p:nvPr/>
        </p:nvSpPr>
        <p:spPr>
          <a:xfrm>
            <a:off x="467544" y="699542"/>
            <a:ext cx="485778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3</a:t>
            </a:r>
            <a:r>
              <a:rPr lang="zh-CN" altLang="en-US" sz="2000" b="1" dirty="0" smtClean="0">
                <a:solidFill>
                  <a:srgbClr val="CC0000"/>
                </a:solidFill>
                <a:latin typeface="微软雅黑" pitchFamily="34" charset="-122"/>
                <a:ea typeface="微软雅黑" pitchFamily="34" charset="-122"/>
              </a:rPr>
              <a:t>、确定权益分派资金来源和方案</a:t>
            </a:r>
            <a:endParaRPr lang="zh-CN" altLang="en-US" sz="2000" dirty="0">
              <a:solidFill>
                <a:srgbClr val="CC0000"/>
              </a:solidFill>
              <a:latin typeface="微软雅黑" pitchFamily="34" charset="-122"/>
              <a:ea typeface="微软雅黑" pitchFamily="34" charset="-122"/>
            </a:endParaRPr>
          </a:p>
        </p:txBody>
      </p:sp>
      <p:sp>
        <p:nvSpPr>
          <p:cNvPr id="6" name="灯片编号占位符 5"/>
          <p:cNvSpPr>
            <a:spLocks noGrp="1"/>
          </p:cNvSpPr>
          <p:nvPr>
            <p:ph type="sldNum" sz="quarter" idx="12"/>
          </p:nvPr>
        </p:nvSpPr>
        <p:spPr>
          <a:xfrm>
            <a:off x="3581408" y="4732752"/>
            <a:ext cx="2133600" cy="357188"/>
          </a:xfrm>
        </p:spPr>
        <p:txBody>
          <a:bodyPr/>
          <a:lstStyle/>
          <a:p>
            <a:pPr algn="ctr">
              <a:defRPr/>
            </a:pPr>
            <a:fld id="{1135FCD4-7DB6-4817-8DE7-CC68D80D3BBC}" type="slidenum">
              <a:rPr lang="en-US" altLang="zh-CN" smtClean="0"/>
              <a:pPr algn="ctr">
                <a:defRPr/>
              </a:pPr>
              <a:t>10</a:t>
            </a:fld>
            <a:endParaRPr lang="en-US" altLang="zh-CN" dirty="0"/>
          </a:p>
        </p:txBody>
      </p:sp>
      <p:sp>
        <p:nvSpPr>
          <p:cNvPr id="9" name="TextBox 8"/>
          <p:cNvSpPr txBox="1"/>
          <p:nvPr/>
        </p:nvSpPr>
        <p:spPr>
          <a:xfrm>
            <a:off x="539552" y="1275606"/>
            <a:ext cx="8208912" cy="2462213"/>
          </a:xfrm>
          <a:prstGeom prst="rect">
            <a:avLst/>
          </a:prstGeom>
          <a:noFill/>
        </p:spPr>
        <p:txBody>
          <a:bodyPr wrap="square" rtlCol="0">
            <a:spAutoFit/>
          </a:bodyPr>
          <a:lstStyle/>
          <a:p>
            <a:r>
              <a:rPr lang="zh-CN" altLang="en-US" dirty="0" smtClean="0"/>
              <a:t>       </a:t>
            </a:r>
            <a:r>
              <a:rPr lang="zh-CN" altLang="en-US" sz="1700" dirty="0" smtClean="0">
                <a:latin typeface="微软雅黑" pitchFamily="34" charset="-122"/>
                <a:ea typeface="微软雅黑" pitchFamily="34" charset="-122"/>
                <a:cs typeface="仿宋_GB2312" charset="0"/>
              </a:rPr>
              <a:t>因不同类型资本公积转增股本涉及到纳税义务不同，权益分派方案中</a:t>
            </a:r>
            <a:r>
              <a:rPr lang="zh-CN" altLang="en-US" sz="1700" b="1" dirty="0" smtClean="0">
                <a:latin typeface="微软雅黑" pitchFamily="34" charset="-122"/>
                <a:ea typeface="微软雅黑" pitchFamily="34" charset="-122"/>
                <a:cs typeface="仿宋_GB2312" charset="0"/>
              </a:rPr>
              <a:t>必须明确转增的资本公积来源及纳税义务。</a:t>
            </a:r>
            <a:endParaRPr lang="en-US" altLang="zh-CN" sz="1700" b="1" dirty="0" smtClean="0">
              <a:latin typeface="微软雅黑" pitchFamily="34" charset="-122"/>
              <a:ea typeface="微软雅黑" pitchFamily="34" charset="-122"/>
              <a:cs typeface="仿宋_GB2312" charset="0"/>
            </a:endParaRPr>
          </a:p>
          <a:p>
            <a:endParaRPr lang="en-US" altLang="zh-CN" sz="1700" b="1" dirty="0" smtClean="0">
              <a:solidFill>
                <a:srgbClr val="CC0000"/>
              </a:solidFill>
              <a:latin typeface="微软雅黑" pitchFamily="34" charset="-122"/>
              <a:ea typeface="微软雅黑" pitchFamily="34" charset="-122"/>
            </a:endParaRPr>
          </a:p>
          <a:p>
            <a:r>
              <a:rPr lang="zh-CN" altLang="en-US" sz="1700" b="1" dirty="0" smtClean="0">
                <a:solidFill>
                  <a:srgbClr val="CC0000"/>
                </a:solidFill>
                <a:latin typeface="微软雅黑" pitchFamily="34" charset="-122"/>
                <a:ea typeface="微软雅黑" pitchFamily="34" charset="-122"/>
              </a:rPr>
              <a:t>案例示意：</a:t>
            </a:r>
            <a:endParaRPr lang="en-US" altLang="zh-CN" sz="1700" b="1" dirty="0" smtClean="0">
              <a:solidFill>
                <a:srgbClr val="CC0000"/>
              </a:solidFill>
              <a:latin typeface="微软雅黑" pitchFamily="34" charset="-122"/>
              <a:ea typeface="微软雅黑" pitchFamily="34" charset="-122"/>
            </a:endParaRPr>
          </a:p>
          <a:p>
            <a:r>
              <a:rPr lang="en-US" altLang="zh-CN" sz="1700" b="1" dirty="0" smtClean="0">
                <a:solidFill>
                  <a:srgbClr val="CC0000"/>
                </a:solidFill>
                <a:latin typeface="微软雅黑" pitchFamily="34" charset="-122"/>
                <a:ea typeface="微软雅黑" pitchFamily="34" charset="-122"/>
              </a:rPr>
              <a:t>       </a:t>
            </a:r>
            <a:endParaRPr lang="en-US" altLang="zh-CN" sz="1700" dirty="0" smtClean="0">
              <a:latin typeface="微软雅黑" pitchFamily="34" charset="-122"/>
              <a:ea typeface="微软雅黑" pitchFamily="34" charset="-122"/>
              <a:cs typeface="仿宋_GB2312" charset="0"/>
            </a:endParaRPr>
          </a:p>
          <a:p>
            <a:r>
              <a:rPr lang="zh-CN" altLang="en-US" sz="1700" dirty="0" smtClean="0">
                <a:latin typeface="微软雅黑" pitchFamily="34" charset="-122"/>
                <a:ea typeface="微软雅黑" pitchFamily="34" charset="-122"/>
                <a:cs typeface="仿宋_GB2312" charset="0"/>
              </a:rPr>
              <a:t>       公司拟以</a:t>
            </a:r>
            <a:r>
              <a:rPr lang="zh-CN" altLang="en-US" sz="1700" dirty="0" smtClean="0">
                <a:latin typeface="微软雅黑" pitchFamily="34" charset="-122"/>
                <a:ea typeface="微软雅黑" pitchFamily="34" charset="-122"/>
              </a:rPr>
              <a:t>股权登记日当天的总股本为基数</a:t>
            </a:r>
            <a:r>
              <a:rPr lang="zh-CN" altLang="en-US" sz="1700" dirty="0" smtClean="0">
                <a:latin typeface="微软雅黑" pitchFamily="34" charset="-122"/>
                <a:ea typeface="微软雅黑" pitchFamily="34" charset="-122"/>
                <a:cs typeface="仿宋_GB2312" charset="0"/>
              </a:rPr>
              <a:t>，以资本公积金向全体股东每</a:t>
            </a:r>
            <a:r>
              <a:rPr lang="en-US" altLang="zh-CN" sz="1700" dirty="0" smtClean="0">
                <a:latin typeface="微软雅黑" pitchFamily="34" charset="-122"/>
                <a:ea typeface="微软雅黑" pitchFamily="34" charset="-122"/>
                <a:cs typeface="仿宋_GB2312" charset="0"/>
              </a:rPr>
              <a:t>10</a:t>
            </a:r>
            <a:r>
              <a:rPr lang="zh-CN" altLang="en-US" sz="1700" dirty="0" smtClean="0">
                <a:latin typeface="微软雅黑" pitchFamily="34" charset="-122"/>
                <a:ea typeface="微软雅黑" pitchFamily="34" charset="-122"/>
                <a:cs typeface="仿宋_GB2312" charset="0"/>
              </a:rPr>
              <a:t>股转增</a:t>
            </a:r>
            <a:r>
              <a:rPr lang="en-US" altLang="zh-CN" sz="1700" dirty="0" smtClean="0">
                <a:latin typeface="微软雅黑" pitchFamily="34" charset="-122"/>
                <a:ea typeface="微软雅黑" pitchFamily="34" charset="-122"/>
                <a:cs typeface="仿宋_GB2312" charset="0"/>
              </a:rPr>
              <a:t>XX</a:t>
            </a:r>
            <a:r>
              <a:rPr lang="zh-CN" altLang="en-US" sz="1700" dirty="0" smtClean="0">
                <a:latin typeface="微软雅黑" pitchFamily="34" charset="-122"/>
                <a:ea typeface="微软雅黑" pitchFamily="34" charset="-122"/>
                <a:cs typeface="仿宋_GB2312" charset="0"/>
              </a:rPr>
              <a:t>股，本次转增的资本公积金为</a:t>
            </a:r>
            <a:r>
              <a:rPr lang="en-US" altLang="zh-CN" sz="1700" dirty="0" smtClean="0">
                <a:latin typeface="微软雅黑" pitchFamily="34" charset="-122"/>
                <a:ea typeface="微软雅黑" pitchFamily="34" charset="-122"/>
                <a:cs typeface="仿宋_GB2312" charset="0"/>
              </a:rPr>
              <a:t>(A+B)</a:t>
            </a:r>
            <a:r>
              <a:rPr lang="zh-CN" altLang="en-US" sz="1700" dirty="0" smtClean="0">
                <a:latin typeface="微软雅黑" pitchFamily="34" charset="-122"/>
                <a:ea typeface="微软雅黑" pitchFamily="34" charset="-122"/>
                <a:cs typeface="仿宋_GB2312" charset="0"/>
              </a:rPr>
              <a:t>元。</a:t>
            </a:r>
            <a:r>
              <a:rPr lang="zh-CN" altLang="en-US" sz="1700" dirty="0" smtClean="0">
                <a:solidFill>
                  <a:srgbClr val="CC0000"/>
                </a:solidFill>
                <a:latin typeface="微软雅黑" pitchFamily="34" charset="-122"/>
                <a:ea typeface="微软雅黑" pitchFamily="34" charset="-122"/>
              </a:rPr>
              <a:t>其中股票发行溢价形成的资本公积</a:t>
            </a:r>
            <a:r>
              <a:rPr lang="en-US" altLang="zh-CN" sz="1700" dirty="0" smtClean="0">
                <a:solidFill>
                  <a:srgbClr val="CC0000"/>
                </a:solidFill>
                <a:latin typeface="微软雅黑" pitchFamily="34" charset="-122"/>
                <a:ea typeface="微软雅黑" pitchFamily="34" charset="-122"/>
              </a:rPr>
              <a:t>A</a:t>
            </a:r>
            <a:r>
              <a:rPr lang="zh-CN" altLang="en-US" sz="1700" dirty="0" smtClean="0">
                <a:solidFill>
                  <a:srgbClr val="CC0000"/>
                </a:solidFill>
                <a:latin typeface="微软雅黑" pitchFamily="34" charset="-122"/>
                <a:ea typeface="微软雅黑" pitchFamily="34" charset="-122"/>
              </a:rPr>
              <a:t>元，不涉税；其他资本公积</a:t>
            </a:r>
            <a:r>
              <a:rPr lang="en-US" altLang="zh-CN" sz="1700" dirty="0" smtClean="0">
                <a:solidFill>
                  <a:srgbClr val="CC0000"/>
                </a:solidFill>
                <a:latin typeface="微软雅黑" pitchFamily="34" charset="-122"/>
                <a:ea typeface="微软雅黑" pitchFamily="34" charset="-122"/>
              </a:rPr>
              <a:t>B</a:t>
            </a:r>
            <a:r>
              <a:rPr lang="zh-CN" altLang="en-US" sz="1700" dirty="0" smtClean="0">
                <a:solidFill>
                  <a:srgbClr val="CC0000"/>
                </a:solidFill>
                <a:latin typeface="微软雅黑" pitchFamily="34" charset="-122"/>
                <a:ea typeface="微软雅黑" pitchFamily="34" charset="-122"/>
              </a:rPr>
              <a:t>元，需要纳税。</a:t>
            </a:r>
            <a:endParaRPr lang="en-US" altLang="zh-CN" sz="1700" dirty="0" smtClean="0">
              <a:solidFill>
                <a:srgbClr val="CC0000"/>
              </a:solidFill>
              <a:latin typeface="微软雅黑" pitchFamily="34" charset="-122"/>
              <a:ea typeface="微软雅黑" pitchFamily="34" charset="-122"/>
            </a:endParaRPr>
          </a:p>
          <a:p>
            <a:endParaRPr lang="zh-CN" altLang="en-US" sz="1700" dirty="0" smtClean="0">
              <a:latin typeface="微软雅黑" pitchFamily="34" charset="-122"/>
              <a:ea typeface="微软雅黑" pitchFamily="34" charset="-122"/>
              <a:cs typeface="仿宋_GB2312" charset="0"/>
            </a:endParaRPr>
          </a:p>
        </p:txBody>
      </p:sp>
      <p:sp>
        <p:nvSpPr>
          <p:cNvPr id="7" name="矩形 6"/>
          <p:cNvSpPr/>
          <p:nvPr/>
        </p:nvSpPr>
        <p:spPr>
          <a:xfrm>
            <a:off x="539552" y="3867894"/>
            <a:ext cx="7660963" cy="507821"/>
          </a:xfrm>
          <a:prstGeom prst="rect">
            <a:avLst/>
          </a:prstGeom>
        </p:spPr>
        <p:txBody>
          <a:bodyPr wrap="square" lIns="91430" tIns="45715" rIns="91430" bIns="45715">
            <a:spAutoFit/>
          </a:bodyPr>
          <a:lstStyle/>
          <a:p>
            <a:pPr algn="ctr">
              <a:lnSpc>
                <a:spcPct val="150000"/>
              </a:lnSpc>
            </a:pPr>
            <a:r>
              <a:rPr lang="zh-CN" altLang="en-US" b="1" dirty="0" smtClean="0">
                <a:solidFill>
                  <a:srgbClr val="C00000"/>
                </a:solidFill>
                <a:latin typeface="微软雅黑" pitchFamily="34" charset="-122"/>
                <a:ea typeface="微软雅黑" pitchFamily="34" charset="-122"/>
              </a:rPr>
              <a:t> 注意：股权登记日是未来的日期，不可以在利润分配方案中写具体日期。</a:t>
            </a:r>
            <a:endParaRPr lang="zh-CN" altLang="en-US" dirty="0">
              <a:solidFill>
                <a:schemeClr val="tx1">
                  <a:lumMod val="65000"/>
                  <a:lumOff val="35000"/>
                </a:schemeClr>
              </a:solidFill>
              <a:latin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18"/>
            <a:ext cx="8229600" cy="589364"/>
          </a:xfrm>
        </p:spPr>
        <p:txBody>
          <a:bodyPr/>
          <a:lstStyle/>
          <a:p>
            <a:r>
              <a:rPr lang="zh-CN" altLang="en-US" sz="2700" b="1" dirty="0" smtClean="0">
                <a:solidFill>
                  <a:schemeClr val="bg1"/>
                </a:solidFill>
                <a:latin typeface="微软雅黑" pitchFamily="34" charset="-122"/>
                <a:ea typeface="微软雅黑" pitchFamily="34" charset="-122"/>
              </a:rPr>
              <a:t>一、如何确定权益分派方案</a:t>
            </a:r>
            <a:endParaRPr lang="zh-CN" altLang="en-US" sz="2700" dirty="0"/>
          </a:p>
        </p:txBody>
      </p:sp>
      <p:sp>
        <p:nvSpPr>
          <p:cNvPr id="4" name="矩形 3"/>
          <p:cNvSpPr/>
          <p:nvPr/>
        </p:nvSpPr>
        <p:spPr>
          <a:xfrm>
            <a:off x="2214547" y="886040"/>
            <a:ext cx="485778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4</a:t>
            </a:r>
            <a:r>
              <a:rPr lang="zh-CN" altLang="en-US" sz="2000" b="1" dirty="0" smtClean="0">
                <a:solidFill>
                  <a:srgbClr val="CC0000"/>
                </a:solidFill>
                <a:latin typeface="微软雅黑" pitchFamily="34" charset="-122"/>
                <a:ea typeface="微软雅黑" pitchFamily="34" charset="-122"/>
              </a:rPr>
              <a:t>、确定分派比例</a:t>
            </a:r>
            <a:endParaRPr lang="zh-CN" altLang="en-US" sz="2000" dirty="0">
              <a:solidFill>
                <a:srgbClr val="CC0000"/>
              </a:solidFill>
              <a:latin typeface="微软雅黑" pitchFamily="34" charset="-122"/>
              <a:ea typeface="微软雅黑" pitchFamily="34" charset="-122"/>
            </a:endParaRPr>
          </a:p>
        </p:txBody>
      </p:sp>
      <p:sp>
        <p:nvSpPr>
          <p:cNvPr id="6" name="TextBox 5"/>
          <p:cNvSpPr txBox="1"/>
          <p:nvPr/>
        </p:nvSpPr>
        <p:spPr>
          <a:xfrm>
            <a:off x="539552" y="1446603"/>
            <a:ext cx="8136904" cy="863517"/>
          </a:xfrm>
          <a:prstGeom prst="rect">
            <a:avLst/>
          </a:prstGeom>
          <a:noFill/>
        </p:spPr>
        <p:txBody>
          <a:bodyPr wrap="square" lIns="77925" tIns="38963" rIns="77925" bIns="38963" rtlCol="0">
            <a:spAutoFit/>
          </a:bodyPr>
          <a:lstStyle/>
          <a:p>
            <a:pPr marL="0" lvl="1">
              <a:lnSpc>
                <a:spcPct val="150000"/>
              </a:lnSpc>
            </a:pPr>
            <a:r>
              <a:rPr lang="zh-CN" altLang="en-US" sz="1700" b="1" dirty="0" smtClean="0">
                <a:solidFill>
                  <a:srgbClr val="C00000"/>
                </a:solidFill>
                <a:latin typeface="微软雅黑" pitchFamily="34" charset="-122"/>
                <a:ea typeface="微软雅黑" pitchFamily="34" charset="-122"/>
              </a:rPr>
              <a:t>分派比例</a:t>
            </a:r>
            <a:r>
              <a:rPr lang="zh-CN" altLang="en-US" sz="1700" dirty="0" smtClean="0">
                <a:latin typeface="微软雅黑" pitchFamily="34" charset="-122"/>
                <a:ea typeface="微软雅黑" pitchFamily="34" charset="-122"/>
              </a:rPr>
              <a:t>：以未分配利润每</a:t>
            </a:r>
            <a:r>
              <a:rPr lang="en-US" altLang="zh-CN" sz="1700" dirty="0" smtClean="0">
                <a:latin typeface="微软雅黑" pitchFamily="34" charset="-122"/>
                <a:ea typeface="微软雅黑" pitchFamily="34" charset="-122"/>
              </a:rPr>
              <a:t>10</a:t>
            </a:r>
            <a:r>
              <a:rPr lang="zh-CN" altLang="en-US" sz="1700" dirty="0" smtClean="0">
                <a:latin typeface="微软雅黑" pitchFamily="34" charset="-122"/>
                <a:ea typeface="微软雅黑" pitchFamily="34" charset="-122"/>
              </a:rPr>
              <a:t>股派发</a:t>
            </a:r>
            <a:r>
              <a:rPr lang="en-US" altLang="zh-CN" sz="1700" dirty="0" smtClean="0">
                <a:latin typeface="微软雅黑" pitchFamily="34" charset="-122"/>
                <a:ea typeface="微软雅黑" pitchFamily="34" charset="-122"/>
              </a:rPr>
              <a:t>A</a:t>
            </a:r>
            <a:r>
              <a:rPr lang="zh-CN" altLang="en-US" sz="1700" dirty="0" smtClean="0">
                <a:latin typeface="微软雅黑" pitchFamily="34" charset="-122"/>
                <a:ea typeface="微软雅黑" pitchFamily="34" charset="-122"/>
              </a:rPr>
              <a:t>元，送红股</a:t>
            </a:r>
            <a:r>
              <a:rPr lang="en-US" altLang="zh-CN" sz="1700" dirty="0" smtClean="0">
                <a:latin typeface="微软雅黑" pitchFamily="34" charset="-122"/>
                <a:ea typeface="微软雅黑" pitchFamily="34" charset="-122"/>
              </a:rPr>
              <a:t>B</a:t>
            </a:r>
            <a:r>
              <a:rPr lang="zh-CN" altLang="en-US" sz="1700" dirty="0" smtClean="0">
                <a:latin typeface="微软雅黑" pitchFamily="34" charset="-122"/>
                <a:ea typeface="微软雅黑" pitchFamily="34" charset="-122"/>
              </a:rPr>
              <a:t>股；资本公积金每</a:t>
            </a:r>
            <a:r>
              <a:rPr lang="en-US" altLang="zh-CN" sz="1700" dirty="0" smtClean="0">
                <a:latin typeface="微软雅黑" pitchFamily="34" charset="-122"/>
                <a:ea typeface="微软雅黑" pitchFamily="34" charset="-122"/>
              </a:rPr>
              <a:t>10</a:t>
            </a:r>
            <a:r>
              <a:rPr lang="zh-CN" altLang="en-US" sz="1700" dirty="0" smtClean="0">
                <a:latin typeface="微软雅黑" pitchFamily="34" charset="-122"/>
                <a:ea typeface="微软雅黑" pitchFamily="34" charset="-122"/>
              </a:rPr>
              <a:t>股转增</a:t>
            </a:r>
            <a:r>
              <a:rPr lang="en-US" altLang="zh-CN" sz="1700" dirty="0" smtClean="0">
                <a:latin typeface="微软雅黑" pitchFamily="34" charset="-122"/>
                <a:ea typeface="微软雅黑" pitchFamily="34" charset="-122"/>
              </a:rPr>
              <a:t>C</a:t>
            </a:r>
            <a:r>
              <a:rPr lang="zh-CN" altLang="en-US" sz="1700" dirty="0" smtClean="0">
                <a:latin typeface="微软雅黑" pitchFamily="34" charset="-122"/>
                <a:ea typeface="微软雅黑" pitchFamily="34" charset="-122"/>
              </a:rPr>
              <a:t>股。</a:t>
            </a:r>
            <a:endParaRPr lang="en-US" altLang="zh-CN" sz="1700" dirty="0" smtClean="0">
              <a:latin typeface="微软雅黑" pitchFamily="34" charset="-122"/>
              <a:ea typeface="微软雅黑" pitchFamily="34" charset="-122"/>
            </a:endParaRPr>
          </a:p>
          <a:p>
            <a:pPr marL="0" lvl="1">
              <a:lnSpc>
                <a:spcPct val="150000"/>
              </a:lnSpc>
            </a:pPr>
            <a:r>
              <a:rPr lang="zh-CN" altLang="en-US" sz="1700" b="1" dirty="0" smtClean="0">
                <a:solidFill>
                  <a:srgbClr val="C00000"/>
                </a:solidFill>
                <a:latin typeface="微软雅黑" pitchFamily="34" charset="-122"/>
                <a:ea typeface="微软雅黑" pitchFamily="34" charset="-122"/>
              </a:rPr>
              <a:t>分派比例的总位数不能超过</a:t>
            </a:r>
            <a:r>
              <a:rPr lang="en-US" altLang="zh-CN" sz="1700" b="1" dirty="0" smtClean="0">
                <a:solidFill>
                  <a:srgbClr val="C00000"/>
                </a:solidFill>
                <a:latin typeface="微软雅黑" pitchFamily="34" charset="-122"/>
                <a:ea typeface="微软雅黑" pitchFamily="34" charset="-122"/>
              </a:rPr>
              <a:t>8</a:t>
            </a:r>
            <a:r>
              <a:rPr lang="zh-CN" altLang="en-US" sz="1700" b="1" dirty="0" smtClean="0">
                <a:solidFill>
                  <a:srgbClr val="C00000"/>
                </a:solidFill>
                <a:latin typeface="微软雅黑" pitchFamily="34" charset="-122"/>
                <a:ea typeface="微软雅黑" pitchFamily="34" charset="-122"/>
              </a:rPr>
              <a:t>位，小数点后的位数不能超过</a:t>
            </a:r>
            <a:r>
              <a:rPr lang="en-US" altLang="zh-CN" sz="1700" b="1" dirty="0" smtClean="0">
                <a:solidFill>
                  <a:srgbClr val="C00000"/>
                </a:solidFill>
                <a:latin typeface="微软雅黑" pitchFamily="34" charset="-122"/>
                <a:ea typeface="微软雅黑" pitchFamily="34" charset="-122"/>
              </a:rPr>
              <a:t>6</a:t>
            </a:r>
            <a:r>
              <a:rPr lang="zh-CN" altLang="en-US" sz="1700" b="1" dirty="0" smtClean="0">
                <a:solidFill>
                  <a:srgbClr val="C00000"/>
                </a:solidFill>
                <a:latin typeface="微软雅黑" pitchFamily="34" charset="-122"/>
                <a:ea typeface="微软雅黑" pitchFamily="34" charset="-122"/>
              </a:rPr>
              <a:t>位</a:t>
            </a:r>
            <a:r>
              <a:rPr lang="zh-CN" altLang="en-US" sz="1400" b="1" dirty="0" smtClean="0">
                <a:solidFill>
                  <a:srgbClr val="C00000"/>
                </a:solidFill>
                <a:latin typeface="微软雅黑" pitchFamily="34" charset="-122"/>
                <a:ea typeface="微软雅黑" pitchFamily="34" charset="-122"/>
              </a:rPr>
              <a:t>。</a:t>
            </a:r>
            <a:endParaRPr lang="en-US" altLang="zh-CN" sz="1400" b="1" dirty="0" smtClean="0">
              <a:solidFill>
                <a:srgbClr val="C00000"/>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a:xfrm>
            <a:off x="3714744" y="4679173"/>
            <a:ext cx="2133600" cy="250031"/>
          </a:xfrm>
        </p:spPr>
        <p:txBody>
          <a:bodyPr/>
          <a:lstStyle/>
          <a:p>
            <a:pPr algn="ctr">
              <a:defRPr/>
            </a:pPr>
            <a:fld id="{1135FCD4-7DB6-4817-8DE7-CC68D80D3BBC}" type="slidenum">
              <a:rPr lang="en-US" altLang="zh-CN" smtClean="0"/>
              <a:pPr algn="ctr">
                <a:defRPr/>
              </a:pPr>
              <a:t>11</a:t>
            </a:fld>
            <a:endParaRPr lang="en-US" altLang="zh-CN"/>
          </a:p>
        </p:txBody>
      </p:sp>
      <p:sp>
        <p:nvSpPr>
          <p:cNvPr id="7" name="Rectangle 1"/>
          <p:cNvSpPr>
            <a:spLocks noChangeArrowheads="1"/>
          </p:cNvSpPr>
          <p:nvPr/>
        </p:nvSpPr>
        <p:spPr bwMode="auto">
          <a:xfrm>
            <a:off x="500034" y="3500444"/>
            <a:ext cx="8072494" cy="471102"/>
          </a:xfrm>
          <a:prstGeom prst="rect">
            <a:avLst/>
          </a:prstGeom>
          <a:noFill/>
          <a:ln>
            <a:noFill/>
          </a:ln>
        </p:spPr>
        <p:txBody>
          <a:bodyPr wrap="square" lIns="77925" tIns="38963" rIns="77925" bIns="38963" anchor="ctr">
            <a:spAutoFit/>
          </a:bodyPr>
          <a:lstStyle/>
          <a:p>
            <a:pPr indent="305748">
              <a:lnSpc>
                <a:spcPct val="150000"/>
              </a:lnSpc>
            </a:pPr>
            <a:r>
              <a:rPr lang="zh-CN" altLang="en-US" sz="1700" b="1" dirty="0" smtClean="0">
                <a:latin typeface="微软雅黑" pitchFamily="34" charset="-122"/>
                <a:ea typeface="微软雅黑" pitchFamily="34" charset="-122"/>
              </a:rPr>
              <a:t>错误表述：</a:t>
            </a:r>
            <a:r>
              <a:rPr lang="zh-CN" altLang="en-US" sz="1700" dirty="0" smtClean="0">
                <a:latin typeface="微软雅黑" pitchFamily="34" charset="-122"/>
                <a:ea typeface="微软雅黑" pitchFamily="34" charset="-122"/>
                <a:cs typeface="仿宋_GB2312" charset="0"/>
              </a:rPr>
              <a:t>以权益分派实施时股权登记日的股本为基数</a:t>
            </a:r>
            <a:r>
              <a:rPr lang="zh-CN" altLang="en-US" sz="1700" dirty="0" smtClean="0">
                <a:latin typeface="微软雅黑" pitchFamily="34" charset="-122"/>
                <a:ea typeface="微软雅黑" pitchFamily="34" charset="-122"/>
              </a:rPr>
              <a:t>，</a:t>
            </a:r>
            <a:r>
              <a:rPr lang="zh-CN" altLang="en-US" sz="1700" dirty="0">
                <a:latin typeface="微软雅黑" pitchFamily="34" charset="-122"/>
                <a:ea typeface="微软雅黑" pitchFamily="34" charset="-122"/>
              </a:rPr>
              <a:t>每</a:t>
            </a:r>
            <a:r>
              <a:rPr lang="en-US" altLang="zh-CN" sz="1700" dirty="0">
                <a:latin typeface="微软雅黑" pitchFamily="34" charset="-122"/>
                <a:ea typeface="微软雅黑" pitchFamily="34" charset="-122"/>
              </a:rPr>
              <a:t>10</a:t>
            </a:r>
            <a:r>
              <a:rPr lang="zh-CN" altLang="en-US" sz="1700" dirty="0">
                <a:latin typeface="微软雅黑" pitchFamily="34" charset="-122"/>
                <a:ea typeface="微软雅黑" pitchFamily="34" charset="-122"/>
              </a:rPr>
              <a:t>股送</a:t>
            </a:r>
            <a:r>
              <a:rPr lang="en-US" altLang="zh-CN" sz="1700" u="sng" dirty="0" smtClean="0">
                <a:solidFill>
                  <a:srgbClr val="C00000"/>
                </a:solidFill>
                <a:latin typeface="微软雅黑" pitchFamily="34" charset="-122"/>
                <a:ea typeface="微软雅黑" pitchFamily="34" charset="-122"/>
              </a:rPr>
              <a:t>7.1234567</a:t>
            </a:r>
            <a:r>
              <a:rPr lang="zh-CN" altLang="en-US" sz="1700" dirty="0" smtClean="0">
                <a:latin typeface="微软雅黑" pitchFamily="34" charset="-122"/>
                <a:ea typeface="微软雅黑" pitchFamily="34" charset="-122"/>
              </a:rPr>
              <a:t>股。</a:t>
            </a:r>
            <a:endParaRPr lang="en-US" altLang="zh-CN" sz="1700" dirty="0">
              <a:latin typeface="微软雅黑" pitchFamily="34" charset="-122"/>
              <a:ea typeface="微软雅黑" pitchFamily="34" charset="-122"/>
            </a:endParaRPr>
          </a:p>
        </p:txBody>
      </p:sp>
      <p:sp>
        <p:nvSpPr>
          <p:cNvPr id="8" name="矩形 7"/>
          <p:cNvSpPr>
            <a:spLocks noChangeArrowheads="1"/>
          </p:cNvSpPr>
          <p:nvPr/>
        </p:nvSpPr>
        <p:spPr bwMode="auto">
          <a:xfrm>
            <a:off x="500034" y="2571750"/>
            <a:ext cx="8786874" cy="471102"/>
          </a:xfrm>
          <a:prstGeom prst="rect">
            <a:avLst/>
          </a:prstGeom>
          <a:noFill/>
          <a:ln>
            <a:noFill/>
          </a:ln>
        </p:spPr>
        <p:txBody>
          <a:bodyPr wrap="square" lIns="77925" tIns="38963" rIns="77925" bIns="38963">
            <a:spAutoFit/>
          </a:bodyPr>
          <a:lstStyle/>
          <a:p>
            <a:pPr indent="305748">
              <a:lnSpc>
                <a:spcPct val="150000"/>
              </a:lnSpc>
            </a:pPr>
            <a:r>
              <a:rPr lang="zh-CN" altLang="en-US" sz="1700" b="1" dirty="0" smtClean="0">
                <a:latin typeface="微软雅黑" pitchFamily="34" charset="-122"/>
                <a:ea typeface="微软雅黑" pitchFamily="34" charset="-122"/>
              </a:rPr>
              <a:t>正确表述：</a:t>
            </a:r>
            <a:r>
              <a:rPr lang="zh-CN" altLang="en-US" sz="1700" dirty="0" smtClean="0">
                <a:latin typeface="微软雅黑" pitchFamily="34" charset="-122"/>
                <a:ea typeface="微软雅黑" pitchFamily="34" charset="-122"/>
                <a:cs typeface="仿宋_GB2312" charset="0"/>
              </a:rPr>
              <a:t>以权益分派实施时股权登记日的股本为基数，每</a:t>
            </a:r>
            <a:r>
              <a:rPr lang="en-US" altLang="zh-CN" sz="1700" dirty="0" smtClean="0">
                <a:latin typeface="微软雅黑" pitchFamily="34" charset="-122"/>
                <a:ea typeface="微软雅黑" pitchFamily="34" charset="-122"/>
                <a:cs typeface="仿宋_GB2312" charset="0"/>
              </a:rPr>
              <a:t>10</a:t>
            </a:r>
            <a:r>
              <a:rPr lang="zh-CN" altLang="en-US" sz="1700" dirty="0" smtClean="0">
                <a:latin typeface="微软雅黑" pitchFamily="34" charset="-122"/>
                <a:ea typeface="微软雅黑" pitchFamily="34" charset="-122"/>
                <a:cs typeface="仿宋_GB2312" charset="0"/>
              </a:rPr>
              <a:t>股送</a:t>
            </a:r>
            <a:r>
              <a:rPr lang="en-US" altLang="zh-CN" sz="1700" u="sng" dirty="0" smtClean="0">
                <a:solidFill>
                  <a:srgbClr val="C00000"/>
                </a:solidFill>
                <a:latin typeface="微软雅黑" pitchFamily="34" charset="-122"/>
                <a:ea typeface="微软雅黑" pitchFamily="34" charset="-122"/>
              </a:rPr>
              <a:t>7.123456</a:t>
            </a:r>
            <a:r>
              <a:rPr lang="zh-CN" altLang="en-US" sz="1700" dirty="0" smtClean="0">
                <a:latin typeface="微软雅黑" pitchFamily="34" charset="-122"/>
                <a:ea typeface="微软雅黑" pitchFamily="34" charset="-122"/>
                <a:cs typeface="仿宋_GB2312" charset="0"/>
              </a:rPr>
              <a:t>股。</a:t>
            </a:r>
            <a:endParaRPr lang="en-US" altLang="zh-CN" sz="1700" dirty="0">
              <a:latin typeface="微软雅黑" pitchFamily="34" charset="-122"/>
              <a:ea typeface="微软雅黑" pitchFamily="34" charset="-122"/>
              <a:cs typeface="仿宋_GB2312" charset="0"/>
            </a:endParaRPr>
          </a:p>
        </p:txBody>
      </p:sp>
      <p:sp>
        <p:nvSpPr>
          <p:cNvPr id="9" name="上箭头标注 8"/>
          <p:cNvSpPr/>
          <p:nvPr/>
        </p:nvSpPr>
        <p:spPr bwMode="auto">
          <a:xfrm>
            <a:off x="6929454" y="2981328"/>
            <a:ext cx="1643074" cy="428628"/>
          </a:xfrm>
          <a:prstGeom prst="upArrowCallout">
            <a:avLst/>
          </a:prstGeom>
          <a:solidFill>
            <a:srgbClr val="C0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小数点后</a:t>
            </a:r>
            <a:r>
              <a:rPr lang="en-US" altLang="zh-CN" sz="1400" b="1" dirty="0" smtClean="0">
                <a:solidFill>
                  <a:schemeClr val="bg1"/>
                </a:solidFill>
              </a:rPr>
              <a:t>6</a:t>
            </a:r>
            <a:r>
              <a:rPr lang="zh-CN" altLang="en-US" sz="1400" b="1" dirty="0" smtClean="0">
                <a:solidFill>
                  <a:schemeClr val="bg1"/>
                </a:solidFill>
              </a:rPr>
              <a:t>位小数</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11" name="上箭头标注 10"/>
          <p:cNvSpPr/>
          <p:nvPr/>
        </p:nvSpPr>
        <p:spPr bwMode="auto">
          <a:xfrm>
            <a:off x="6588224" y="3857634"/>
            <a:ext cx="2055742" cy="442308"/>
          </a:xfrm>
          <a:prstGeom prst="upArrowCallout">
            <a:avLst/>
          </a:prstGeom>
          <a:solidFill>
            <a:srgbClr val="C0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小数点后超过</a:t>
            </a:r>
            <a:r>
              <a:rPr lang="en-US" altLang="zh-CN" sz="1400" b="1" dirty="0" smtClean="0">
                <a:solidFill>
                  <a:schemeClr val="bg1"/>
                </a:solidFill>
              </a:rPr>
              <a:t>6</a:t>
            </a:r>
            <a:r>
              <a:rPr lang="zh-CN" altLang="en-US" sz="1400" b="1" dirty="0" smtClean="0">
                <a:solidFill>
                  <a:schemeClr val="bg1"/>
                </a:solidFill>
              </a:rPr>
              <a:t>位小数</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10" name="TextBox 9"/>
          <p:cNvSpPr txBox="1"/>
          <p:nvPr/>
        </p:nvSpPr>
        <p:spPr>
          <a:xfrm>
            <a:off x="2071670" y="785800"/>
            <a:ext cx="1500198" cy="562630"/>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怎么分？</a:t>
            </a:r>
            <a:endParaRPr lang="zh-CN" altLang="en-US" sz="2000" b="1"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428596" y="-18"/>
            <a:ext cx="8229600" cy="589364"/>
          </a:xfrm>
          <a:prstGeom prst="rect">
            <a:avLst/>
          </a:prstGeom>
          <a:noFill/>
          <a:ln w="9525">
            <a:noFill/>
            <a:miter lim="800000"/>
          </a:ln>
        </p:spPr>
        <p:txBody>
          <a:bodyPr vert="horz" wrap="square" lIns="77925" tIns="38963" rIns="77925" bIns="38963"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7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j-cs"/>
              </a:rPr>
              <a:t>一、如何确定</a:t>
            </a:r>
            <a:r>
              <a:rPr lang="zh-CN" altLang="en-US" sz="2700" b="1" kern="0" dirty="0" smtClean="0">
                <a:solidFill>
                  <a:schemeClr val="bg1"/>
                </a:solidFill>
                <a:latin typeface="微软雅黑" pitchFamily="34" charset="-122"/>
                <a:ea typeface="微软雅黑" pitchFamily="34" charset="-122"/>
                <a:cs typeface="+mj-cs"/>
              </a:rPr>
              <a:t>权益分派</a:t>
            </a:r>
            <a:r>
              <a:rPr kumimoji="0" lang="zh-CN" altLang="en-US" sz="27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j-cs"/>
              </a:rPr>
              <a:t>方案</a:t>
            </a:r>
            <a:endParaRPr kumimoji="0" lang="zh-CN" altLang="en-US" sz="2700" b="0" i="0" u="none" strike="noStrike" kern="0" cap="none" spc="0" normalizeH="0" baseline="0" noProof="0" dirty="0">
              <a:ln>
                <a:noFill/>
              </a:ln>
              <a:solidFill>
                <a:schemeClr val="tx2"/>
              </a:solidFill>
              <a:effectLst/>
              <a:uLnTx/>
              <a:uFillTx/>
              <a:latin typeface="+mj-lt"/>
              <a:ea typeface="+mj-ea"/>
              <a:cs typeface="+mj-cs"/>
            </a:endParaRPr>
          </a:p>
        </p:txBody>
      </p:sp>
      <p:sp>
        <p:nvSpPr>
          <p:cNvPr id="5" name="矩形 4"/>
          <p:cNvSpPr/>
          <p:nvPr/>
        </p:nvSpPr>
        <p:spPr>
          <a:xfrm>
            <a:off x="2214547" y="857238"/>
            <a:ext cx="485778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     5</a:t>
            </a:r>
            <a:r>
              <a:rPr lang="zh-CN" altLang="en-US" sz="2000" b="1" dirty="0" smtClean="0">
                <a:solidFill>
                  <a:srgbClr val="CC0000"/>
                </a:solidFill>
                <a:latin typeface="微软雅黑" pitchFamily="34" charset="-122"/>
                <a:ea typeface="微软雅黑" pitchFamily="34" charset="-122"/>
              </a:rPr>
              <a:t>、新增股本如何计算</a:t>
            </a:r>
            <a:endParaRPr lang="zh-CN" altLang="en-US" sz="2000" dirty="0">
              <a:solidFill>
                <a:srgbClr val="CC0000"/>
              </a:solidFill>
              <a:latin typeface="微软雅黑" pitchFamily="34" charset="-122"/>
              <a:ea typeface="微软雅黑" pitchFamily="34" charset="-122"/>
            </a:endParaRPr>
          </a:p>
        </p:txBody>
      </p:sp>
      <p:sp>
        <p:nvSpPr>
          <p:cNvPr id="6" name="TextBox 5"/>
          <p:cNvSpPr txBox="1"/>
          <p:nvPr/>
        </p:nvSpPr>
        <p:spPr>
          <a:xfrm>
            <a:off x="857224" y="1285866"/>
            <a:ext cx="7715304" cy="1255932"/>
          </a:xfrm>
          <a:prstGeom prst="rect">
            <a:avLst/>
          </a:prstGeom>
          <a:noFill/>
        </p:spPr>
        <p:txBody>
          <a:bodyPr wrap="square" lIns="77925" tIns="38963" rIns="77925" bIns="38963" rtlCol="0">
            <a:spAutoFit/>
          </a:bodyPr>
          <a:lstStyle/>
          <a:p>
            <a:pPr marL="0" lvl="1">
              <a:lnSpc>
                <a:spcPct val="150000"/>
              </a:lnSpc>
            </a:pPr>
            <a:r>
              <a:rPr lang="zh-CN" altLang="en-US" sz="1700" b="1" dirty="0" smtClean="0">
                <a:solidFill>
                  <a:srgbClr val="C00000"/>
                </a:solidFill>
                <a:latin typeface="微软雅黑" pitchFamily="34" charset="-122"/>
                <a:ea typeface="微软雅黑" pitchFamily="34" charset="-122"/>
              </a:rPr>
              <a:t>计算逻辑</a:t>
            </a:r>
            <a:r>
              <a:rPr lang="zh-CN" altLang="en-US" sz="1700" dirty="0" smtClean="0">
                <a:latin typeface="微软雅黑" pitchFamily="34" charset="-122"/>
                <a:ea typeface="微软雅黑" pitchFamily="34" charset="-122"/>
              </a:rPr>
              <a:t>：以股权登记日当天的总股本为基数，乘以送转股的分派比例。所得结果小数点后的位数全部舍弃。</a:t>
            </a:r>
            <a:endParaRPr lang="en-US" altLang="zh-CN" sz="1700" dirty="0" smtClean="0">
              <a:latin typeface="微软雅黑" pitchFamily="34" charset="-122"/>
              <a:ea typeface="微软雅黑" pitchFamily="34" charset="-122"/>
            </a:endParaRPr>
          </a:p>
          <a:p>
            <a:pPr>
              <a:lnSpc>
                <a:spcPct val="150000"/>
              </a:lnSpc>
            </a:pPr>
            <a:endParaRPr lang="zh-CN" altLang="en-US" sz="1700" dirty="0">
              <a:latin typeface="微软雅黑" pitchFamily="34" charset="-122"/>
              <a:ea typeface="微软雅黑" pitchFamily="34" charset="-122"/>
            </a:endParaRPr>
          </a:p>
        </p:txBody>
      </p:sp>
      <p:sp>
        <p:nvSpPr>
          <p:cNvPr id="7" name="矩形 6"/>
          <p:cNvSpPr/>
          <p:nvPr/>
        </p:nvSpPr>
        <p:spPr>
          <a:xfrm>
            <a:off x="857224" y="2067694"/>
            <a:ext cx="7786742" cy="877163"/>
          </a:xfrm>
          <a:prstGeom prst="rect">
            <a:avLst/>
          </a:prstGeom>
        </p:spPr>
        <p:txBody>
          <a:bodyPr wrap="square">
            <a:spAutoFit/>
          </a:bodyPr>
          <a:lstStyle/>
          <a:p>
            <a:pPr>
              <a:lnSpc>
                <a:spcPct val="150000"/>
              </a:lnSpc>
            </a:pPr>
            <a:r>
              <a:rPr lang="zh-CN" altLang="en-US" sz="1700" b="1" dirty="0" smtClean="0">
                <a:solidFill>
                  <a:srgbClr val="C00000"/>
                </a:solidFill>
                <a:latin typeface="微软雅黑" pitchFamily="34" charset="-122"/>
                <a:ea typeface="微软雅黑" pitchFamily="34" charset="-122"/>
              </a:rPr>
              <a:t>正确案例：</a:t>
            </a:r>
            <a:r>
              <a:rPr lang="zh-CN" altLang="en-US" sz="1700" dirty="0" smtClean="0">
                <a:latin typeface="微软雅黑" pitchFamily="34" charset="-122"/>
                <a:ea typeface="微软雅黑" pitchFamily="34" charset="-122"/>
              </a:rPr>
              <a:t>股权登记日时公司股本为</a:t>
            </a:r>
            <a:r>
              <a:rPr lang="en-US" altLang="zh-CN" sz="1700" dirty="0" smtClean="0">
                <a:latin typeface="微软雅黑" pitchFamily="34" charset="-122"/>
                <a:ea typeface="微软雅黑" pitchFamily="34" charset="-122"/>
              </a:rPr>
              <a:t>120</a:t>
            </a:r>
            <a:r>
              <a:rPr lang="zh-CN" altLang="en-US" sz="1700" dirty="0" smtClean="0">
                <a:latin typeface="微软雅黑" pitchFamily="34" charset="-122"/>
                <a:ea typeface="微软雅黑" pitchFamily="34" charset="-122"/>
              </a:rPr>
              <a:t>万，权益分派方案为每</a:t>
            </a:r>
            <a:r>
              <a:rPr lang="en-US" altLang="zh-CN" sz="1700" dirty="0" smtClean="0">
                <a:latin typeface="微软雅黑" pitchFamily="34" charset="-122"/>
                <a:ea typeface="微软雅黑" pitchFamily="34" charset="-122"/>
              </a:rPr>
              <a:t>10</a:t>
            </a:r>
            <a:r>
              <a:rPr lang="zh-CN" altLang="en-US" sz="1700" dirty="0" smtClean="0">
                <a:latin typeface="微软雅黑" pitchFamily="34" charset="-122"/>
                <a:ea typeface="微软雅黑" pitchFamily="34" charset="-122"/>
              </a:rPr>
              <a:t>股送</a:t>
            </a:r>
            <a:r>
              <a:rPr lang="en-US" altLang="zh-CN" sz="1700" dirty="0" smtClean="0">
                <a:latin typeface="微软雅黑" pitchFamily="34" charset="-122"/>
                <a:ea typeface="微软雅黑" pitchFamily="34" charset="-122"/>
              </a:rPr>
              <a:t>7.123456</a:t>
            </a:r>
            <a:r>
              <a:rPr lang="zh-CN" altLang="en-US" sz="1700" dirty="0" smtClean="0">
                <a:latin typeface="微软雅黑" pitchFamily="34" charset="-122"/>
                <a:ea typeface="微软雅黑" pitchFamily="34" charset="-122"/>
              </a:rPr>
              <a:t>股。</a:t>
            </a:r>
          </a:p>
        </p:txBody>
      </p:sp>
      <p:sp>
        <p:nvSpPr>
          <p:cNvPr id="8" name="矩形 7"/>
          <p:cNvSpPr/>
          <p:nvPr/>
        </p:nvSpPr>
        <p:spPr>
          <a:xfrm>
            <a:off x="571472" y="3214692"/>
            <a:ext cx="8143932" cy="1661993"/>
          </a:xfrm>
          <a:prstGeom prst="rect">
            <a:avLst/>
          </a:prstGeom>
        </p:spPr>
        <p:txBody>
          <a:bodyPr wrap="square">
            <a:spAutoFit/>
          </a:bodyPr>
          <a:lstStyle/>
          <a:p>
            <a:pPr indent="305748">
              <a:lnSpc>
                <a:spcPct val="150000"/>
              </a:lnSpc>
            </a:pPr>
            <a:r>
              <a:rPr lang="zh-CN" altLang="en-US" sz="1700" b="1" dirty="0" smtClean="0">
                <a:solidFill>
                  <a:srgbClr val="C00000"/>
                </a:solidFill>
                <a:latin typeface="微软雅黑" pitchFamily="34" charset="-122"/>
                <a:ea typeface="微软雅黑" pitchFamily="34" charset="-122"/>
              </a:rPr>
              <a:t>计算过程：</a:t>
            </a:r>
            <a:r>
              <a:rPr lang="en-US" altLang="zh-CN" sz="1700" u="sng" dirty="0" smtClean="0">
                <a:latin typeface="微软雅黑" pitchFamily="34" charset="-122"/>
                <a:ea typeface="微软雅黑" pitchFamily="34" charset="-122"/>
                <a:cs typeface="仿宋_GB2312" charset="0"/>
              </a:rPr>
              <a:t>1,200,000 ÷    10     ×    7.123456    = 854,814.72</a:t>
            </a:r>
          </a:p>
          <a:p>
            <a:pPr indent="305748">
              <a:lnSpc>
                <a:spcPct val="150000"/>
              </a:lnSpc>
            </a:pPr>
            <a:r>
              <a:rPr lang="zh-CN" altLang="en-US" sz="1700" dirty="0" smtClean="0">
                <a:latin typeface="微软雅黑" pitchFamily="34" charset="-122"/>
                <a:ea typeface="微软雅黑" pitchFamily="34" charset="-122"/>
                <a:cs typeface="仿宋_GB2312" charset="0"/>
              </a:rPr>
              <a:t>因此本次新增股本应为</a:t>
            </a:r>
            <a:r>
              <a:rPr lang="en-US" altLang="zh-CN" sz="1700" dirty="0" smtClean="0">
                <a:latin typeface="微软雅黑" pitchFamily="34" charset="-122"/>
                <a:ea typeface="微软雅黑" pitchFamily="34" charset="-122"/>
                <a:cs typeface="仿宋_GB2312" charset="0"/>
              </a:rPr>
              <a:t>854,814</a:t>
            </a:r>
            <a:r>
              <a:rPr lang="zh-CN" altLang="en-US" sz="1700" dirty="0" smtClean="0">
                <a:latin typeface="微软雅黑" pitchFamily="34" charset="-122"/>
                <a:ea typeface="微软雅黑" pitchFamily="34" charset="-122"/>
                <a:cs typeface="仿宋_GB2312" charset="0"/>
              </a:rPr>
              <a:t>股</a:t>
            </a:r>
            <a:endParaRPr lang="en-US" altLang="zh-CN" sz="1700" dirty="0" smtClean="0">
              <a:latin typeface="微软雅黑" pitchFamily="34" charset="-122"/>
              <a:ea typeface="微软雅黑" pitchFamily="34" charset="-122"/>
              <a:cs typeface="仿宋_GB2312" charset="0"/>
            </a:endParaRPr>
          </a:p>
          <a:p>
            <a:pPr indent="305748">
              <a:lnSpc>
                <a:spcPct val="150000"/>
              </a:lnSpc>
            </a:pPr>
            <a:r>
              <a:rPr lang="zh-CN" altLang="en-US" sz="1700" dirty="0" smtClean="0">
                <a:latin typeface="微软雅黑" pitchFamily="34" charset="-122"/>
                <a:ea typeface="微软雅黑" pitchFamily="34" charset="-122"/>
                <a:cs typeface="仿宋_GB2312" charset="0"/>
              </a:rPr>
              <a:t>建议权益分派预案中不要写新增加多少股份，或加上说明“最终确定的股本数量以中国证券登记结算有限责任公司北京分公司权益分派的结果为准”。</a:t>
            </a:r>
            <a:endParaRPr lang="en-US" altLang="zh-CN" sz="1700" dirty="0" smtClean="0">
              <a:latin typeface="微软雅黑" pitchFamily="34" charset="-122"/>
              <a:ea typeface="微软雅黑" pitchFamily="34" charset="-122"/>
              <a:cs typeface="仿宋_GB2312" charset="0"/>
            </a:endParaRPr>
          </a:p>
        </p:txBody>
      </p:sp>
      <p:sp>
        <p:nvSpPr>
          <p:cNvPr id="9" name="下箭头标注 8"/>
          <p:cNvSpPr/>
          <p:nvPr/>
        </p:nvSpPr>
        <p:spPr bwMode="auto">
          <a:xfrm>
            <a:off x="1987692" y="3000378"/>
            <a:ext cx="1000132" cy="428628"/>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bg1"/>
                </a:solidFill>
                <a:effectLst/>
                <a:latin typeface="Arial" pitchFamily="34" charset="0"/>
                <a:ea typeface="宋体" pitchFamily="2" charset="-122"/>
              </a:rPr>
              <a:t>股本基数</a:t>
            </a:r>
          </a:p>
        </p:txBody>
      </p:sp>
      <p:sp>
        <p:nvSpPr>
          <p:cNvPr id="10" name="下箭头标注 9"/>
          <p:cNvSpPr/>
          <p:nvPr/>
        </p:nvSpPr>
        <p:spPr bwMode="auto">
          <a:xfrm>
            <a:off x="3282126" y="3003798"/>
            <a:ext cx="785818" cy="428628"/>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每</a:t>
            </a:r>
            <a:r>
              <a:rPr lang="en-US" altLang="zh-CN" sz="1400" b="1" dirty="0" smtClean="0">
                <a:solidFill>
                  <a:schemeClr val="bg1"/>
                </a:solidFill>
              </a:rPr>
              <a:t>10</a:t>
            </a:r>
            <a:r>
              <a:rPr lang="zh-CN" altLang="en-US" sz="1400" b="1" dirty="0" smtClean="0">
                <a:solidFill>
                  <a:schemeClr val="bg1"/>
                </a:solidFill>
              </a:rPr>
              <a:t>股</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11" name="下箭头标注 10"/>
          <p:cNvSpPr/>
          <p:nvPr/>
        </p:nvSpPr>
        <p:spPr bwMode="auto">
          <a:xfrm>
            <a:off x="4223930" y="3007218"/>
            <a:ext cx="1500198" cy="428628"/>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每</a:t>
            </a:r>
            <a:r>
              <a:rPr lang="en-US" altLang="zh-CN" sz="1400" b="1" dirty="0" smtClean="0">
                <a:solidFill>
                  <a:schemeClr val="bg1"/>
                </a:solidFill>
              </a:rPr>
              <a:t>10</a:t>
            </a:r>
            <a:r>
              <a:rPr lang="zh-CN" altLang="en-US" sz="1400" b="1" dirty="0" smtClean="0">
                <a:solidFill>
                  <a:schemeClr val="bg1"/>
                </a:solidFill>
              </a:rPr>
              <a:t>股送转股数</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12" name="灯片编号占位符 2"/>
          <p:cNvSpPr txBox="1">
            <a:spLocks/>
          </p:cNvSpPr>
          <p:nvPr/>
        </p:nvSpPr>
        <p:spPr bwMode="auto">
          <a:xfrm>
            <a:off x="4000497" y="4768469"/>
            <a:ext cx="1704972" cy="214314"/>
          </a:xfrm>
          <a:prstGeom prst="rect">
            <a:avLst/>
          </a:prstGeom>
          <a:noFill/>
          <a:ln w="9525">
            <a:noFill/>
            <a:miter lim="800000"/>
          </a:ln>
          <a:effectLst/>
        </p:spPr>
        <p:txBody>
          <a:bodyPr vert="horz" wrap="square" lIns="77925" tIns="38963" rIns="77925" bIns="38963"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tabLst/>
              <a:defRPr/>
            </a:pPr>
            <a:fld id="{1135FCD4-7DB6-4817-8DE7-CC68D80D3BBC}" type="slidenum">
              <a:rPr kumimoji="0" lang="en-US" altLang="zh-CN"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pPr marL="0" marR="0" lvl="0" indent="0" algn="ctr" defTabSz="914400" rtl="0" eaLnBrk="1" fontAlgn="base" latinLnBrk="0" hangingPunct="1">
                <a:lnSpc>
                  <a:spcPct val="100000"/>
                </a:lnSpc>
                <a:spcBef>
                  <a:spcPct val="0"/>
                </a:spcBef>
                <a:spcAft>
                  <a:spcPct val="0"/>
                </a:spcAft>
                <a:buClrTx/>
                <a:buSzTx/>
                <a:buFontTx/>
                <a:buNone/>
                <a:tabLst/>
                <a:defRPr/>
              </a:pPr>
              <a:t>12</a:t>
            </a:fld>
            <a:endParaRPr kumimoji="0" lang="en-US" altLang="zh-CN" sz="12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428596" y="-18"/>
            <a:ext cx="8229600" cy="589364"/>
          </a:xfrm>
          <a:prstGeom prst="rect">
            <a:avLst/>
          </a:prstGeom>
          <a:noFill/>
          <a:ln w="9525">
            <a:noFill/>
            <a:miter lim="800000"/>
          </a:ln>
        </p:spPr>
        <p:txBody>
          <a:bodyPr vert="horz" wrap="square" lIns="77925" tIns="38963" rIns="77925" bIns="38963" numCol="1" anchor="ctr" anchorCtr="0" compatLnSpc="1"/>
          <a:lstStyle/>
          <a:p>
            <a:pPr algn="ctr" defTabSz="779252" eaLnBrk="0" hangingPunct="0">
              <a:defRPr/>
            </a:pPr>
            <a:r>
              <a:rPr lang="zh-CN" altLang="en-US" sz="2700" b="1" kern="0" dirty="0" smtClean="0">
                <a:solidFill>
                  <a:schemeClr val="bg1"/>
                </a:solidFill>
                <a:latin typeface="微软雅黑" pitchFamily="34" charset="-122"/>
                <a:ea typeface="微软雅黑" pitchFamily="34" charset="-122"/>
                <a:cs typeface="+mj-cs"/>
              </a:rPr>
              <a:t>一、如何确定权益分派方案</a:t>
            </a:r>
            <a:endParaRPr lang="zh-CN" altLang="en-US" sz="2700" kern="0" dirty="0">
              <a:solidFill>
                <a:schemeClr val="tx2"/>
              </a:solidFill>
              <a:latin typeface="+mj-lt"/>
              <a:ea typeface="+mj-ea"/>
              <a:cs typeface="+mj-cs"/>
            </a:endParaRPr>
          </a:p>
        </p:txBody>
      </p:sp>
      <p:sp>
        <p:nvSpPr>
          <p:cNvPr id="5" name="矩形 4"/>
          <p:cNvSpPr/>
          <p:nvPr/>
        </p:nvSpPr>
        <p:spPr>
          <a:xfrm>
            <a:off x="1142976" y="964817"/>
            <a:ext cx="6858048" cy="2787121"/>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6</a:t>
            </a:r>
            <a:r>
              <a:rPr lang="zh-CN" altLang="en-US" sz="2000" b="1" dirty="0" smtClean="0">
                <a:solidFill>
                  <a:srgbClr val="CC0000"/>
                </a:solidFill>
                <a:latin typeface="微软雅黑" pitchFamily="34" charset="-122"/>
                <a:ea typeface="微软雅黑" pitchFamily="34" charset="-122"/>
              </a:rPr>
              <a:t>、要点回顾</a:t>
            </a:r>
            <a:endParaRPr lang="en-US" altLang="zh-CN" sz="2000" b="1" dirty="0" smtClean="0">
              <a:solidFill>
                <a:srgbClr val="CC0000"/>
              </a:solidFill>
              <a:latin typeface="微软雅黑" pitchFamily="34" charset="-122"/>
              <a:ea typeface="微软雅黑" pitchFamily="34" charset="-122"/>
            </a:endParaRPr>
          </a:p>
          <a:p>
            <a:pPr algn="ctr"/>
            <a:endParaRPr lang="en-US" altLang="zh-CN" sz="2000" b="1" dirty="0" smtClean="0">
              <a:solidFill>
                <a:srgbClr val="CC0000"/>
              </a:solidFill>
              <a:latin typeface="微软雅黑" pitchFamily="34" charset="-122"/>
              <a:ea typeface="微软雅黑" pitchFamily="34" charset="-122"/>
            </a:endParaRPr>
          </a:p>
          <a:p>
            <a:pPr>
              <a:lnSpc>
                <a:spcPct val="200000"/>
              </a:lnSpc>
            </a:pPr>
            <a:r>
              <a:rPr lang="zh-CN" altLang="en-US" sz="1700" b="1" dirty="0" smtClean="0">
                <a:latin typeface="微软雅黑" pitchFamily="34" charset="-122"/>
                <a:ea typeface="微软雅黑" pitchFamily="34" charset="-122"/>
              </a:rPr>
              <a:t>             两个日期：财务基准日、股权登记日</a:t>
            </a:r>
            <a:endParaRPr lang="en-US" altLang="zh-CN" sz="1700" b="1" dirty="0" smtClean="0">
              <a:latin typeface="微软雅黑" pitchFamily="34" charset="-122"/>
              <a:ea typeface="微软雅黑" pitchFamily="34" charset="-122"/>
            </a:endParaRPr>
          </a:p>
          <a:p>
            <a:pPr>
              <a:lnSpc>
                <a:spcPct val="200000"/>
              </a:lnSpc>
            </a:pPr>
            <a:r>
              <a:rPr lang="zh-CN" altLang="en-US" sz="1700" b="1" dirty="0" smtClean="0">
                <a:latin typeface="微软雅黑" pitchFamily="34" charset="-122"/>
                <a:ea typeface="微软雅黑" pitchFamily="34" charset="-122"/>
              </a:rPr>
              <a:t>             一个对象：股权登记日在册的全体股东</a:t>
            </a:r>
            <a:endParaRPr lang="en-US" altLang="zh-CN" sz="1700" b="1" dirty="0" smtClean="0">
              <a:latin typeface="微软雅黑" pitchFamily="34" charset="-122"/>
              <a:ea typeface="微软雅黑" pitchFamily="34" charset="-122"/>
            </a:endParaRPr>
          </a:p>
          <a:p>
            <a:pPr>
              <a:lnSpc>
                <a:spcPct val="200000"/>
              </a:lnSpc>
            </a:pPr>
            <a:r>
              <a:rPr lang="zh-CN" altLang="en-US" sz="1700" b="1" dirty="0" smtClean="0">
                <a:latin typeface="微软雅黑" pitchFamily="34" charset="-122"/>
                <a:ea typeface="微软雅黑" pitchFamily="34" charset="-122"/>
              </a:rPr>
              <a:t>             三种方式：派钱、送红股、资本公积转增股本，是否纳税</a:t>
            </a:r>
            <a:endParaRPr lang="en-US" altLang="zh-CN" sz="1700" b="1" dirty="0" smtClean="0">
              <a:latin typeface="微软雅黑" pitchFamily="34" charset="-122"/>
              <a:ea typeface="微软雅黑" pitchFamily="34" charset="-122"/>
            </a:endParaRPr>
          </a:p>
          <a:p>
            <a:pPr>
              <a:lnSpc>
                <a:spcPct val="200000"/>
              </a:lnSpc>
            </a:pPr>
            <a:r>
              <a:rPr lang="zh-CN" altLang="en-US" sz="1700" b="1" dirty="0" smtClean="0">
                <a:latin typeface="微软雅黑" pitchFamily="34" charset="-122"/>
                <a:ea typeface="微软雅黑" pitchFamily="34" charset="-122"/>
              </a:rPr>
              <a:t>           </a:t>
            </a:r>
            <a:endParaRPr lang="zh-CN" altLang="en-US" sz="1700" dirty="0">
              <a:latin typeface="微软雅黑" pitchFamily="34" charset="-122"/>
              <a:ea typeface="微软雅黑" pitchFamily="34" charset="-122"/>
            </a:endParaRPr>
          </a:p>
        </p:txBody>
      </p:sp>
      <p:sp>
        <p:nvSpPr>
          <p:cNvPr id="6" name="灯片编号占位符 2"/>
          <p:cNvSpPr txBox="1">
            <a:spLocks/>
          </p:cNvSpPr>
          <p:nvPr/>
        </p:nvSpPr>
        <p:spPr bwMode="auto">
          <a:xfrm>
            <a:off x="4000497" y="4768469"/>
            <a:ext cx="1704972" cy="214314"/>
          </a:xfrm>
          <a:prstGeom prst="rect">
            <a:avLst/>
          </a:prstGeom>
          <a:noFill/>
          <a:ln w="9525">
            <a:noFill/>
            <a:miter lim="800000"/>
          </a:ln>
          <a:effectLst/>
        </p:spPr>
        <p:txBody>
          <a:bodyPr vert="horz" wrap="square" lIns="77925" tIns="38963" rIns="77925" bIns="38963" numCol="1" anchor="t" anchorCtr="0" compatLnSpc="1"/>
          <a:lstStyle/>
          <a:p>
            <a:pPr algn="ctr" defTabSz="779252">
              <a:defRPr/>
            </a:pPr>
            <a:fld id="{1135FCD4-7DB6-4817-8DE7-CC68D80D3BBC}" type="slidenum">
              <a:rPr lang="en-US" altLang="zh-CN" sz="1200" smtClean="0"/>
              <a:pPr algn="ctr" defTabSz="779252">
                <a:defRPr/>
              </a:pPr>
              <a:t>13</a:t>
            </a:fld>
            <a:endParaRPr lang="en-US" altLang="zh-CN" sz="1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671442"/>
            <a:ext cx="8215370" cy="400110"/>
          </a:xfrm>
          <a:prstGeom prst="rect">
            <a:avLst/>
          </a:prstGeom>
        </p:spPr>
        <p:txBody>
          <a:bodyPr wrap="square">
            <a:spAutoFit/>
          </a:bodyPr>
          <a:lstStyle/>
          <a:p>
            <a:pPr algn="ctr"/>
            <a:r>
              <a:rPr lang="en-US" altLang="zh-CN" sz="2000" b="1" dirty="0" smtClean="0">
                <a:solidFill>
                  <a:srgbClr val="CC0000"/>
                </a:solidFill>
                <a:latin typeface="微软雅黑" pitchFamily="34" charset="-122"/>
                <a:ea typeface="微软雅黑" pitchFamily="34" charset="-122"/>
              </a:rPr>
              <a:t>7</a:t>
            </a:r>
            <a:r>
              <a:rPr lang="zh-CN" altLang="en-US" sz="2000" b="1" dirty="0" smtClean="0">
                <a:solidFill>
                  <a:srgbClr val="CC0000"/>
                </a:solidFill>
                <a:latin typeface="微软雅黑" pitchFamily="34" charset="-122"/>
                <a:ea typeface="微软雅黑" pitchFamily="34" charset="-122"/>
              </a:rPr>
              <a:t>、权益分派方案参考模板</a:t>
            </a:r>
            <a:endParaRPr lang="zh-CN" altLang="en-US" sz="2000" dirty="0">
              <a:solidFill>
                <a:srgbClr val="CC0000"/>
              </a:solidFill>
              <a:latin typeface="微软雅黑" pitchFamily="34" charset="-122"/>
              <a:ea typeface="微软雅黑" pitchFamily="34" charset="-122"/>
            </a:endParaRPr>
          </a:p>
        </p:txBody>
      </p:sp>
      <p:sp>
        <p:nvSpPr>
          <p:cNvPr id="3" name="矩形 2"/>
          <p:cNvSpPr>
            <a:spLocks noChangeArrowheads="1"/>
          </p:cNvSpPr>
          <p:nvPr/>
        </p:nvSpPr>
        <p:spPr bwMode="auto">
          <a:xfrm>
            <a:off x="571472" y="1232709"/>
            <a:ext cx="8072494" cy="2839239"/>
          </a:xfrm>
          <a:prstGeom prst="rect">
            <a:avLst/>
          </a:prstGeom>
          <a:noFill/>
          <a:ln>
            <a:noFill/>
          </a:ln>
        </p:spPr>
        <p:txBody>
          <a:bodyPr wrap="square">
            <a:spAutoFit/>
          </a:bodyPr>
          <a:lstStyle/>
          <a:p>
            <a:pPr indent="358775" algn="just">
              <a:lnSpc>
                <a:spcPct val="150000"/>
              </a:lnSpc>
            </a:pP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经审计，截止</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年</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月</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日，公司累计未分配利润为</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元，累计资本公积为（</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X+Y</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）元，</a:t>
            </a:r>
            <a:r>
              <a:rPr lang="zh-CN" altLang="en-US" sz="1700" b="1" dirty="0" smtClean="0">
                <a:solidFill>
                  <a:schemeClr val="tx1">
                    <a:lumMod val="75000"/>
                    <a:lumOff val="25000"/>
                  </a:schemeClr>
                </a:solidFill>
                <a:latin typeface="微软雅黑" pitchFamily="34" charset="-122"/>
                <a:ea typeface="微软雅黑" pitchFamily="34" charset="-122"/>
                <a:cs typeface="仿宋_GB2312" charset="0"/>
              </a:rPr>
              <a:t>其中股改后股票发行溢价形成的资本公积</a:t>
            </a:r>
            <a:r>
              <a:rPr lang="en-US" altLang="zh-CN" sz="1700" b="1" dirty="0" smtClean="0">
                <a:solidFill>
                  <a:schemeClr val="tx1">
                    <a:lumMod val="75000"/>
                    <a:lumOff val="25000"/>
                  </a:schemeClr>
                </a:solidFill>
                <a:latin typeface="微软雅黑" pitchFamily="34" charset="-122"/>
                <a:ea typeface="微软雅黑" pitchFamily="34" charset="-122"/>
                <a:cs typeface="仿宋_GB2312" charset="0"/>
              </a:rPr>
              <a:t>X</a:t>
            </a:r>
            <a:r>
              <a:rPr lang="zh-CN" altLang="en-US" sz="1700" b="1" dirty="0" smtClean="0">
                <a:solidFill>
                  <a:schemeClr val="tx1">
                    <a:lumMod val="75000"/>
                    <a:lumOff val="25000"/>
                  </a:schemeClr>
                </a:solidFill>
                <a:latin typeface="微软雅黑" pitchFamily="34" charset="-122"/>
                <a:ea typeface="微软雅黑" pitchFamily="34" charset="-122"/>
                <a:cs typeface="仿宋_GB2312" charset="0"/>
              </a:rPr>
              <a:t>元，其他资本公积</a:t>
            </a:r>
            <a:r>
              <a:rPr lang="en-US" altLang="zh-CN" sz="1700" b="1" dirty="0" smtClean="0">
                <a:solidFill>
                  <a:schemeClr val="tx1">
                    <a:lumMod val="75000"/>
                    <a:lumOff val="25000"/>
                  </a:schemeClr>
                </a:solidFill>
                <a:latin typeface="微软雅黑" pitchFamily="34" charset="-122"/>
                <a:ea typeface="微软雅黑" pitchFamily="34" charset="-122"/>
                <a:cs typeface="仿宋_GB2312" charset="0"/>
              </a:rPr>
              <a:t>Y</a:t>
            </a:r>
            <a:r>
              <a:rPr lang="zh-CN" altLang="en-US" sz="1700" b="1" dirty="0" smtClean="0">
                <a:solidFill>
                  <a:schemeClr val="tx1">
                    <a:lumMod val="75000"/>
                    <a:lumOff val="25000"/>
                  </a:schemeClr>
                </a:solidFill>
                <a:latin typeface="微软雅黑" pitchFamily="34" charset="-122"/>
                <a:ea typeface="微软雅黑" pitchFamily="34" charset="-122"/>
                <a:cs typeface="仿宋_GB2312" charset="0"/>
              </a:rPr>
              <a:t>元</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。具体</a:t>
            </a:r>
            <a:r>
              <a:rPr kumimoji="0" lang="zh-CN" altLang="en-US" sz="1700" dirty="0" smtClean="0">
                <a:solidFill>
                  <a:schemeClr val="tx1">
                    <a:lumMod val="75000"/>
                    <a:lumOff val="25000"/>
                  </a:schemeClr>
                </a:solidFill>
                <a:latin typeface="微软雅黑" pitchFamily="34" charset="-122"/>
                <a:ea typeface="微软雅黑" pitchFamily="34" charset="-122"/>
                <a:cs typeface="仿宋_GB2312" charset="0"/>
              </a:rPr>
              <a:t>利润分配方案为：</a:t>
            </a:r>
            <a:endParaRPr kumimoji="0" lang="en-US" altLang="zh-CN" sz="1700" dirty="0" smtClean="0">
              <a:solidFill>
                <a:schemeClr val="tx1">
                  <a:lumMod val="75000"/>
                  <a:lumOff val="25000"/>
                </a:schemeClr>
              </a:solidFill>
              <a:latin typeface="微软雅黑" pitchFamily="34" charset="-122"/>
              <a:ea typeface="微软雅黑" pitchFamily="34" charset="-122"/>
              <a:cs typeface="仿宋_GB2312" charset="0"/>
            </a:endParaRPr>
          </a:p>
          <a:p>
            <a:pPr indent="358775" algn="just">
              <a:lnSpc>
                <a:spcPct val="150000"/>
              </a:lnSpc>
            </a:pPr>
            <a:r>
              <a:rPr kumimoji="0" lang="zh-CN" altLang="en-US" sz="1700" b="1" dirty="0" smtClean="0">
                <a:latin typeface="微软雅黑" pitchFamily="34" charset="-122"/>
                <a:ea typeface="微软雅黑" pitchFamily="34" charset="-122"/>
                <a:cs typeface="仿宋_GB2312" charset="0"/>
              </a:rPr>
              <a:t>以</a:t>
            </a:r>
            <a:r>
              <a:rPr lang="zh-CN" altLang="en-US" sz="1700" b="1" dirty="0" smtClean="0">
                <a:latin typeface="微软雅黑" pitchFamily="34" charset="-122"/>
                <a:ea typeface="微软雅黑" pitchFamily="34" charset="-122"/>
                <a:cs typeface="仿宋_GB2312" charset="0"/>
              </a:rPr>
              <a:t>权益分派实施时股权登记日的总股本</a:t>
            </a:r>
            <a:r>
              <a:rPr kumimoji="0" lang="zh-CN" altLang="en-US" sz="1700" b="1" dirty="0" smtClean="0">
                <a:latin typeface="微软雅黑" pitchFamily="34" charset="-122"/>
                <a:ea typeface="微软雅黑" pitchFamily="34" charset="-122"/>
                <a:cs typeface="仿宋_GB2312" charset="0"/>
              </a:rPr>
              <a:t>为基数</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，以未分配利润向</a:t>
            </a:r>
            <a:r>
              <a:rPr kumimoji="0" lang="zh-CN" altLang="en-US" sz="1700" dirty="0" smtClean="0">
                <a:solidFill>
                  <a:schemeClr val="tx1">
                    <a:lumMod val="75000"/>
                    <a:lumOff val="25000"/>
                  </a:schemeClr>
                </a:solidFill>
                <a:latin typeface="微软雅黑" pitchFamily="34" charset="-122"/>
                <a:ea typeface="微软雅黑" pitchFamily="34" charset="-122"/>
                <a:cs typeface="仿宋_GB2312" charset="0"/>
              </a:rPr>
              <a:t>全体股东每</a:t>
            </a:r>
            <a:r>
              <a:rPr kumimoji="0" lang="en-US" altLang="zh-CN" sz="1700" dirty="0" smtClean="0">
                <a:solidFill>
                  <a:schemeClr val="tx1">
                    <a:lumMod val="75000"/>
                    <a:lumOff val="25000"/>
                  </a:schemeClr>
                </a:solidFill>
                <a:latin typeface="微软雅黑" pitchFamily="34" charset="-122"/>
                <a:ea typeface="微软雅黑" pitchFamily="34" charset="-122"/>
                <a:cs typeface="仿宋_GB2312" charset="0"/>
              </a:rPr>
              <a:t>10</a:t>
            </a:r>
            <a:r>
              <a:rPr kumimoji="0" lang="zh-CN" altLang="en-US" sz="1700" dirty="0" smtClean="0">
                <a:solidFill>
                  <a:schemeClr val="tx1">
                    <a:lumMod val="75000"/>
                    <a:lumOff val="25000"/>
                  </a:schemeClr>
                </a:solidFill>
                <a:latin typeface="微软雅黑" pitchFamily="34" charset="-122"/>
                <a:ea typeface="微软雅黑" pitchFamily="34" charset="-122"/>
                <a:cs typeface="仿宋_GB2312" charset="0"/>
              </a:rPr>
              <a:t>股派发现金红利</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元，送红股</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股；同时以资本公积金每</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10</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股转增</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股。 </a:t>
            </a:r>
            <a:endParaRPr lang="en-US" altLang="zh-CN" sz="1700" dirty="0" smtClean="0">
              <a:solidFill>
                <a:schemeClr val="tx1">
                  <a:lumMod val="75000"/>
                  <a:lumOff val="25000"/>
                </a:schemeClr>
              </a:solidFill>
              <a:latin typeface="微软雅黑" pitchFamily="34" charset="-122"/>
              <a:ea typeface="微软雅黑" pitchFamily="34" charset="-122"/>
              <a:cs typeface="仿宋_GB2312" charset="0"/>
            </a:endParaRPr>
          </a:p>
          <a:p>
            <a:pPr indent="358775" algn="just">
              <a:lnSpc>
                <a:spcPct val="150000"/>
              </a:lnSpc>
            </a:pP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本次利润分配完成后，</a:t>
            </a:r>
            <a:r>
              <a:rPr lang="zh-CN" altLang="en-US" sz="1700" b="1" dirty="0" smtClean="0">
                <a:latin typeface="微软雅黑" pitchFamily="34" charset="-122"/>
                <a:ea typeface="微软雅黑" pitchFamily="34" charset="-122"/>
                <a:cs typeface="仿宋_GB2312" charset="0"/>
              </a:rPr>
              <a:t>公司及公司各股东最终确定的股本数量以中国证券登记结算有限责任公司北京分公司权益分派的结果为准。</a:t>
            </a:r>
            <a:endParaRPr lang="en-US" altLang="zh-CN" sz="1700" b="1" dirty="0" smtClean="0">
              <a:solidFill>
                <a:schemeClr val="tx1">
                  <a:lumMod val="75000"/>
                  <a:lumOff val="25000"/>
                </a:schemeClr>
              </a:solidFill>
              <a:latin typeface="微软雅黑" pitchFamily="34" charset="-122"/>
              <a:ea typeface="微软雅黑" pitchFamily="34" charset="-122"/>
              <a:cs typeface="仿宋_GB2312" charset="0"/>
            </a:endParaRPr>
          </a:p>
        </p:txBody>
      </p:sp>
      <p:sp>
        <p:nvSpPr>
          <p:cNvPr id="4" name="Rectangle 32"/>
          <p:cNvSpPr>
            <a:spLocks noChangeArrowheads="1"/>
          </p:cNvSpPr>
          <p:nvPr/>
        </p:nvSpPr>
        <p:spPr bwMode="auto">
          <a:xfrm>
            <a:off x="354042"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一、如何确定权益分派方案</a:t>
            </a:r>
          </a:p>
        </p:txBody>
      </p:sp>
      <p:sp>
        <p:nvSpPr>
          <p:cNvPr id="5" name="灯片编号占位符 2"/>
          <p:cNvSpPr txBox="1">
            <a:spLocks/>
          </p:cNvSpPr>
          <p:nvPr/>
        </p:nvSpPr>
        <p:spPr>
          <a:xfrm>
            <a:off x="4000497" y="4768469"/>
            <a:ext cx="1704972" cy="214314"/>
          </a:xfrm>
          <a:prstGeom prst="rect">
            <a:avLst/>
          </a:prstGeom>
        </p:spPr>
        <p:txBody>
          <a:bodyPr lIns="77925" tIns="38963" rIns="77925" bIns="38963"/>
          <a:lstStyle/>
          <a:p>
            <a:pPr algn="ctr" defTabSz="779252">
              <a:defRPr/>
            </a:pPr>
            <a:fld id="{1135FCD4-7DB6-4817-8DE7-CC68D80D3BBC}" type="slidenum">
              <a:rPr lang="en-US" altLang="zh-CN" sz="1200" smtClean="0"/>
              <a:pPr algn="ctr" defTabSz="779252">
                <a:defRPr/>
              </a:pPr>
              <a:t>14</a:t>
            </a:fld>
            <a:endParaRPr lang="en-US" altLang="zh-CN" sz="12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81463" y="1178710"/>
            <a:ext cx="1083523" cy="555741"/>
          </a:xfrm>
          <a:prstGeom prst="rect">
            <a:avLst/>
          </a:prstGeom>
          <a:noFill/>
        </p:spPr>
        <p:txBody>
          <a:bodyPr wrap="none" lIns="77925" tIns="38963" rIns="77925" bIns="38963" rtlCol="0">
            <a:spAutoFit/>
          </a:bodyPr>
          <a:lstStyle/>
          <a:p>
            <a:pPr marL="447675" indent="-447675"/>
            <a:r>
              <a:rPr lang="zh-CN" altLang="en-US" sz="3100" b="1" spc="511" dirty="0" smtClean="0">
                <a:latin typeface="微软雅黑" pitchFamily="34" charset="-122"/>
                <a:ea typeface="微软雅黑" pitchFamily="34" charset="-122"/>
              </a:rPr>
              <a:t>目录</a:t>
            </a:r>
            <a:endParaRPr lang="zh-CN" altLang="en-US" sz="3100" b="1" spc="511" dirty="0">
              <a:latin typeface="微软雅黑" pitchFamily="34" charset="-122"/>
              <a:ea typeface="微软雅黑" pitchFamily="34" charset="-122"/>
            </a:endParaRPr>
          </a:p>
        </p:txBody>
      </p:sp>
      <p:cxnSp>
        <p:nvCxnSpPr>
          <p:cNvPr id="4" name="直接连接符 3"/>
          <p:cNvCxnSpPr/>
          <p:nvPr/>
        </p:nvCxnSpPr>
        <p:spPr bwMode="auto">
          <a:xfrm>
            <a:off x="2037237" y="1875230"/>
            <a:ext cx="5209479"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 name="Text Box 6"/>
          <p:cNvSpPr txBox="1">
            <a:spLocks noChangeArrowheads="1"/>
          </p:cNvSpPr>
          <p:nvPr/>
        </p:nvSpPr>
        <p:spPr bwMode="auto">
          <a:xfrm>
            <a:off x="3022787" y="2071684"/>
            <a:ext cx="3274422" cy="386464"/>
          </a:xfrm>
          <a:prstGeom prst="rect">
            <a:avLst/>
          </a:prstGeom>
          <a:noFill/>
          <a:ln>
            <a:noFill/>
            <a:headEnd/>
            <a:tailEnd/>
          </a:ln>
        </p:spPr>
        <p:style>
          <a:lnRef idx="2">
            <a:schemeClr val="dk1">
              <a:shade val="50000"/>
            </a:schemeClr>
          </a:lnRef>
          <a:fillRef idx="1">
            <a:schemeClr val="dk1"/>
          </a:fillRef>
          <a:effectRef idx="0">
            <a:schemeClr val="dk1"/>
          </a:effectRef>
          <a:fontRef idx="minor">
            <a:schemeClr val="lt1"/>
          </a:fontRef>
        </p:style>
        <p:txBody>
          <a:bodyPr wrap="square" lIns="77925" tIns="38963" rIns="77925" bIns="38963">
            <a:spAutoFit/>
          </a:bodyPr>
          <a:lstStyle/>
          <a:p>
            <a:pPr>
              <a:buNone/>
            </a:pPr>
            <a:r>
              <a:rPr lang="zh-CN" altLang="en-US" sz="2000" b="1" dirty="0" smtClean="0">
                <a:solidFill>
                  <a:schemeClr val="tx1"/>
                </a:solidFill>
                <a:latin typeface="微软雅黑" pitchFamily="34" charset="-122"/>
                <a:ea typeface="微软雅黑" pitchFamily="34" charset="-122"/>
              </a:rPr>
              <a:t>一、如何确定权益分派方案</a:t>
            </a:r>
            <a:endParaRPr lang="en-US" altLang="zh-CN" sz="2000" b="1" dirty="0" smtClean="0">
              <a:solidFill>
                <a:schemeClr val="tx1"/>
              </a:solidFill>
              <a:latin typeface="微软雅黑" pitchFamily="34" charset="-122"/>
              <a:ea typeface="微软雅黑" pitchFamily="34" charset="-122"/>
            </a:endParaRPr>
          </a:p>
        </p:txBody>
      </p:sp>
      <p:sp>
        <p:nvSpPr>
          <p:cNvPr id="9" name="Text Box 6"/>
          <p:cNvSpPr txBox="1">
            <a:spLocks noChangeArrowheads="1"/>
          </p:cNvSpPr>
          <p:nvPr/>
        </p:nvSpPr>
        <p:spPr bwMode="auto">
          <a:xfrm>
            <a:off x="3000365" y="2545572"/>
            <a:ext cx="3357586" cy="400110"/>
          </a:xfrm>
          <a:prstGeom prst="rect">
            <a:avLst/>
          </a:prstGeom>
          <a:solidFill>
            <a:srgbClr val="C00000"/>
          </a:solidFill>
          <a:ln w="9525">
            <a:noFill/>
            <a:miter lim="800000"/>
            <a:headEnd/>
            <a:tailEnd/>
          </a:ln>
        </p:spPr>
        <p:txBody>
          <a:bodyPr wrap="square">
            <a:spAutoFit/>
          </a:bodyPr>
          <a:lstStyle/>
          <a:p>
            <a:pPr>
              <a:buNone/>
            </a:pPr>
            <a:r>
              <a:rPr lang="zh-CN" altLang="en-US" sz="2000" b="1" dirty="0" smtClean="0">
                <a:solidFill>
                  <a:schemeClr val="bg1"/>
                </a:solidFill>
                <a:latin typeface="微软雅黑" pitchFamily="34" charset="-122"/>
                <a:ea typeface="微软雅黑" pitchFamily="34" charset="-122"/>
              </a:rPr>
              <a:t>二、如何实施权益分派方案</a:t>
            </a:r>
            <a:endParaRPr lang="en-US" altLang="zh-CN" sz="2000" b="1" dirty="0" smtClean="0">
              <a:solidFill>
                <a:schemeClr val="bg1"/>
              </a:solidFill>
              <a:latin typeface="微软雅黑" pitchFamily="34" charset="-122"/>
              <a:ea typeface="微软雅黑" pitchFamily="34" charset="-122"/>
            </a:endParaRPr>
          </a:p>
        </p:txBody>
      </p:sp>
      <p:sp>
        <p:nvSpPr>
          <p:cNvPr id="15" name="Text Box 6"/>
          <p:cNvSpPr txBox="1">
            <a:spLocks noChangeArrowheads="1"/>
          </p:cNvSpPr>
          <p:nvPr/>
        </p:nvSpPr>
        <p:spPr bwMode="auto">
          <a:xfrm>
            <a:off x="3033042" y="2970413"/>
            <a:ext cx="4550051" cy="386464"/>
          </a:xfrm>
          <a:prstGeom prst="rect">
            <a:avLst/>
          </a:prstGeom>
          <a:noFill/>
          <a:ln w="9525">
            <a:noFill/>
            <a:miter lim="800000"/>
            <a:headEnd/>
            <a:tailEnd/>
          </a:ln>
        </p:spPr>
        <p:txBody>
          <a:bodyPr wrap="square" lIns="77925" tIns="38963" rIns="77925" bIns="38963">
            <a:spAutoFit/>
          </a:bodyPr>
          <a:lstStyle/>
          <a:p>
            <a:pPr>
              <a:buNone/>
            </a:pPr>
            <a:r>
              <a:rPr lang="zh-CN" altLang="en-US" sz="2000" b="1" dirty="0" smtClean="0">
                <a:latin typeface="微软雅黑" pitchFamily="34" charset="-122"/>
                <a:ea typeface="微软雅黑" pitchFamily="34" charset="-122"/>
              </a:rPr>
              <a:t>三、股息红利差异化征税</a:t>
            </a:r>
            <a:endParaRPr lang="en-US" altLang="zh-CN" sz="2000" b="1" dirty="0" smtClean="0">
              <a:latin typeface="微软雅黑" pitchFamily="34" charset="-122"/>
              <a:ea typeface="微软雅黑" pitchFamily="34" charset="-122"/>
            </a:endParaRPr>
          </a:p>
        </p:txBody>
      </p:sp>
      <p:sp>
        <p:nvSpPr>
          <p:cNvPr id="18" name="Text Box 6"/>
          <p:cNvSpPr txBox="1">
            <a:spLocks noChangeArrowheads="1"/>
          </p:cNvSpPr>
          <p:nvPr/>
        </p:nvSpPr>
        <p:spPr bwMode="auto">
          <a:xfrm>
            <a:off x="3010619" y="3411144"/>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四、常见问题解答</a:t>
            </a:r>
            <a:endParaRPr lang="en-US" altLang="zh-CN" sz="2000" b="1" dirty="0" smtClean="0">
              <a:latin typeface="微软雅黑" pitchFamily="34" charset="-122"/>
              <a:ea typeface="微软雅黑" pitchFamily="34" charset="-122"/>
            </a:endParaRPr>
          </a:p>
        </p:txBody>
      </p:sp>
      <p:sp>
        <p:nvSpPr>
          <p:cNvPr id="19" name="灯片编号占位符 6"/>
          <p:cNvSpPr>
            <a:spLocks noGrp="1"/>
          </p:cNvSpPr>
          <p:nvPr>
            <p:ph type="sldNum" sz="quarter" idx="4294967295"/>
          </p:nvPr>
        </p:nvSpPr>
        <p:spPr>
          <a:xfrm>
            <a:off x="3581408" y="4768468"/>
            <a:ext cx="2133600" cy="267875"/>
          </a:xfrm>
        </p:spPr>
        <p:txBody>
          <a:bodyPr/>
          <a:lstStyle/>
          <a:p>
            <a:pPr algn="ctr">
              <a:defRPr/>
            </a:pPr>
            <a:fld id="{3C03BF36-7B13-4DA4-AE23-B3CA374A00D3}" type="slidenum">
              <a:rPr lang="en-US" altLang="zh-CN" smtClean="0"/>
              <a:pPr algn="ctr">
                <a:defRPr/>
              </a:pPr>
              <a:t>15</a:t>
            </a:fld>
            <a:endParaRPr lang="en-US" altLang="zh-CN"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85786" y="696504"/>
            <a:ext cx="7858180" cy="448019"/>
          </a:xfrm>
          <a:prstGeom prst="rect">
            <a:avLst/>
          </a:prstGeom>
        </p:spPr>
        <p:txBody>
          <a:bodyPr wrap="square" lIns="77925" tIns="38963" rIns="77925" bIns="38963">
            <a:spAutoFit/>
          </a:bodyPr>
          <a:lstStyle/>
          <a:p>
            <a:pPr>
              <a:lnSpc>
                <a:spcPct val="120000"/>
              </a:lnSpc>
              <a:spcBef>
                <a:spcPct val="40000"/>
              </a:spcBef>
            </a:pPr>
            <a:r>
              <a:rPr lang="zh-CN" altLang="en-US" sz="2000" b="1" dirty="0" smtClean="0">
                <a:solidFill>
                  <a:schemeClr val="dk1"/>
                </a:solidFill>
                <a:latin typeface="微软雅黑" pitchFamily="34" charset="-122"/>
                <a:ea typeface="微软雅黑" pitchFamily="34" charset="-122"/>
              </a:rPr>
              <a:t>中国结算办理流程：</a:t>
            </a:r>
            <a:endParaRPr lang="en-US" altLang="zh-CN" dirty="0" smtClean="0">
              <a:solidFill>
                <a:schemeClr val="dk1"/>
              </a:solidFill>
              <a:latin typeface="微软雅黑" pitchFamily="34" charset="-122"/>
              <a:ea typeface="微软雅黑" pitchFamily="34" charset="-122"/>
            </a:endParaRPr>
          </a:p>
        </p:txBody>
      </p:sp>
      <p:sp>
        <p:nvSpPr>
          <p:cNvPr id="15" name="Rectangle 32"/>
          <p:cNvSpPr>
            <a:spLocks noChangeArrowheads="1"/>
          </p:cNvSpPr>
          <p:nvPr/>
        </p:nvSpPr>
        <p:spPr bwMode="auto">
          <a:xfrm>
            <a:off x="285720"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二、如何实施权益分派方案</a:t>
            </a:r>
            <a:endParaRPr lang="zh-CN" altLang="en-US" sz="2700" b="1" dirty="0" smtClean="0">
              <a:solidFill>
                <a:schemeClr val="bg1"/>
              </a:solidFill>
              <a:latin typeface="黑体" pitchFamily="49" charset="-122"/>
              <a:ea typeface="黑体" pitchFamily="49" charset="-122"/>
            </a:endParaRPr>
          </a:p>
        </p:txBody>
      </p:sp>
      <p:graphicFrame>
        <p:nvGraphicFramePr>
          <p:cNvPr id="22" name="图示 21"/>
          <p:cNvGraphicFramePr/>
          <p:nvPr/>
        </p:nvGraphicFramePr>
        <p:xfrm>
          <a:off x="357158" y="1863585"/>
          <a:ext cx="8429684" cy="13420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组合 24"/>
          <p:cNvGrpSpPr/>
          <p:nvPr/>
        </p:nvGrpSpPr>
        <p:grpSpPr>
          <a:xfrm>
            <a:off x="525152" y="953000"/>
            <a:ext cx="1113187" cy="2466900"/>
            <a:chOff x="3104" y="925973"/>
            <a:chExt cx="1113187" cy="3289200"/>
          </a:xfrm>
        </p:grpSpPr>
        <p:sp>
          <p:nvSpPr>
            <p:cNvPr id="45" name="矩形 44"/>
            <p:cNvSpPr/>
            <p:nvPr/>
          </p:nvSpPr>
          <p:spPr>
            <a:xfrm>
              <a:off x="3104" y="925973"/>
              <a:ext cx="1113187" cy="71573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6" name="矩形 45"/>
            <p:cNvSpPr/>
            <p:nvPr/>
          </p:nvSpPr>
          <p:spPr>
            <a:xfrm>
              <a:off x="3104" y="3499440"/>
              <a:ext cx="1113187" cy="7157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b"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grpSp>
        <p:nvGrpSpPr>
          <p:cNvPr id="3" name="组合 25"/>
          <p:cNvGrpSpPr/>
          <p:nvPr/>
        </p:nvGrpSpPr>
        <p:grpSpPr>
          <a:xfrm>
            <a:off x="1689991" y="1101487"/>
            <a:ext cx="1113187" cy="325532"/>
            <a:chOff x="1167943" y="1123957"/>
            <a:chExt cx="1113187" cy="434042"/>
          </a:xfrm>
        </p:grpSpPr>
        <p:sp>
          <p:nvSpPr>
            <p:cNvPr id="43" name="矩形 42"/>
            <p:cNvSpPr/>
            <p:nvPr/>
          </p:nvSpPr>
          <p:spPr>
            <a:xfrm>
              <a:off x="1167943" y="1123957"/>
              <a:ext cx="1113187" cy="4340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4" name="矩形 43"/>
            <p:cNvSpPr/>
            <p:nvPr/>
          </p:nvSpPr>
          <p:spPr>
            <a:xfrm>
              <a:off x="1167943" y="1123957"/>
              <a:ext cx="1113187" cy="4340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t"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grpSp>
        <p:nvGrpSpPr>
          <p:cNvPr id="4" name="组合 26"/>
          <p:cNvGrpSpPr/>
          <p:nvPr/>
        </p:nvGrpSpPr>
        <p:grpSpPr>
          <a:xfrm>
            <a:off x="2862846" y="1063721"/>
            <a:ext cx="1113187" cy="536800"/>
            <a:chOff x="2340798" y="1073600"/>
            <a:chExt cx="1113187" cy="715733"/>
          </a:xfrm>
        </p:grpSpPr>
        <p:sp>
          <p:nvSpPr>
            <p:cNvPr id="41" name="矩形 40"/>
            <p:cNvSpPr/>
            <p:nvPr/>
          </p:nvSpPr>
          <p:spPr>
            <a:xfrm>
              <a:off x="2340798" y="1073600"/>
              <a:ext cx="1113187" cy="71573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2" name="矩形 41"/>
            <p:cNvSpPr/>
            <p:nvPr/>
          </p:nvSpPr>
          <p:spPr>
            <a:xfrm>
              <a:off x="2340798" y="1073600"/>
              <a:ext cx="1113187" cy="7157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b"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grpSp>
        <p:nvGrpSpPr>
          <p:cNvPr id="5" name="组合 33"/>
          <p:cNvGrpSpPr/>
          <p:nvPr/>
        </p:nvGrpSpPr>
        <p:grpSpPr>
          <a:xfrm>
            <a:off x="7505662" y="1063721"/>
            <a:ext cx="1113187" cy="536800"/>
            <a:chOff x="6983614" y="1073600"/>
            <a:chExt cx="1113187" cy="715733"/>
          </a:xfrm>
        </p:grpSpPr>
        <p:sp>
          <p:nvSpPr>
            <p:cNvPr id="35" name="矩形 34"/>
            <p:cNvSpPr/>
            <p:nvPr/>
          </p:nvSpPr>
          <p:spPr>
            <a:xfrm>
              <a:off x="6983614" y="1073600"/>
              <a:ext cx="1113187" cy="71573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6" name="矩形 35"/>
            <p:cNvSpPr/>
            <p:nvPr/>
          </p:nvSpPr>
          <p:spPr>
            <a:xfrm>
              <a:off x="6983614" y="1073600"/>
              <a:ext cx="1113187" cy="7157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t"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sp>
        <p:nvSpPr>
          <p:cNvPr id="48" name="矩形 47"/>
          <p:cNvSpPr/>
          <p:nvPr/>
        </p:nvSpPr>
        <p:spPr>
          <a:xfrm>
            <a:off x="395536" y="2934101"/>
            <a:ext cx="1080703" cy="674235"/>
          </a:xfrm>
          <a:prstGeom prst="rect">
            <a:avLst/>
          </a:prstGeom>
        </p:spPr>
        <p:txBody>
          <a:bodyPr wrap="none" lIns="77925" tIns="38963" rIns="77925" bIns="38963">
            <a:spAutoFit/>
          </a:bodyPr>
          <a:lstStyle/>
          <a:p>
            <a:pPr algn="ctr" defTabSz="681845">
              <a:lnSpc>
                <a:spcPct val="90000"/>
              </a:lnSpc>
              <a:spcAft>
                <a:spcPct val="35000"/>
              </a:spcAft>
            </a:pPr>
            <a:r>
              <a:rPr lang="zh-CN" altLang="en-US" dirty="0" smtClean="0">
                <a:latin typeface="微软雅黑" pitchFamily="34" charset="-122"/>
                <a:ea typeface="微软雅黑" pitchFamily="34" charset="-122"/>
              </a:rPr>
              <a:t>网上申报</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材料</a:t>
            </a:r>
            <a:endParaRPr lang="zh-CN" altLang="en-US" dirty="0">
              <a:latin typeface="微软雅黑" pitchFamily="34" charset="-122"/>
              <a:ea typeface="微软雅黑" pitchFamily="34" charset="-122"/>
            </a:endParaRPr>
          </a:p>
        </p:txBody>
      </p:sp>
      <p:sp>
        <p:nvSpPr>
          <p:cNvPr id="49" name="矩形 48"/>
          <p:cNvSpPr/>
          <p:nvPr/>
        </p:nvSpPr>
        <p:spPr>
          <a:xfrm>
            <a:off x="1547664" y="2931790"/>
            <a:ext cx="1571636" cy="1020483"/>
          </a:xfrm>
          <a:prstGeom prst="rect">
            <a:avLst/>
          </a:prstGeom>
        </p:spPr>
        <p:txBody>
          <a:bodyPr wrap="square" lIns="77925" tIns="38963" rIns="77925" bIns="38963">
            <a:spAutoFit/>
          </a:bodyPr>
          <a:lstStyle/>
          <a:p>
            <a:pPr algn="ctr" defTabSz="681845">
              <a:lnSpc>
                <a:spcPct val="90000"/>
              </a:lnSpc>
              <a:spcAft>
                <a:spcPct val="35000"/>
              </a:spcAft>
            </a:pPr>
            <a:r>
              <a:rPr lang="zh-CN" altLang="en-US" dirty="0" smtClean="0">
                <a:latin typeface="微软雅黑" pitchFamily="34" charset="-122"/>
                <a:ea typeface="微软雅黑" pitchFamily="34" charset="-122"/>
              </a:rPr>
              <a:t>披露</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权益分派</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实施公告</a:t>
            </a:r>
            <a:endParaRPr lang="zh-CN" altLang="en-US" dirty="0">
              <a:latin typeface="微软雅黑" pitchFamily="34" charset="-122"/>
              <a:ea typeface="微软雅黑" pitchFamily="34" charset="-122"/>
            </a:endParaRPr>
          </a:p>
        </p:txBody>
      </p:sp>
      <p:sp>
        <p:nvSpPr>
          <p:cNvPr id="52" name="矩形 51"/>
          <p:cNvSpPr/>
          <p:nvPr/>
        </p:nvSpPr>
        <p:spPr>
          <a:xfrm>
            <a:off x="1259632" y="2934101"/>
            <a:ext cx="4572000" cy="674235"/>
          </a:xfrm>
          <a:prstGeom prst="rect">
            <a:avLst/>
          </a:prstGeom>
        </p:spPr>
        <p:txBody>
          <a:bodyPr lIns="77925" tIns="38963" rIns="77925" bIns="38963">
            <a:spAutoFit/>
          </a:bodyPr>
          <a:lstStyle/>
          <a:p>
            <a:pPr algn="ctr" defTabSz="681845">
              <a:lnSpc>
                <a:spcPct val="90000"/>
              </a:lnSpc>
              <a:spcAft>
                <a:spcPct val="35000"/>
              </a:spcAft>
            </a:pPr>
            <a:r>
              <a:rPr lang="zh-CN" altLang="en-US" dirty="0" smtClean="0">
                <a:latin typeface="微软雅黑" pitchFamily="34" charset="-122"/>
                <a:ea typeface="微软雅黑" pitchFamily="34" charset="-122"/>
              </a:rPr>
              <a:t>完成</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付款</a:t>
            </a:r>
            <a:endParaRPr lang="zh-CN" altLang="en-US" dirty="0">
              <a:latin typeface="微软雅黑" pitchFamily="34" charset="-122"/>
              <a:ea typeface="微软雅黑" pitchFamily="34" charset="-122"/>
            </a:endParaRPr>
          </a:p>
        </p:txBody>
      </p:sp>
      <p:sp>
        <p:nvSpPr>
          <p:cNvPr id="53" name="矩形 52"/>
          <p:cNvSpPr/>
          <p:nvPr/>
        </p:nvSpPr>
        <p:spPr>
          <a:xfrm>
            <a:off x="3816424" y="2934100"/>
            <a:ext cx="4572000" cy="674235"/>
          </a:xfrm>
          <a:prstGeom prst="rect">
            <a:avLst/>
          </a:prstGeom>
        </p:spPr>
        <p:txBody>
          <a:bodyPr lIns="77925" tIns="38963" rIns="77925" bIns="38963">
            <a:spAutoFit/>
          </a:bodyPr>
          <a:lstStyle/>
          <a:p>
            <a:pPr algn="ctr" defTabSz="681845">
              <a:lnSpc>
                <a:spcPct val="90000"/>
              </a:lnSpc>
              <a:spcAft>
                <a:spcPct val="35000"/>
              </a:spcAft>
            </a:pPr>
            <a:r>
              <a:rPr lang="zh-CN" altLang="en-US" dirty="0" smtClean="0">
                <a:latin typeface="微软雅黑" pitchFamily="34" charset="-122"/>
                <a:ea typeface="微软雅黑" pitchFamily="34" charset="-122"/>
              </a:rPr>
              <a:t>查看</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分派结果</a:t>
            </a:r>
            <a:endParaRPr lang="en-US" altLang="zh-CN" sz="1600" dirty="0" smtClean="0">
              <a:latin typeface="微软雅黑" pitchFamily="34" charset="-122"/>
              <a:ea typeface="微软雅黑" pitchFamily="34" charset="-122"/>
            </a:endParaRPr>
          </a:p>
        </p:txBody>
      </p:sp>
      <p:sp>
        <p:nvSpPr>
          <p:cNvPr id="54" name="矩形 53"/>
          <p:cNvSpPr/>
          <p:nvPr/>
        </p:nvSpPr>
        <p:spPr>
          <a:xfrm>
            <a:off x="6942205" y="2934100"/>
            <a:ext cx="1773199" cy="811195"/>
          </a:xfrm>
          <a:prstGeom prst="rect">
            <a:avLst/>
          </a:prstGeom>
        </p:spPr>
        <p:txBody>
          <a:bodyPr wrap="none" lIns="77925" tIns="38963" rIns="77925" bIns="38963">
            <a:spAutoFit/>
          </a:bodyPr>
          <a:lstStyle/>
          <a:p>
            <a:pPr algn="ctr" defTabSz="681845">
              <a:lnSpc>
                <a:spcPct val="90000"/>
              </a:lnSpc>
              <a:spcAft>
                <a:spcPct val="35000"/>
              </a:spcAft>
            </a:pPr>
            <a:r>
              <a:rPr lang="zh-CN" altLang="en-US" sz="1400" dirty="0" smtClean="0">
                <a:latin typeface="微软雅黑" pitchFamily="34" charset="-122"/>
                <a:ea typeface="微软雅黑" pitchFamily="34" charset="-122"/>
              </a:rPr>
              <a:t>代扣代缴</a:t>
            </a:r>
            <a:endParaRPr lang="en-US" altLang="zh-CN" sz="1400" dirty="0" smtClean="0">
              <a:latin typeface="微软雅黑" pitchFamily="34" charset="-122"/>
              <a:ea typeface="微软雅黑" pitchFamily="34" charset="-122"/>
            </a:endParaRPr>
          </a:p>
          <a:p>
            <a:pPr algn="ctr" defTabSz="681845">
              <a:lnSpc>
                <a:spcPct val="90000"/>
              </a:lnSpc>
              <a:spcAft>
                <a:spcPct val="35000"/>
              </a:spcAft>
            </a:pPr>
            <a:r>
              <a:rPr lang="zh-CN" altLang="en-US" sz="1400" dirty="0" smtClean="0">
                <a:latin typeface="微软雅黑" pitchFamily="34" charset="-122"/>
                <a:ea typeface="微软雅黑" pitchFamily="34" charset="-122"/>
              </a:rPr>
              <a:t>股息红利差别化个税</a:t>
            </a:r>
            <a:endParaRPr lang="en-US" altLang="zh-CN" sz="1400" dirty="0" smtClean="0">
              <a:latin typeface="微软雅黑" pitchFamily="34" charset="-122"/>
              <a:ea typeface="微软雅黑" pitchFamily="34" charset="-122"/>
            </a:endParaRPr>
          </a:p>
          <a:p>
            <a:pPr algn="ctr" defTabSz="681845">
              <a:lnSpc>
                <a:spcPct val="90000"/>
              </a:lnSpc>
              <a:spcAft>
                <a:spcPct val="35000"/>
              </a:spcAft>
            </a:pPr>
            <a:r>
              <a:rPr lang="zh-CN" altLang="en-US" sz="1400" dirty="0" smtClean="0">
                <a:latin typeface="微软雅黑" pitchFamily="34" charset="-122"/>
                <a:ea typeface="微软雅黑" pitchFamily="34" charset="-122"/>
              </a:rPr>
              <a:t>（如有）</a:t>
            </a:r>
            <a:endParaRPr lang="zh-CN" altLang="en-US" sz="1400" dirty="0">
              <a:latin typeface="微软雅黑" pitchFamily="34" charset="-122"/>
              <a:ea typeface="微软雅黑" pitchFamily="34" charset="-122"/>
            </a:endParaRPr>
          </a:p>
        </p:txBody>
      </p:sp>
      <p:sp>
        <p:nvSpPr>
          <p:cNvPr id="29" name="TextBox 28"/>
          <p:cNvSpPr txBox="1"/>
          <p:nvPr/>
        </p:nvSpPr>
        <p:spPr>
          <a:xfrm>
            <a:off x="484439" y="3944256"/>
            <a:ext cx="1423265" cy="355686"/>
          </a:xfrm>
          <a:prstGeom prst="rect">
            <a:avLst/>
          </a:prstGeom>
          <a:noFill/>
        </p:spPr>
        <p:txBody>
          <a:bodyPr wrap="square" lIns="77925" tIns="38963" rIns="77925" bIns="38963" rtlCol="0">
            <a:spAutoFit/>
          </a:bodyPr>
          <a:lstStyle/>
          <a:p>
            <a:r>
              <a:rPr lang="en-US" altLang="zh-CN" u="sng" dirty="0" smtClean="0">
                <a:latin typeface="微软雅黑" pitchFamily="34" charset="-122"/>
                <a:ea typeface="微软雅黑" pitchFamily="34" charset="-122"/>
              </a:rPr>
              <a:t>R-5</a:t>
            </a:r>
            <a:r>
              <a:rPr lang="zh-CN" altLang="en-US" u="sng" dirty="0" smtClean="0">
                <a:latin typeface="微软雅黑" pitchFamily="34" charset="-122"/>
                <a:ea typeface="微软雅黑" pitchFamily="34" charset="-122"/>
              </a:rPr>
              <a:t>日前</a:t>
            </a:r>
            <a:endParaRPr lang="en-US" altLang="zh-CN" u="sng" dirty="0" smtClean="0">
              <a:latin typeface="微软雅黑" pitchFamily="34" charset="-122"/>
              <a:ea typeface="微软雅黑" pitchFamily="34" charset="-122"/>
            </a:endParaRPr>
          </a:p>
        </p:txBody>
      </p:sp>
      <p:sp>
        <p:nvSpPr>
          <p:cNvPr id="30" name="矩形 29"/>
          <p:cNvSpPr/>
          <p:nvPr/>
        </p:nvSpPr>
        <p:spPr>
          <a:xfrm>
            <a:off x="1835696" y="3944256"/>
            <a:ext cx="1024597" cy="355686"/>
          </a:xfrm>
          <a:prstGeom prst="rect">
            <a:avLst/>
          </a:prstGeom>
        </p:spPr>
        <p:txBody>
          <a:bodyPr wrap="none" lIns="77925" tIns="38963" rIns="77925" bIns="38963">
            <a:spAutoFit/>
          </a:bodyPr>
          <a:lstStyle/>
          <a:p>
            <a:r>
              <a:rPr lang="en-US" altLang="zh-CN" b="1" u="sng" dirty="0" smtClean="0">
                <a:solidFill>
                  <a:srgbClr val="C00000"/>
                </a:solidFill>
                <a:latin typeface="微软雅黑" pitchFamily="34" charset="-122"/>
                <a:ea typeface="微软雅黑" pitchFamily="34" charset="-122"/>
              </a:rPr>
              <a:t>R-4</a:t>
            </a:r>
            <a:r>
              <a:rPr lang="zh-CN" altLang="en-US" b="1" u="sng" dirty="0" smtClean="0">
                <a:solidFill>
                  <a:srgbClr val="C00000"/>
                </a:solidFill>
                <a:latin typeface="微软雅黑" pitchFamily="34" charset="-122"/>
                <a:ea typeface="微软雅黑" pitchFamily="34" charset="-122"/>
              </a:rPr>
              <a:t>日前</a:t>
            </a:r>
            <a:endParaRPr lang="en-US" altLang="zh-CN" b="1" u="sng" dirty="0" smtClean="0">
              <a:solidFill>
                <a:srgbClr val="C00000"/>
              </a:solidFill>
              <a:latin typeface="微软雅黑" pitchFamily="34" charset="-122"/>
              <a:ea typeface="微软雅黑" pitchFamily="34" charset="-122"/>
            </a:endParaRPr>
          </a:p>
        </p:txBody>
      </p:sp>
      <p:sp>
        <p:nvSpPr>
          <p:cNvPr id="31" name="TextBox 30"/>
          <p:cNvSpPr txBox="1"/>
          <p:nvPr/>
        </p:nvSpPr>
        <p:spPr>
          <a:xfrm>
            <a:off x="3779912" y="642924"/>
            <a:ext cx="5040560" cy="355686"/>
          </a:xfrm>
          <a:prstGeom prst="rect">
            <a:avLst/>
          </a:prstGeom>
          <a:ln>
            <a:solidFill>
              <a:srgbClr val="C00000"/>
            </a:solidFill>
          </a:ln>
        </p:spPr>
        <p:style>
          <a:lnRef idx="2">
            <a:schemeClr val="dk1"/>
          </a:lnRef>
          <a:fillRef idx="1">
            <a:schemeClr val="lt1"/>
          </a:fillRef>
          <a:effectRef idx="0">
            <a:schemeClr val="dk1"/>
          </a:effectRef>
          <a:fontRef idx="minor">
            <a:schemeClr val="dk1"/>
          </a:fontRef>
        </p:style>
        <p:txBody>
          <a:bodyPr wrap="square" lIns="77925" tIns="38963" rIns="77925" bIns="38963" rtlCol="0">
            <a:spAutoFit/>
          </a:bodyPr>
          <a:lstStyle/>
          <a:p>
            <a:r>
              <a:rPr lang="en-US" altLang="zh-CN" dirty="0" smtClean="0">
                <a:solidFill>
                  <a:srgbClr val="C00000"/>
                </a:solidFill>
                <a:latin typeface="微软雅黑" pitchFamily="34" charset="-122"/>
                <a:ea typeface="微软雅黑" pitchFamily="34" charset="-122"/>
              </a:rPr>
              <a:t>R</a:t>
            </a:r>
            <a:r>
              <a:rPr lang="zh-CN" altLang="en-US" dirty="0" smtClean="0">
                <a:solidFill>
                  <a:srgbClr val="C00000"/>
                </a:solidFill>
                <a:latin typeface="微软雅黑" pitchFamily="34" charset="-122"/>
                <a:ea typeface="微软雅黑" pitchFamily="34" charset="-122"/>
              </a:rPr>
              <a:t>日：股权登记日</a:t>
            </a:r>
            <a:endParaRPr lang="zh-CN" altLang="en-US" dirty="0">
              <a:solidFill>
                <a:srgbClr val="C00000"/>
              </a:solidFill>
              <a:latin typeface="微软雅黑" pitchFamily="34" charset="-122"/>
              <a:ea typeface="微软雅黑" pitchFamily="34" charset="-122"/>
            </a:endParaRPr>
          </a:p>
        </p:txBody>
      </p:sp>
      <p:sp>
        <p:nvSpPr>
          <p:cNvPr id="37" name="矩形 36"/>
          <p:cNvSpPr/>
          <p:nvPr/>
        </p:nvSpPr>
        <p:spPr>
          <a:xfrm>
            <a:off x="3059832" y="3939902"/>
            <a:ext cx="1368152" cy="632685"/>
          </a:xfrm>
          <a:prstGeom prst="rect">
            <a:avLst/>
          </a:prstGeom>
        </p:spPr>
        <p:txBody>
          <a:bodyPr wrap="square" lIns="77925" tIns="38963" rIns="77925" bIns="38963">
            <a:spAutoFit/>
          </a:bodyPr>
          <a:lstStyle/>
          <a:p>
            <a:r>
              <a:rPr lang="en-US" altLang="zh-CN" b="1" u="sng" dirty="0" smtClean="0">
                <a:solidFill>
                  <a:srgbClr val="C00000"/>
                </a:solidFill>
                <a:latin typeface="微软雅黑" pitchFamily="34" charset="-122"/>
                <a:ea typeface="微软雅黑" pitchFamily="34" charset="-122"/>
              </a:rPr>
              <a:t>R-1</a:t>
            </a:r>
            <a:r>
              <a:rPr lang="zh-CN" altLang="en-US" b="1" u="sng" dirty="0" smtClean="0">
                <a:solidFill>
                  <a:srgbClr val="C00000"/>
                </a:solidFill>
                <a:latin typeface="微软雅黑" pitchFamily="34" charset="-122"/>
                <a:ea typeface="微软雅黑" pitchFamily="34" charset="-122"/>
              </a:rPr>
              <a:t>日上午</a:t>
            </a:r>
            <a:endParaRPr lang="en-US" altLang="zh-CN" b="1" u="sng" dirty="0" smtClean="0">
              <a:solidFill>
                <a:srgbClr val="C00000"/>
              </a:solidFill>
              <a:latin typeface="微软雅黑" pitchFamily="34" charset="-122"/>
              <a:ea typeface="微软雅黑" pitchFamily="34" charset="-122"/>
            </a:endParaRPr>
          </a:p>
          <a:p>
            <a:r>
              <a:rPr lang="en-US" altLang="zh-CN" b="1" u="sng" dirty="0" smtClean="0">
                <a:solidFill>
                  <a:srgbClr val="C00000"/>
                </a:solidFill>
                <a:latin typeface="微软雅黑" pitchFamily="34" charset="-122"/>
                <a:ea typeface="微软雅黑" pitchFamily="34" charset="-122"/>
              </a:rPr>
              <a:t>9</a:t>
            </a:r>
            <a:r>
              <a:rPr lang="zh-CN" altLang="en-US" b="1" u="sng" dirty="0" smtClean="0">
                <a:solidFill>
                  <a:srgbClr val="C00000"/>
                </a:solidFill>
                <a:latin typeface="微软雅黑" pitchFamily="34" charset="-122"/>
                <a:ea typeface="微软雅黑" pitchFamily="34" charset="-122"/>
              </a:rPr>
              <a:t>：</a:t>
            </a:r>
            <a:r>
              <a:rPr lang="en-US" altLang="zh-CN" b="1" u="sng" dirty="0" smtClean="0">
                <a:solidFill>
                  <a:srgbClr val="C00000"/>
                </a:solidFill>
                <a:latin typeface="微软雅黑" pitchFamily="34" charset="-122"/>
                <a:ea typeface="微软雅黑" pitchFamily="34" charset="-122"/>
              </a:rPr>
              <a:t>00</a:t>
            </a:r>
            <a:r>
              <a:rPr lang="zh-CN" altLang="en-US" b="1" u="sng" dirty="0" smtClean="0">
                <a:solidFill>
                  <a:srgbClr val="C00000"/>
                </a:solidFill>
                <a:latin typeface="微软雅黑" pitchFamily="34" charset="-122"/>
                <a:ea typeface="微软雅黑" pitchFamily="34" charset="-122"/>
              </a:rPr>
              <a:t>前</a:t>
            </a:r>
            <a:endParaRPr lang="en-US" altLang="zh-CN" b="1" u="sng" dirty="0" smtClean="0">
              <a:solidFill>
                <a:srgbClr val="C00000"/>
              </a:solidFill>
              <a:latin typeface="微软雅黑" pitchFamily="34" charset="-122"/>
              <a:ea typeface="微软雅黑" pitchFamily="34" charset="-122"/>
            </a:endParaRPr>
          </a:p>
        </p:txBody>
      </p:sp>
      <p:sp>
        <p:nvSpPr>
          <p:cNvPr id="38" name="矩形 37"/>
          <p:cNvSpPr/>
          <p:nvPr/>
        </p:nvSpPr>
        <p:spPr>
          <a:xfrm>
            <a:off x="5724128" y="3867894"/>
            <a:ext cx="904371" cy="355686"/>
          </a:xfrm>
          <a:prstGeom prst="rect">
            <a:avLst/>
          </a:prstGeom>
        </p:spPr>
        <p:txBody>
          <a:bodyPr wrap="none" lIns="77925" tIns="38963" rIns="77925" bIns="38963">
            <a:spAutoFit/>
          </a:bodyPr>
          <a:lstStyle/>
          <a:p>
            <a:r>
              <a:rPr lang="en-US" altLang="zh-CN" u="sng" dirty="0" smtClean="0">
                <a:latin typeface="微软雅黑" pitchFamily="34" charset="-122"/>
                <a:ea typeface="微软雅黑" pitchFamily="34" charset="-122"/>
              </a:rPr>
              <a:t>R</a:t>
            </a:r>
            <a:r>
              <a:rPr lang="zh-CN" altLang="en-US" u="sng" dirty="0" smtClean="0">
                <a:latin typeface="微软雅黑" pitchFamily="34" charset="-122"/>
                <a:ea typeface="微软雅黑" pitchFamily="34" charset="-122"/>
              </a:rPr>
              <a:t>＋</a:t>
            </a:r>
            <a:r>
              <a:rPr lang="en-US" altLang="zh-CN" u="sng" dirty="0" smtClean="0">
                <a:latin typeface="微软雅黑" pitchFamily="34" charset="-122"/>
                <a:ea typeface="微软雅黑" pitchFamily="34" charset="-122"/>
              </a:rPr>
              <a:t>1</a:t>
            </a:r>
            <a:r>
              <a:rPr lang="zh-CN" altLang="en-US" u="sng" dirty="0" smtClean="0">
                <a:latin typeface="微软雅黑" pitchFamily="34" charset="-122"/>
                <a:ea typeface="微软雅黑" pitchFamily="34" charset="-122"/>
              </a:rPr>
              <a:t>日</a:t>
            </a:r>
            <a:endParaRPr lang="en-US" altLang="zh-CN" u="sng" dirty="0" smtClean="0">
              <a:latin typeface="微软雅黑" pitchFamily="34" charset="-122"/>
              <a:ea typeface="微软雅黑" pitchFamily="34" charset="-122"/>
            </a:endParaRPr>
          </a:p>
        </p:txBody>
      </p:sp>
      <p:sp>
        <p:nvSpPr>
          <p:cNvPr id="39" name="矩形 38"/>
          <p:cNvSpPr/>
          <p:nvPr/>
        </p:nvSpPr>
        <p:spPr>
          <a:xfrm>
            <a:off x="6859721" y="3944256"/>
            <a:ext cx="1960751" cy="355686"/>
          </a:xfrm>
          <a:prstGeom prst="rect">
            <a:avLst/>
          </a:prstGeom>
        </p:spPr>
        <p:txBody>
          <a:bodyPr wrap="none" lIns="77925" tIns="38963" rIns="77925" bIns="38963">
            <a:spAutoFit/>
          </a:bodyPr>
          <a:lstStyle/>
          <a:p>
            <a:r>
              <a:rPr lang="zh-CN" altLang="en-US" u="sng" dirty="0" smtClean="0">
                <a:latin typeface="微软雅黑" pitchFamily="34" charset="-122"/>
                <a:ea typeface="微软雅黑" pitchFamily="34" charset="-122"/>
              </a:rPr>
              <a:t>权益分派办结后</a:t>
            </a:r>
            <a:r>
              <a:rPr lang="en-US" altLang="zh-CN" u="sng" dirty="0" smtClean="0">
                <a:latin typeface="微软雅黑" pitchFamily="34" charset="-122"/>
                <a:ea typeface="微软雅黑" pitchFamily="34" charset="-122"/>
              </a:rPr>
              <a:t>…</a:t>
            </a:r>
          </a:p>
        </p:txBody>
      </p:sp>
      <p:sp>
        <p:nvSpPr>
          <p:cNvPr id="40" name="TextBox 39"/>
          <p:cNvSpPr txBox="1"/>
          <p:nvPr/>
        </p:nvSpPr>
        <p:spPr>
          <a:xfrm>
            <a:off x="1000100" y="1446623"/>
            <a:ext cx="362556"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1</a:t>
            </a:r>
            <a:endParaRPr lang="zh-CN" altLang="en-US" sz="6800" b="1" dirty="0">
              <a:latin typeface="Agency FB" pitchFamily="34" charset="0"/>
            </a:endParaRPr>
          </a:p>
        </p:txBody>
      </p:sp>
      <p:sp>
        <p:nvSpPr>
          <p:cNvPr id="50" name="TextBox 49"/>
          <p:cNvSpPr txBox="1"/>
          <p:nvPr/>
        </p:nvSpPr>
        <p:spPr>
          <a:xfrm>
            <a:off x="2145827" y="1446623"/>
            <a:ext cx="542093"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2</a:t>
            </a:r>
            <a:endParaRPr lang="zh-CN" altLang="en-US" sz="6800" b="1" dirty="0">
              <a:latin typeface="Agency FB" pitchFamily="34" charset="0"/>
            </a:endParaRPr>
          </a:p>
        </p:txBody>
      </p:sp>
      <p:sp>
        <p:nvSpPr>
          <p:cNvPr id="55" name="TextBox 54"/>
          <p:cNvSpPr txBox="1"/>
          <p:nvPr/>
        </p:nvSpPr>
        <p:spPr>
          <a:xfrm>
            <a:off x="3425481" y="1446623"/>
            <a:ext cx="558123"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3</a:t>
            </a:r>
            <a:endParaRPr lang="zh-CN" altLang="en-US" sz="6800" b="1" dirty="0">
              <a:latin typeface="Agency FB" pitchFamily="34" charset="0"/>
            </a:endParaRPr>
          </a:p>
        </p:txBody>
      </p:sp>
      <p:sp>
        <p:nvSpPr>
          <p:cNvPr id="62" name="TextBox 61"/>
          <p:cNvSpPr txBox="1"/>
          <p:nvPr/>
        </p:nvSpPr>
        <p:spPr>
          <a:xfrm>
            <a:off x="4711364" y="1446623"/>
            <a:ext cx="554917"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4</a:t>
            </a:r>
            <a:endParaRPr lang="zh-CN" altLang="en-US" sz="6800" b="1" dirty="0">
              <a:latin typeface="Agency FB" pitchFamily="34" charset="0"/>
            </a:endParaRPr>
          </a:p>
        </p:txBody>
      </p:sp>
      <p:sp>
        <p:nvSpPr>
          <p:cNvPr id="63" name="TextBox 62"/>
          <p:cNvSpPr txBox="1"/>
          <p:nvPr/>
        </p:nvSpPr>
        <p:spPr>
          <a:xfrm>
            <a:off x="5989050" y="1446623"/>
            <a:ext cx="553314"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5</a:t>
            </a:r>
            <a:endParaRPr lang="zh-CN" altLang="en-US" sz="6800" b="1" dirty="0">
              <a:latin typeface="Agency FB" pitchFamily="34" charset="0"/>
            </a:endParaRPr>
          </a:p>
        </p:txBody>
      </p:sp>
      <p:sp>
        <p:nvSpPr>
          <p:cNvPr id="64" name="TextBox 63"/>
          <p:cNvSpPr txBox="1"/>
          <p:nvPr/>
        </p:nvSpPr>
        <p:spPr>
          <a:xfrm>
            <a:off x="7283132" y="1446623"/>
            <a:ext cx="559726"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6</a:t>
            </a:r>
            <a:endParaRPr lang="zh-CN" altLang="en-US" sz="6800" b="1" dirty="0">
              <a:latin typeface="Agency FB" pitchFamily="34" charset="0"/>
            </a:endParaRPr>
          </a:p>
        </p:txBody>
      </p:sp>
      <p:sp>
        <p:nvSpPr>
          <p:cNvPr id="56" name="TextBox 55"/>
          <p:cNvSpPr txBox="1"/>
          <p:nvPr/>
        </p:nvSpPr>
        <p:spPr>
          <a:xfrm>
            <a:off x="3779912" y="1015433"/>
            <a:ext cx="5040560" cy="355686"/>
          </a:xfrm>
          <a:prstGeom prst="rect">
            <a:avLst/>
          </a:prstGeom>
          <a:ln>
            <a:solidFill>
              <a:srgbClr val="C00000"/>
            </a:solidFill>
          </a:ln>
        </p:spPr>
        <p:style>
          <a:lnRef idx="2">
            <a:schemeClr val="dk1"/>
          </a:lnRef>
          <a:fillRef idx="1">
            <a:schemeClr val="lt1"/>
          </a:fillRef>
          <a:effectRef idx="0">
            <a:schemeClr val="dk1"/>
          </a:effectRef>
          <a:fontRef idx="minor">
            <a:schemeClr val="dk1"/>
          </a:fontRef>
        </p:style>
        <p:txBody>
          <a:bodyPr wrap="square" lIns="77925" tIns="38963" rIns="77925" bIns="38963" rtlCol="0">
            <a:spAutoFit/>
          </a:bodyPr>
          <a:lstStyle/>
          <a:p>
            <a:r>
              <a:rPr lang="en-US" altLang="zh-CN" dirty="0" smtClean="0">
                <a:solidFill>
                  <a:srgbClr val="C00000"/>
                </a:solidFill>
                <a:latin typeface="微软雅黑" pitchFamily="34" charset="-122"/>
                <a:ea typeface="微软雅黑" pitchFamily="34" charset="-122"/>
              </a:rPr>
              <a:t>R+1</a:t>
            </a:r>
            <a:r>
              <a:rPr lang="zh-CN" altLang="en-US" dirty="0" smtClean="0">
                <a:solidFill>
                  <a:srgbClr val="C00000"/>
                </a:solidFill>
                <a:latin typeface="微软雅黑" pitchFamily="34" charset="-122"/>
                <a:ea typeface="微软雅黑" pitchFamily="34" charset="-122"/>
              </a:rPr>
              <a:t>日：除权除息日（现金、股份到帐日）</a:t>
            </a:r>
            <a:endParaRPr lang="zh-CN" altLang="en-US" dirty="0">
              <a:solidFill>
                <a:srgbClr val="C00000"/>
              </a:solidFill>
              <a:latin typeface="微软雅黑" pitchFamily="34" charset="-122"/>
              <a:ea typeface="微软雅黑" pitchFamily="34" charset="-122"/>
            </a:endParaRPr>
          </a:p>
        </p:txBody>
      </p:sp>
      <p:sp>
        <p:nvSpPr>
          <p:cNvPr id="51" name="灯片编号占位符 2"/>
          <p:cNvSpPr>
            <a:spLocks noGrp="1"/>
          </p:cNvSpPr>
          <p:nvPr>
            <p:ph type="sldNum" sz="quarter" idx="4294967295"/>
          </p:nvPr>
        </p:nvSpPr>
        <p:spPr>
          <a:xfrm>
            <a:off x="4000497" y="4768469"/>
            <a:ext cx="1704972" cy="214314"/>
          </a:xfrm>
        </p:spPr>
        <p:txBody>
          <a:bodyPr/>
          <a:lstStyle/>
          <a:p>
            <a:pPr algn="ctr">
              <a:defRPr/>
            </a:pPr>
            <a:fld id="{1135FCD4-7DB6-4817-8DE7-CC68D80D3BBC}" type="slidenum">
              <a:rPr lang="en-US" altLang="zh-CN" smtClean="0"/>
              <a:pPr algn="ctr">
                <a:defRPr/>
              </a:pPr>
              <a:t>16</a:t>
            </a:fld>
            <a:endParaRPr lang="en-US" altLang="zh-CN" dirty="0"/>
          </a:p>
        </p:txBody>
      </p:sp>
      <p:sp>
        <p:nvSpPr>
          <p:cNvPr id="58" name="矩形 57"/>
          <p:cNvSpPr/>
          <p:nvPr/>
        </p:nvSpPr>
        <p:spPr>
          <a:xfrm>
            <a:off x="4008476" y="2931790"/>
            <a:ext cx="1571636" cy="674235"/>
          </a:xfrm>
          <a:prstGeom prst="rect">
            <a:avLst/>
          </a:prstGeom>
        </p:spPr>
        <p:txBody>
          <a:bodyPr wrap="square" lIns="77925" tIns="38963" rIns="77925" bIns="38963">
            <a:spAutoFit/>
          </a:bodyPr>
          <a:lstStyle/>
          <a:p>
            <a:pPr algn="ctr" defTabSz="681845">
              <a:lnSpc>
                <a:spcPct val="90000"/>
              </a:lnSpc>
              <a:spcAft>
                <a:spcPct val="35000"/>
              </a:spcAft>
            </a:pPr>
            <a:r>
              <a:rPr lang="zh-CN" altLang="en-US" dirty="0" smtClean="0">
                <a:latin typeface="微软雅黑" pitchFamily="34" charset="-122"/>
                <a:ea typeface="微软雅黑" pitchFamily="34" charset="-122"/>
              </a:rPr>
              <a:t>股权</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登记日</a:t>
            </a:r>
            <a:endParaRPr lang="en-US" altLang="zh-CN" dirty="0" smtClean="0">
              <a:latin typeface="微软雅黑" pitchFamily="34" charset="-122"/>
              <a:ea typeface="微软雅黑" pitchFamily="34" charset="-122"/>
            </a:endParaRPr>
          </a:p>
        </p:txBody>
      </p:sp>
      <p:sp>
        <p:nvSpPr>
          <p:cNvPr id="59" name="矩形 58"/>
          <p:cNvSpPr/>
          <p:nvPr/>
        </p:nvSpPr>
        <p:spPr>
          <a:xfrm>
            <a:off x="4537169" y="3939902"/>
            <a:ext cx="538887" cy="355686"/>
          </a:xfrm>
          <a:prstGeom prst="rect">
            <a:avLst/>
          </a:prstGeom>
        </p:spPr>
        <p:txBody>
          <a:bodyPr wrap="none" lIns="77925" tIns="38963" rIns="77925" bIns="38963">
            <a:spAutoFit/>
          </a:bodyPr>
          <a:lstStyle/>
          <a:p>
            <a:r>
              <a:rPr lang="en-US" altLang="zh-CN" u="sng" dirty="0" smtClean="0">
                <a:latin typeface="微软雅黑" pitchFamily="34" charset="-122"/>
                <a:ea typeface="微软雅黑" pitchFamily="34" charset="-122"/>
              </a:rPr>
              <a:t>R</a:t>
            </a:r>
            <a:r>
              <a:rPr lang="zh-CN" altLang="en-US" u="sng" dirty="0" smtClean="0">
                <a:latin typeface="微软雅黑" pitchFamily="34" charset="-122"/>
                <a:ea typeface="微软雅黑" pitchFamily="34" charset="-122"/>
              </a:rPr>
              <a:t>日</a:t>
            </a:r>
            <a:endParaRPr lang="en-US" altLang="zh-CN" u="sng"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TextBox 17"/>
          <p:cNvSpPr>
            <a:spLocks noChangeArrowheads="1"/>
          </p:cNvSpPr>
          <p:nvPr/>
        </p:nvSpPr>
        <p:spPr bwMode="auto">
          <a:xfrm>
            <a:off x="1763688" y="1131590"/>
            <a:ext cx="7056784" cy="6155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700" b="1" dirty="0" smtClean="0">
                <a:solidFill>
                  <a:srgbClr val="0070C0"/>
                </a:solidFill>
                <a:latin typeface="微软雅黑" pitchFamily="34" charset="-122"/>
                <a:ea typeface="微软雅黑" pitchFamily="34" charset="-122"/>
              </a:rPr>
              <a:t>案例：</a:t>
            </a:r>
            <a:endParaRPr lang="en-US" altLang="zh-CN" sz="1700" b="1" dirty="0" smtClean="0">
              <a:solidFill>
                <a:srgbClr val="0070C0"/>
              </a:solidFill>
              <a:latin typeface="微软雅黑" pitchFamily="34" charset="-122"/>
              <a:ea typeface="微软雅黑" pitchFamily="34" charset="-122"/>
            </a:endParaRPr>
          </a:p>
          <a:p>
            <a:pPr eaLnBrk="1" hangingPunct="1">
              <a:spcBef>
                <a:spcPct val="0"/>
              </a:spcBef>
              <a:buFont typeface="Arial" panose="020B0604020202020204" pitchFamily="34" charset="0"/>
              <a:buNone/>
            </a:pPr>
            <a:r>
              <a:rPr lang="en-US" altLang="zh-CN" sz="1700" b="1" dirty="0" smtClean="0">
                <a:solidFill>
                  <a:srgbClr val="0070C0"/>
                </a:solidFill>
                <a:latin typeface="微软雅黑" pitchFamily="34" charset="-122"/>
                <a:ea typeface="微软雅黑" pitchFamily="34" charset="-122"/>
              </a:rPr>
              <a:t>6</a:t>
            </a:r>
            <a:r>
              <a:rPr lang="zh-CN" altLang="en-US" sz="1700" b="1" dirty="0" smtClean="0">
                <a:solidFill>
                  <a:srgbClr val="0070C0"/>
                </a:solidFill>
                <a:latin typeface="微软雅黑" pitchFamily="34" charset="-122"/>
                <a:ea typeface="微软雅黑" pitchFamily="34" charset="-122"/>
              </a:rPr>
              <a:t>月</a:t>
            </a:r>
            <a:r>
              <a:rPr lang="en-US" altLang="zh-CN" sz="1700" b="1" dirty="0" smtClean="0">
                <a:solidFill>
                  <a:srgbClr val="0070C0"/>
                </a:solidFill>
                <a:latin typeface="微软雅黑" pitchFamily="34" charset="-122"/>
                <a:ea typeface="微软雅黑" pitchFamily="34" charset="-122"/>
              </a:rPr>
              <a:t>1</a:t>
            </a:r>
            <a:r>
              <a:rPr lang="zh-CN" altLang="en-US" sz="1700" b="1" dirty="0" smtClean="0">
                <a:solidFill>
                  <a:srgbClr val="0070C0"/>
                </a:solidFill>
                <a:latin typeface="微软雅黑" pitchFamily="34" charset="-122"/>
                <a:ea typeface="微软雅黑" pitchFamily="34" charset="-122"/>
              </a:rPr>
              <a:t>日，公司召开了股东大会，审议通过</a:t>
            </a:r>
            <a:r>
              <a:rPr lang="en-US" altLang="zh-CN" sz="1700" b="1" dirty="0" smtClean="0">
                <a:solidFill>
                  <a:srgbClr val="0070C0"/>
                </a:solidFill>
                <a:latin typeface="微软雅黑" pitchFamily="34" charset="-122"/>
                <a:ea typeface="微软雅黑" pitchFamily="34" charset="-122"/>
              </a:rPr>
              <a:t>2016</a:t>
            </a:r>
            <a:r>
              <a:rPr lang="zh-CN" altLang="en-US" sz="1700" b="1" dirty="0" smtClean="0">
                <a:solidFill>
                  <a:srgbClr val="0070C0"/>
                </a:solidFill>
                <a:latin typeface="微软雅黑" pitchFamily="34" charset="-122"/>
                <a:ea typeface="微软雅黑" pitchFamily="34" charset="-122"/>
              </a:rPr>
              <a:t>年年度权益分派议案</a:t>
            </a:r>
            <a:endParaRPr lang="zh-CN" altLang="en-US" sz="1700" dirty="0">
              <a:solidFill>
                <a:srgbClr val="0070C0"/>
              </a:solidFill>
              <a:latin typeface="微软雅黑" pitchFamily="34" charset="-122"/>
              <a:ea typeface="微软雅黑" pitchFamily="34" charset="-122"/>
            </a:endParaRPr>
          </a:p>
        </p:txBody>
      </p:sp>
      <p:graphicFrame>
        <p:nvGraphicFramePr>
          <p:cNvPr id="19474" name="表格 18"/>
          <p:cNvGraphicFramePr>
            <a:graphicFrameLocks noGrp="1"/>
          </p:cNvGraphicFramePr>
          <p:nvPr/>
        </p:nvGraphicFramePr>
        <p:xfrm>
          <a:off x="600075" y="2282826"/>
          <a:ext cx="4618038" cy="2449163"/>
        </p:xfrm>
        <a:graphic>
          <a:graphicData uri="http://schemas.openxmlformats.org/drawingml/2006/table">
            <a:tbl>
              <a:tblPr>
                <a:tableStyleId>{21E4AEA4-8DFA-4A89-87EB-49C32662AFE0}</a:tableStyleId>
              </a:tblPr>
              <a:tblGrid>
                <a:gridCol w="660400">
                  <a:extLst>
                    <a:ext uri="{9D8B030D-6E8A-4147-A177-3AD203B41FA5}">
                      <a16:colId xmlns="" xmlns:a16="http://schemas.microsoft.com/office/drawing/2014/main" val="20000"/>
                    </a:ext>
                  </a:extLst>
                </a:gridCol>
                <a:gridCol w="658813">
                  <a:extLst>
                    <a:ext uri="{9D8B030D-6E8A-4147-A177-3AD203B41FA5}">
                      <a16:colId xmlns="" xmlns:a16="http://schemas.microsoft.com/office/drawing/2014/main" val="20001"/>
                    </a:ext>
                  </a:extLst>
                </a:gridCol>
                <a:gridCol w="660400">
                  <a:extLst>
                    <a:ext uri="{9D8B030D-6E8A-4147-A177-3AD203B41FA5}">
                      <a16:colId xmlns="" xmlns:a16="http://schemas.microsoft.com/office/drawing/2014/main" val="20002"/>
                    </a:ext>
                  </a:extLst>
                </a:gridCol>
                <a:gridCol w="658812">
                  <a:extLst>
                    <a:ext uri="{9D8B030D-6E8A-4147-A177-3AD203B41FA5}">
                      <a16:colId xmlns="" xmlns:a16="http://schemas.microsoft.com/office/drawing/2014/main" val="20003"/>
                    </a:ext>
                  </a:extLst>
                </a:gridCol>
                <a:gridCol w="660400">
                  <a:extLst>
                    <a:ext uri="{9D8B030D-6E8A-4147-A177-3AD203B41FA5}">
                      <a16:colId xmlns="" xmlns:a16="http://schemas.microsoft.com/office/drawing/2014/main" val="20004"/>
                    </a:ext>
                  </a:extLst>
                </a:gridCol>
                <a:gridCol w="660400">
                  <a:extLst>
                    <a:ext uri="{9D8B030D-6E8A-4147-A177-3AD203B41FA5}">
                      <a16:colId xmlns="" xmlns:a16="http://schemas.microsoft.com/office/drawing/2014/main" val="20005"/>
                    </a:ext>
                  </a:extLst>
                </a:gridCol>
                <a:gridCol w="658813">
                  <a:extLst>
                    <a:ext uri="{9D8B030D-6E8A-4147-A177-3AD203B41FA5}">
                      <a16:colId xmlns="" xmlns:a16="http://schemas.microsoft.com/office/drawing/2014/main" val="20006"/>
                    </a:ext>
                  </a:extLst>
                </a:gridCol>
              </a:tblGrid>
              <a:tr h="46179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日</a:t>
                      </a:r>
                      <a:endParaRPr kumimoji="0" lang="zh-CN" altLang="en-US" sz="18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一</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二</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三</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四</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五</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六</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extLst>
                  <a:ext uri="{0D108BD9-81ED-4DB2-BD59-A6C34878D82A}">
                    <a16:rowId xmlns="" xmlns:a16="http://schemas.microsoft.com/office/drawing/2014/main" val="10000"/>
                  </a:ext>
                </a:extLst>
              </a:tr>
              <a:tr h="490198">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p>
                      <a:endParaRPr lang="zh-CN" altLang="en-US" dirty="0"/>
                    </a:p>
                  </a:txBody>
                  <a:tcPr horzOverflow="overflow"/>
                </a:tc>
                <a:tc>
                  <a:txBody>
                    <a:bodyPr/>
                    <a:lstStyle/>
                    <a:p>
                      <a:endParaRPr lang="zh-CN" altLang="en-US"/>
                    </a:p>
                  </a:txBody>
                  <a:tcPr horzOverflow="overflow"/>
                </a:tc>
                <a:tc>
                  <a:txBody>
                    <a:bodyPr/>
                    <a:lstStyle/>
                    <a:p>
                      <a:endParaRPr lang="zh-CN" altLang="en-US" dirty="0"/>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2</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3</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 xmlns:a16="http://schemas.microsoft.com/office/drawing/2014/main" val="10001"/>
                  </a:ext>
                </a:extLst>
              </a:tr>
              <a:tr h="428805">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4</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5</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6</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7</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8</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9</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10</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 xmlns:a16="http://schemas.microsoft.com/office/drawing/2014/main" val="10002"/>
                  </a:ext>
                </a:extLst>
              </a:tr>
              <a:tr h="500282">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11</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12</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13</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14</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15</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16</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17</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 xmlns:a16="http://schemas.microsoft.com/office/drawing/2014/main" val="10003"/>
                  </a:ext>
                </a:extLst>
              </a:tr>
              <a:tr h="568088">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18</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19</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20</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21</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22</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23</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24</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 xmlns:a16="http://schemas.microsoft.com/office/drawing/2014/main" val="10004"/>
                  </a:ext>
                </a:extLst>
              </a:tr>
            </a:tbl>
          </a:graphicData>
        </a:graphic>
      </p:graphicFrame>
      <p:sp>
        <p:nvSpPr>
          <p:cNvPr id="18496" name="矩形 19"/>
          <p:cNvSpPr>
            <a:spLocks noChangeArrowheads="1"/>
          </p:cNvSpPr>
          <p:nvPr/>
        </p:nvSpPr>
        <p:spPr bwMode="auto">
          <a:xfrm>
            <a:off x="611560" y="1768073"/>
            <a:ext cx="1080120" cy="533794"/>
          </a:xfrm>
          <a:prstGeom prst="rect">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8497" name="TextBox 20"/>
          <p:cNvSpPr>
            <a:spLocks noChangeArrowheads="1"/>
          </p:cNvSpPr>
          <p:nvPr/>
        </p:nvSpPr>
        <p:spPr bwMode="auto">
          <a:xfrm>
            <a:off x="747319" y="1821651"/>
            <a:ext cx="1295400" cy="5847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b="1" dirty="0" smtClean="0">
                <a:solidFill>
                  <a:schemeClr val="bg1"/>
                </a:solidFill>
                <a:latin typeface="微软雅黑" pitchFamily="34" charset="-122"/>
                <a:ea typeface="微软雅黑" pitchFamily="34" charset="-122"/>
              </a:rPr>
              <a:t>6</a:t>
            </a:r>
            <a:r>
              <a:rPr lang="zh-CN" altLang="en-US" b="1" dirty="0" smtClean="0">
                <a:solidFill>
                  <a:schemeClr val="bg1"/>
                </a:solidFill>
                <a:latin typeface="微软雅黑" pitchFamily="34" charset="-122"/>
                <a:ea typeface="微软雅黑" pitchFamily="34" charset="-122"/>
              </a:rPr>
              <a:t>月</a:t>
            </a:r>
            <a:endParaRPr lang="zh-CN" altLang="en-US" b="1" dirty="0">
              <a:solidFill>
                <a:schemeClr val="bg1"/>
              </a:solidFill>
              <a:latin typeface="微软雅黑" pitchFamily="34" charset="-122"/>
              <a:ea typeface="微软雅黑" pitchFamily="34" charset="-122"/>
              <a:sym typeface="宋体" panose="02010600030101010101" pitchFamily="2" charset="-122"/>
            </a:endParaRPr>
          </a:p>
        </p:txBody>
      </p:sp>
      <p:sp>
        <p:nvSpPr>
          <p:cNvPr id="18498" name="TextBox 22"/>
          <p:cNvSpPr>
            <a:spLocks noChangeArrowheads="1"/>
          </p:cNvSpPr>
          <p:nvPr/>
        </p:nvSpPr>
        <p:spPr bwMode="auto">
          <a:xfrm>
            <a:off x="5693027" y="2733272"/>
            <a:ext cx="2637711" cy="338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网上提交申请</a:t>
            </a:r>
            <a:endPar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Rectangle 32"/>
          <p:cNvSpPr>
            <a:spLocks noChangeArrowheads="1"/>
          </p:cNvSpPr>
          <p:nvPr/>
        </p:nvSpPr>
        <p:spPr bwMode="auto">
          <a:xfrm>
            <a:off x="571472"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
        <p:nvSpPr>
          <p:cNvPr id="21" name="椭圆 20"/>
          <p:cNvSpPr/>
          <p:nvPr/>
        </p:nvSpPr>
        <p:spPr bwMode="auto">
          <a:xfrm>
            <a:off x="3906507" y="2715766"/>
            <a:ext cx="593485" cy="375050"/>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smtClean="0">
              <a:solidFill>
                <a:schemeClr val="tx1"/>
              </a:solidFill>
              <a:latin typeface="Arial" pitchFamily="34" charset="0"/>
              <a:ea typeface="宋体" pitchFamily="2" charset="-122"/>
            </a:endParaRPr>
          </a:p>
        </p:txBody>
      </p:sp>
      <p:sp>
        <p:nvSpPr>
          <p:cNvPr id="23" name="椭圆 22"/>
          <p:cNvSpPr/>
          <p:nvPr/>
        </p:nvSpPr>
        <p:spPr bwMode="auto">
          <a:xfrm>
            <a:off x="3923928" y="3204812"/>
            <a:ext cx="593485" cy="375050"/>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smtClean="0">
              <a:solidFill>
                <a:schemeClr val="tx1"/>
              </a:solidFill>
              <a:latin typeface="Arial" pitchFamily="34" charset="0"/>
              <a:ea typeface="宋体" pitchFamily="2" charset="-122"/>
            </a:endParaRPr>
          </a:p>
        </p:txBody>
      </p:sp>
      <p:sp>
        <p:nvSpPr>
          <p:cNvPr id="24" name="TextBox 23"/>
          <p:cNvSpPr txBox="1"/>
          <p:nvPr/>
        </p:nvSpPr>
        <p:spPr>
          <a:xfrm>
            <a:off x="5693027" y="3075806"/>
            <a:ext cx="3199453" cy="584765"/>
          </a:xfrm>
          <a:prstGeom prst="rect">
            <a:avLst/>
          </a:prstGeom>
          <a:noFill/>
          <a:ln>
            <a:noFill/>
          </a:ln>
        </p:spPr>
        <p:txBody>
          <a:bodyPr wrap="square" lIns="91430" tIns="45715" rIns="91430" bIns="45715">
            <a:spAutoFit/>
          </a:bodyPr>
          <a:lstStyle/>
          <a:p>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预选的股权登记日（最早为申请日后的第五个工作日）</a:t>
            </a:r>
          </a:p>
        </p:txBody>
      </p:sp>
      <p:sp>
        <p:nvSpPr>
          <p:cNvPr id="26" name="灯片编号占位符 2"/>
          <p:cNvSpPr>
            <a:spLocks noGrp="1"/>
          </p:cNvSpPr>
          <p:nvPr>
            <p:ph type="sldNum" sz="quarter" idx="12"/>
          </p:nvPr>
        </p:nvSpPr>
        <p:spPr>
          <a:xfrm>
            <a:off x="4000497" y="4768469"/>
            <a:ext cx="1704972" cy="214314"/>
          </a:xfrm>
        </p:spPr>
        <p:txBody>
          <a:bodyPr/>
          <a:lstStyle/>
          <a:p>
            <a:pPr algn="ctr">
              <a:defRPr/>
            </a:pPr>
            <a:fld id="{1135FCD4-7DB6-4817-8DE7-CC68D80D3BBC}" type="slidenum">
              <a:rPr lang="en-US" altLang="zh-CN" smtClean="0"/>
              <a:pPr algn="ctr">
                <a:defRPr/>
              </a:pPr>
              <a:t>17</a:t>
            </a:fld>
            <a:endParaRPr lang="en-US" altLang="zh-CN" dirty="0"/>
          </a:p>
        </p:txBody>
      </p:sp>
      <p:sp>
        <p:nvSpPr>
          <p:cNvPr id="25" name="矩形 24"/>
          <p:cNvSpPr/>
          <p:nvPr/>
        </p:nvSpPr>
        <p:spPr>
          <a:xfrm>
            <a:off x="3428992" y="778883"/>
            <a:ext cx="2143140" cy="386464"/>
          </a:xfrm>
          <a:prstGeom prst="rect">
            <a:avLst/>
          </a:prstGeom>
        </p:spPr>
        <p:txBody>
          <a:bodyPr wrap="square" lIns="77925" tIns="38963" rIns="77925" bIns="38963">
            <a:spAutoFit/>
          </a:bodyPr>
          <a:lstStyle/>
          <a:p>
            <a:pPr algn="ctr"/>
            <a:r>
              <a:rPr lang="zh-CN" altLang="en-US" sz="2000" b="1" dirty="0" smtClean="0">
                <a:solidFill>
                  <a:srgbClr val="C00000"/>
                </a:solidFill>
                <a:latin typeface="微软雅黑" pitchFamily="34" charset="-122"/>
                <a:ea typeface="微软雅黑" pitchFamily="34" charset="-122"/>
              </a:rPr>
              <a:t>股权登记日</a:t>
            </a:r>
            <a:endParaRPr lang="zh-CN" altLang="en-US" sz="2000" b="1" dirty="0">
              <a:solidFill>
                <a:srgbClr val="C00000"/>
              </a:solidFill>
            </a:endParaRPr>
          </a:p>
        </p:txBody>
      </p:sp>
      <p:sp>
        <p:nvSpPr>
          <p:cNvPr id="29" name="TextBox 22"/>
          <p:cNvSpPr>
            <a:spLocks noChangeArrowheads="1"/>
          </p:cNvSpPr>
          <p:nvPr/>
        </p:nvSpPr>
        <p:spPr bwMode="auto">
          <a:xfrm>
            <a:off x="4572000" y="2714626"/>
            <a:ext cx="1285884" cy="338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5" name="TextBox 22"/>
          <p:cNvSpPr>
            <a:spLocks noChangeArrowheads="1"/>
          </p:cNvSpPr>
          <p:nvPr/>
        </p:nvSpPr>
        <p:spPr bwMode="auto">
          <a:xfrm>
            <a:off x="4572000" y="3241318"/>
            <a:ext cx="1285884" cy="338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6" name="椭圆 15"/>
          <p:cNvSpPr/>
          <p:nvPr/>
        </p:nvSpPr>
        <p:spPr bwMode="auto">
          <a:xfrm>
            <a:off x="1259632" y="3651870"/>
            <a:ext cx="593485" cy="375050"/>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smtClean="0">
              <a:solidFill>
                <a:schemeClr val="tx1"/>
              </a:solidFill>
              <a:latin typeface="Arial" pitchFamily="34" charset="0"/>
              <a:ea typeface="宋体" pitchFamily="2" charset="-122"/>
            </a:endParaRPr>
          </a:p>
        </p:txBody>
      </p:sp>
      <p:sp>
        <p:nvSpPr>
          <p:cNvPr id="17" name="TextBox 22"/>
          <p:cNvSpPr>
            <a:spLocks noChangeArrowheads="1"/>
          </p:cNvSpPr>
          <p:nvPr/>
        </p:nvSpPr>
        <p:spPr bwMode="auto">
          <a:xfrm>
            <a:off x="1907704" y="3651870"/>
            <a:ext cx="3888432" cy="338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8" name="TextBox 22"/>
          <p:cNvSpPr>
            <a:spLocks noChangeArrowheads="1"/>
          </p:cNvSpPr>
          <p:nvPr/>
        </p:nvSpPr>
        <p:spPr bwMode="auto">
          <a:xfrm>
            <a:off x="5724128" y="3673366"/>
            <a:ext cx="3168352" cy="830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除权除息日（送红股、转增的股份、派发的现金红利到账的日期）</a:t>
            </a:r>
            <a:endPar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8498"/>
                                        </p:tgtEl>
                                        <p:attrNameLst>
                                          <p:attrName>style.visibility</p:attrName>
                                        </p:attrNameLst>
                                      </p:cBhvr>
                                      <p:to>
                                        <p:strVal val="visible"/>
                                      </p:to>
                                    </p:set>
                                    <p:animEffect transition="in" filter="box(in)">
                                      <p:cBhvr>
                                        <p:cTn id="13" dur="500"/>
                                        <p:tgtEl>
                                          <p:spTgt spid="1849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ox(in)">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ox(in)">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ox(in)">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ox(in)">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ox(in)">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98" grpId="0"/>
      <p:bldP spid="21" grpId="0" animBg="1"/>
      <p:bldP spid="23" grpId="0" animBg="1"/>
      <p:bldP spid="24" grpId="0"/>
      <p:bldP spid="29" grpId="0"/>
      <p:bldP spid="15" grpId="0"/>
      <p:bldP spid="16" grpId="0" animBg="1"/>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JPG"/>
          <p:cNvPicPr>
            <a:picLocks noChangeAspect="1"/>
          </p:cNvPicPr>
          <p:nvPr/>
        </p:nvPicPr>
        <p:blipFill>
          <a:blip r:embed="rId3" cstate="print"/>
          <a:stretch>
            <a:fillRect/>
          </a:stretch>
        </p:blipFill>
        <p:spPr>
          <a:xfrm>
            <a:off x="285720" y="964395"/>
            <a:ext cx="8643966" cy="3643325"/>
          </a:xfrm>
          <a:prstGeom prst="rect">
            <a:avLst/>
          </a:prstGeom>
          <a:ln>
            <a:noFill/>
          </a:ln>
          <a:effectLst>
            <a:softEdge rad="112500"/>
          </a:effectLst>
        </p:spPr>
      </p:pic>
      <p:sp>
        <p:nvSpPr>
          <p:cNvPr id="4" name="圆角矩形 3"/>
          <p:cNvSpPr/>
          <p:nvPr/>
        </p:nvSpPr>
        <p:spPr bwMode="gray">
          <a:xfrm>
            <a:off x="357158" y="3589742"/>
            <a:ext cx="1714512"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3000364" y="642924"/>
            <a:ext cx="3214710" cy="400110"/>
          </a:xfrm>
          <a:prstGeom prst="rect">
            <a:avLst/>
          </a:prstGeom>
          <a:noFill/>
        </p:spPr>
        <p:txBody>
          <a:bodyPr wrap="square" rtlCol="0">
            <a:spAutoFit/>
          </a:bodyPr>
          <a:lstStyle/>
          <a:p>
            <a:pPr marL="457200" indent="-457200" algn="ctr">
              <a:buFont typeface="+mj-lt"/>
              <a:buAutoNum type="arabicPeriod"/>
            </a:pPr>
            <a:r>
              <a:rPr lang="zh-CN" altLang="en-US" sz="2000" b="1" dirty="0" smtClean="0">
                <a:solidFill>
                  <a:srgbClr val="C00000"/>
                </a:solidFill>
                <a:latin typeface="微软雅黑" pitchFamily="34" charset="-122"/>
                <a:ea typeface="微软雅黑" pitchFamily="34" charset="-122"/>
              </a:rPr>
              <a:t>权益分派申请路径</a:t>
            </a:r>
            <a:endParaRPr lang="zh-CN" altLang="en-US" sz="2000" b="1" dirty="0">
              <a:solidFill>
                <a:srgbClr val="C00000"/>
              </a:solidFill>
              <a:latin typeface="微软雅黑" pitchFamily="34" charset="-122"/>
              <a:ea typeface="微软雅黑" pitchFamily="34" charset="-122"/>
            </a:endParaRPr>
          </a:p>
        </p:txBody>
      </p:sp>
      <p:sp>
        <p:nvSpPr>
          <p:cNvPr id="8"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
        <p:nvSpPr>
          <p:cNvPr id="9" name="灯片编号占位符 9"/>
          <p:cNvSpPr>
            <a:spLocks noGrp="1"/>
          </p:cNvSpPr>
          <p:nvPr>
            <p:ph type="sldNum" sz="quarter" idx="4294967295"/>
          </p:nvPr>
        </p:nvSpPr>
        <p:spPr>
          <a:xfrm>
            <a:off x="3581408" y="4768468"/>
            <a:ext cx="2133600" cy="267893"/>
          </a:xfrm>
        </p:spPr>
        <p:txBody>
          <a:bodyPr/>
          <a:lstStyle/>
          <a:p>
            <a:pPr algn="ctr">
              <a:defRPr/>
            </a:pPr>
            <a:r>
              <a:rPr lang="en-US" altLang="zh-CN" dirty="0" smtClean="0"/>
              <a:t>17</a:t>
            </a:r>
            <a:endParaRPr lang="en-US" altLang="zh-CN"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18</a:t>
            </a:r>
            <a:endParaRPr lang="en-US" altLang="zh-CN" dirty="0"/>
          </a:p>
        </p:txBody>
      </p:sp>
      <p:sp>
        <p:nvSpPr>
          <p:cNvPr id="7"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
        <p:nvSpPr>
          <p:cNvPr id="8" name="TextBox 7"/>
          <p:cNvSpPr txBox="1"/>
          <p:nvPr/>
        </p:nvSpPr>
        <p:spPr>
          <a:xfrm>
            <a:off x="3000364" y="814318"/>
            <a:ext cx="3214710" cy="400110"/>
          </a:xfrm>
          <a:prstGeom prst="rect">
            <a:avLst/>
          </a:prstGeom>
          <a:noFill/>
        </p:spPr>
        <p:txBody>
          <a:bodyPr wrap="square" rtlCol="0">
            <a:spAutoFit/>
          </a:bodyPr>
          <a:lstStyle/>
          <a:p>
            <a:pPr marL="457200" indent="-457200" algn="ctr">
              <a:buFont typeface="+mj-lt"/>
              <a:buAutoNum type="arabicPeriod"/>
            </a:pPr>
            <a:r>
              <a:rPr lang="zh-CN" altLang="en-US" sz="2000" b="1" dirty="0" smtClean="0">
                <a:solidFill>
                  <a:srgbClr val="C00000"/>
                </a:solidFill>
                <a:latin typeface="微软雅黑" pitchFamily="34" charset="-122"/>
                <a:ea typeface="微软雅黑" pitchFamily="34" charset="-122"/>
              </a:rPr>
              <a:t>权益分派申请路径</a:t>
            </a:r>
            <a:endParaRPr lang="zh-CN" altLang="en-US" sz="2000" b="1" dirty="0">
              <a:solidFill>
                <a:srgbClr val="C00000"/>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3" cstate="print"/>
          <a:srcRect r="9285"/>
          <a:stretch>
            <a:fillRect/>
          </a:stretch>
        </p:blipFill>
        <p:spPr bwMode="auto">
          <a:xfrm>
            <a:off x="571472" y="1500180"/>
            <a:ext cx="8001056" cy="3000396"/>
          </a:xfrm>
          <a:prstGeom prst="rect">
            <a:avLst/>
          </a:prstGeom>
          <a:noFill/>
          <a:ln w="9525">
            <a:noFill/>
            <a:miter lim="800000"/>
            <a:headEnd/>
            <a:tailEnd/>
          </a:ln>
          <a:effectLst/>
        </p:spPr>
      </p:pic>
      <p:sp>
        <p:nvSpPr>
          <p:cNvPr id="9" name="圆角矩形 8"/>
          <p:cNvSpPr/>
          <p:nvPr/>
        </p:nvSpPr>
        <p:spPr bwMode="gray">
          <a:xfrm>
            <a:off x="1357290" y="2357436"/>
            <a:ext cx="1714512" cy="357190"/>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8130020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28860" y="53562"/>
            <a:ext cx="4286280" cy="494185"/>
          </a:xfrm>
          <a:prstGeom prst="rect">
            <a:avLst/>
          </a:prstGeom>
          <a:noFill/>
        </p:spPr>
        <p:txBody>
          <a:bodyPr wrap="square" lIns="77925" tIns="38963" rIns="77925" bIns="38963" rtlCol="0">
            <a:spAutoFit/>
          </a:bodyPr>
          <a:lstStyle/>
          <a:p>
            <a:pPr algn="ctr"/>
            <a:r>
              <a:rPr lang="zh-CN" altLang="en-US" sz="2700" b="1" dirty="0" smtClean="0">
                <a:solidFill>
                  <a:schemeClr val="bg1"/>
                </a:solidFill>
                <a:latin typeface="微软雅黑" pitchFamily="34" charset="-122"/>
                <a:ea typeface="微软雅黑" pitchFamily="34" charset="-122"/>
              </a:rPr>
              <a:t>新三板权益分派违规案例</a:t>
            </a:r>
            <a:endParaRPr lang="zh-CN" altLang="en-US" sz="2700" b="1" dirty="0">
              <a:solidFill>
                <a:schemeClr val="bg1"/>
              </a:solidFill>
              <a:latin typeface="微软雅黑" pitchFamily="34" charset="-122"/>
              <a:ea typeface="微软雅黑" pitchFamily="34" charset="-122"/>
            </a:endParaRPr>
          </a:p>
        </p:txBody>
      </p:sp>
      <p:sp>
        <p:nvSpPr>
          <p:cNvPr id="3" name="圆角矩形 2"/>
          <p:cNvSpPr/>
          <p:nvPr/>
        </p:nvSpPr>
        <p:spPr>
          <a:xfrm>
            <a:off x="853070" y="1026993"/>
            <a:ext cx="7409340" cy="959692"/>
          </a:xfrm>
          <a:prstGeom prst="roundRect">
            <a:avLst>
              <a:gd name="adj" fmla="val 9001"/>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76150" y="1026993"/>
            <a:ext cx="6306262" cy="9596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826716" y="978089"/>
            <a:ext cx="6174308" cy="307777"/>
          </a:xfrm>
          <a:prstGeom prst="rect">
            <a:avLst/>
          </a:prstGeom>
          <a:noFill/>
          <a:effectLst/>
        </p:spPr>
        <p:txBody>
          <a:bodyPr wrap="square" rtlCol="0">
            <a:spAutoFit/>
          </a:bodyPr>
          <a:lstStyle/>
          <a:p>
            <a:r>
              <a:rPr lang="zh-CN" altLang="en-US" sz="1400" b="1" dirty="0" smtClean="0">
                <a:solidFill>
                  <a:srgbClr val="FF6600"/>
                </a:solidFill>
                <a:latin typeface="微软雅黑" pitchFamily="34" charset="-122"/>
                <a:ea typeface="微软雅黑" pitchFamily="34" charset="-122"/>
              </a:rPr>
              <a:t>通灵股份（</a:t>
            </a:r>
            <a:r>
              <a:rPr lang="en-US" altLang="zh-CN" sz="1400" b="1" dirty="0" smtClean="0">
                <a:solidFill>
                  <a:srgbClr val="FF6600"/>
                </a:solidFill>
                <a:latin typeface="微软雅黑" pitchFamily="34" charset="-122"/>
                <a:ea typeface="微软雅黑" pitchFamily="34" charset="-122"/>
              </a:rPr>
              <a:t>833666</a:t>
            </a:r>
            <a:r>
              <a:rPr lang="zh-CN" altLang="en-US" sz="1400" b="1" dirty="0" smtClean="0">
                <a:solidFill>
                  <a:srgbClr val="FF6600"/>
                </a:solidFill>
                <a:latin typeface="微软雅黑" pitchFamily="34" charset="-122"/>
                <a:ea typeface="微软雅黑" pitchFamily="34" charset="-122"/>
              </a:rPr>
              <a:t>）违规派现分红，董事长被处罚，银行证券受到行政处罚</a:t>
            </a:r>
            <a:endParaRPr lang="zh-CN" altLang="en-US" sz="1400" dirty="0" smtClean="0"/>
          </a:p>
        </p:txBody>
      </p:sp>
      <p:sp>
        <p:nvSpPr>
          <p:cNvPr id="6" name="矩形 5"/>
          <p:cNvSpPr/>
          <p:nvPr/>
        </p:nvSpPr>
        <p:spPr>
          <a:xfrm>
            <a:off x="1857355" y="1214428"/>
            <a:ext cx="6143669" cy="830997"/>
          </a:xfrm>
          <a:prstGeom prst="rect">
            <a:avLst/>
          </a:prstGeom>
        </p:spPr>
        <p:txBody>
          <a:bodyPr wrap="square">
            <a:spAutoFit/>
          </a:bodyPr>
          <a:lstStyle/>
          <a:p>
            <a:pPr algn="just">
              <a:spcBef>
                <a:spcPts val="600"/>
              </a:spcBef>
            </a:pPr>
            <a:r>
              <a:rPr lang="en-US" altLang="zh-CN" sz="1200" dirty="0" smtClean="0">
                <a:solidFill>
                  <a:schemeClr val="tx1">
                    <a:lumMod val="65000"/>
                    <a:lumOff val="35000"/>
                  </a:schemeClr>
                </a:solidFill>
                <a:latin typeface="微软雅黑" pitchFamily="34" charset="-122"/>
                <a:ea typeface="微软雅黑" pitchFamily="34" charset="-122"/>
              </a:rPr>
              <a:t>2015</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12</a:t>
            </a:r>
            <a:r>
              <a:rPr lang="zh-CN" altLang="en-US" sz="1200" dirty="0" smtClean="0">
                <a:solidFill>
                  <a:schemeClr val="tx1">
                    <a:lumMod val="65000"/>
                    <a:lumOff val="35000"/>
                  </a:schemeClr>
                </a:solidFill>
                <a:latin typeface="微软雅黑" pitchFamily="34" charset="-122"/>
                <a:ea typeface="微软雅黑" pitchFamily="34" charset="-122"/>
              </a:rPr>
              <a:t>月</a:t>
            </a:r>
            <a:r>
              <a:rPr lang="en-US" altLang="zh-CN" sz="1200" dirty="0" smtClean="0">
                <a:solidFill>
                  <a:schemeClr val="tx1">
                    <a:lumMod val="65000"/>
                    <a:lumOff val="35000"/>
                  </a:schemeClr>
                </a:solidFill>
                <a:latin typeface="微软雅黑" pitchFamily="34" charset="-122"/>
                <a:ea typeface="微软雅黑" pitchFamily="34" charset="-122"/>
              </a:rPr>
              <a:t>11</a:t>
            </a:r>
            <a:r>
              <a:rPr lang="zh-CN" altLang="en-US" sz="1200" dirty="0" smtClean="0">
                <a:solidFill>
                  <a:schemeClr val="tx1">
                    <a:lumMod val="65000"/>
                    <a:lumOff val="35000"/>
                  </a:schemeClr>
                </a:solidFill>
                <a:latin typeface="微软雅黑" pitchFamily="34" charset="-122"/>
                <a:ea typeface="微软雅黑" pitchFamily="34" charset="-122"/>
              </a:rPr>
              <a:t>日，通灵股份董事会决议以以未分配利润向全体股东每</a:t>
            </a:r>
            <a:r>
              <a:rPr lang="en-US" altLang="zh-CN" sz="1200" dirty="0" smtClean="0">
                <a:solidFill>
                  <a:schemeClr val="tx1">
                    <a:lumMod val="65000"/>
                    <a:lumOff val="35000"/>
                  </a:schemeClr>
                </a:solidFill>
                <a:latin typeface="微软雅黑" pitchFamily="34" charset="-122"/>
                <a:ea typeface="微软雅黑" pitchFamily="34" charset="-122"/>
              </a:rPr>
              <a:t>10</a:t>
            </a:r>
            <a:r>
              <a:rPr lang="zh-CN" altLang="en-US" sz="1200" dirty="0" smtClean="0">
                <a:solidFill>
                  <a:schemeClr val="tx1">
                    <a:lumMod val="65000"/>
                    <a:lumOff val="35000"/>
                  </a:schemeClr>
                </a:solidFill>
                <a:latin typeface="微软雅黑" pitchFamily="34" charset="-122"/>
                <a:ea typeface="微软雅黑" pitchFamily="34" charset="-122"/>
              </a:rPr>
              <a:t>股派发</a:t>
            </a:r>
            <a:r>
              <a:rPr lang="en-US" altLang="zh-CN" sz="1200" dirty="0" smtClean="0">
                <a:solidFill>
                  <a:schemeClr val="tx1">
                    <a:lumMod val="65000"/>
                    <a:lumOff val="35000"/>
                  </a:schemeClr>
                </a:solidFill>
                <a:latin typeface="微软雅黑" pitchFamily="34" charset="-122"/>
                <a:ea typeface="微软雅黑" pitchFamily="34" charset="-122"/>
              </a:rPr>
              <a:t>1.6</a:t>
            </a:r>
            <a:r>
              <a:rPr lang="zh-CN" altLang="en-US" sz="1200" dirty="0" smtClean="0">
                <a:solidFill>
                  <a:schemeClr val="tx1">
                    <a:lumMod val="65000"/>
                    <a:lumOff val="35000"/>
                  </a:schemeClr>
                </a:solidFill>
                <a:latin typeface="微软雅黑" pitchFamily="34" charset="-122"/>
                <a:ea typeface="微软雅黑" pitchFamily="34" charset="-122"/>
              </a:rPr>
              <a:t>元现金。通灵股份在利润分派方案</a:t>
            </a:r>
            <a:r>
              <a:rPr lang="zh-CN" altLang="en-US" sz="1200" b="1" dirty="0" smtClean="0">
                <a:solidFill>
                  <a:srgbClr val="C00000"/>
                </a:solidFill>
                <a:latin typeface="微软雅黑" pitchFamily="34" charset="-122"/>
                <a:ea typeface="微软雅黑" pitchFamily="34" charset="-122"/>
              </a:rPr>
              <a:t>未向中国证券登记结算有限公司提交申请、办理相关手续的情况下，</a:t>
            </a:r>
            <a:r>
              <a:rPr lang="zh-CN" altLang="en-US" sz="1200" dirty="0" smtClean="0">
                <a:latin typeface="微软雅黑" pitchFamily="34" charset="-122"/>
                <a:ea typeface="微软雅黑" pitchFamily="34" charset="-122"/>
              </a:rPr>
              <a:t>于</a:t>
            </a:r>
            <a:r>
              <a:rPr lang="en-US" altLang="zh-CN" sz="1200" dirty="0" smtClean="0">
                <a:solidFill>
                  <a:schemeClr val="tx1">
                    <a:lumMod val="65000"/>
                    <a:lumOff val="35000"/>
                  </a:schemeClr>
                </a:solidFill>
                <a:latin typeface="微软雅黑" pitchFamily="34" charset="-122"/>
                <a:ea typeface="微软雅黑" pitchFamily="34" charset="-122"/>
              </a:rPr>
              <a:t>2016</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1</a:t>
            </a:r>
            <a:r>
              <a:rPr lang="zh-CN" altLang="en-US" sz="1200" dirty="0" smtClean="0">
                <a:solidFill>
                  <a:schemeClr val="tx1">
                    <a:lumMod val="65000"/>
                    <a:lumOff val="35000"/>
                  </a:schemeClr>
                </a:solidFill>
                <a:latin typeface="微软雅黑" pitchFamily="34" charset="-122"/>
                <a:ea typeface="微软雅黑" pitchFamily="34" charset="-122"/>
              </a:rPr>
              <a:t>月</a:t>
            </a:r>
            <a:r>
              <a:rPr lang="en-US" altLang="zh-CN" sz="1200" dirty="0" smtClean="0">
                <a:solidFill>
                  <a:schemeClr val="tx1">
                    <a:lumMod val="65000"/>
                    <a:lumOff val="35000"/>
                  </a:schemeClr>
                </a:solidFill>
                <a:latin typeface="微软雅黑" pitchFamily="34" charset="-122"/>
                <a:ea typeface="微软雅黑" pitchFamily="34" charset="-122"/>
              </a:rPr>
              <a:t>5</a:t>
            </a:r>
            <a:r>
              <a:rPr lang="zh-CN" altLang="en-US" sz="1200" dirty="0" smtClean="0">
                <a:solidFill>
                  <a:schemeClr val="tx1">
                    <a:lumMod val="65000"/>
                    <a:lumOff val="35000"/>
                  </a:schemeClr>
                </a:solidFill>
                <a:latin typeface="微软雅黑" pitchFamily="34" charset="-122"/>
                <a:ea typeface="微软雅黑" pitchFamily="34" charset="-122"/>
              </a:rPr>
              <a:t>日向全体股东直接派现分红。</a:t>
            </a:r>
            <a:r>
              <a:rPr lang="zh-CN" altLang="en-US" sz="1200" b="1" dirty="0" smtClean="0">
                <a:solidFill>
                  <a:srgbClr val="C00000"/>
                </a:solidFill>
                <a:latin typeface="微软雅黑" pitchFamily="34" charset="-122"/>
                <a:ea typeface="微软雅黑" pitchFamily="34" charset="-122"/>
              </a:rPr>
              <a:t>派现分红后，通灵股份也并未发布权益分派实施公告。</a:t>
            </a:r>
            <a:endParaRPr lang="zh-CN" altLang="en-US" sz="1200" b="1" dirty="0">
              <a:solidFill>
                <a:srgbClr val="C00000"/>
              </a:solidFill>
              <a:latin typeface="微软雅黑" pitchFamily="34" charset="-122"/>
              <a:ea typeface="微软雅黑" pitchFamily="34" charset="-122"/>
            </a:endParaRPr>
          </a:p>
        </p:txBody>
      </p:sp>
      <p:pic>
        <p:nvPicPr>
          <p:cNvPr id="7" name="Picture 4" descr="C:\Documents and Settings\Administrator\桌面\图标\ico\verified-user.png"/>
          <p:cNvPicPr>
            <a:picLocks noChangeAspect="1" noChangeArrowheads="1"/>
          </p:cNvPicPr>
          <p:nvPr/>
        </p:nvPicPr>
        <p:blipFill>
          <a:blip r:embed="rId3" cstate="print">
            <a:extLst>
              <a:ext uri="{BEBA8EAE-BF5A-486C-A8C5-ECC9F3942E4B}">
                <a14:imgProps xmlns:a14="http://schemas.microsoft.com/office/drawing/2010/main" xmlns="">
                  <a14:imgLayer r:embed="">
                    <a14:imgEffect>
                      <a14:brightnessContrast bright="100000"/>
                    </a14:imgEffect>
                  </a14:imgLayer>
                </a14:imgProps>
              </a:ext>
              <a:ext uri="{28A0092B-C50C-407E-A947-70E740481C1C}">
                <a14:useLocalDpi xmlns:a14="http://schemas.microsoft.com/office/drawing/2010/main" xmlns="" val="0"/>
              </a:ext>
            </a:extLst>
          </a:blip>
          <a:srcRect/>
          <a:stretch>
            <a:fillRect/>
          </a:stretch>
        </p:blipFill>
        <p:spPr bwMode="auto">
          <a:xfrm>
            <a:off x="988085" y="1173181"/>
            <a:ext cx="667315" cy="667315"/>
          </a:xfrm>
          <a:prstGeom prst="rect">
            <a:avLst/>
          </a:prstGeom>
          <a:noFill/>
          <a:extLst>
            <a:ext uri="{909E8E84-426E-40DD-AFC4-6F175D3DCCD1}">
              <a14:hiddenFill xmlns:a14="http://schemas.microsoft.com/office/drawing/2010/main" xmlns="">
                <a:solidFill>
                  <a:srgbClr val="FFFFFF"/>
                </a:solidFill>
              </a14:hiddenFill>
            </a:ext>
          </a:extLst>
        </p:spPr>
      </p:pic>
      <p:sp>
        <p:nvSpPr>
          <p:cNvPr id="8" name="圆角矩形 7"/>
          <p:cNvSpPr/>
          <p:nvPr/>
        </p:nvSpPr>
        <p:spPr>
          <a:xfrm>
            <a:off x="853070" y="2223556"/>
            <a:ext cx="7409340" cy="959692"/>
          </a:xfrm>
          <a:prstGeom prst="roundRect">
            <a:avLst>
              <a:gd name="adj" fmla="val 9001"/>
            </a:avLst>
          </a:prstGeom>
          <a:solidFill>
            <a:srgbClr val="FDA9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76150" y="2223556"/>
            <a:ext cx="6306262" cy="9596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826716" y="2214560"/>
            <a:ext cx="5031299" cy="307777"/>
          </a:xfrm>
          <a:prstGeom prst="rect">
            <a:avLst/>
          </a:prstGeom>
          <a:noFill/>
          <a:effectLst/>
        </p:spPr>
        <p:txBody>
          <a:bodyPr wrap="square" rtlCol="0">
            <a:spAutoFit/>
          </a:bodyPr>
          <a:lstStyle/>
          <a:p>
            <a:r>
              <a:rPr lang="zh-CN" altLang="en-US" sz="1400" b="1" dirty="0" smtClean="0">
                <a:solidFill>
                  <a:srgbClr val="FDA907"/>
                </a:solidFill>
                <a:latin typeface="微软雅黑" pitchFamily="34" charset="-122"/>
                <a:ea typeface="微软雅黑" pitchFamily="34" charset="-122"/>
              </a:rPr>
              <a:t>锐创通信（</a:t>
            </a:r>
            <a:r>
              <a:rPr lang="en-US" altLang="zh-CN" sz="1400" b="1" dirty="0" smtClean="0">
                <a:solidFill>
                  <a:srgbClr val="FDA907"/>
                </a:solidFill>
                <a:latin typeface="微软雅黑" pitchFamily="34" charset="-122"/>
                <a:ea typeface="微软雅黑" pitchFamily="34" charset="-122"/>
              </a:rPr>
              <a:t>430285</a:t>
            </a:r>
            <a:r>
              <a:rPr lang="zh-CN" altLang="en-US" sz="1400" b="1" dirty="0" smtClean="0">
                <a:solidFill>
                  <a:srgbClr val="FDA907"/>
                </a:solidFill>
                <a:latin typeface="微软雅黑" pitchFamily="34" charset="-122"/>
                <a:ea typeface="微软雅黑" pitchFamily="34" charset="-122"/>
              </a:rPr>
              <a:t>）私下瓜分红利，无视除息规定</a:t>
            </a:r>
            <a:endParaRPr lang="zh-CN" altLang="en-US" sz="1400" b="1" dirty="0">
              <a:solidFill>
                <a:srgbClr val="FDA907"/>
              </a:solidFill>
              <a:latin typeface="微软雅黑" pitchFamily="34" charset="-122"/>
              <a:ea typeface="微软雅黑" pitchFamily="34" charset="-122"/>
            </a:endParaRPr>
          </a:p>
        </p:txBody>
      </p:sp>
      <p:sp>
        <p:nvSpPr>
          <p:cNvPr id="11" name="矩形 10"/>
          <p:cNvSpPr/>
          <p:nvPr/>
        </p:nvSpPr>
        <p:spPr>
          <a:xfrm>
            <a:off x="1826717" y="2500312"/>
            <a:ext cx="6075675" cy="646331"/>
          </a:xfrm>
          <a:prstGeom prst="rect">
            <a:avLst/>
          </a:prstGeom>
        </p:spPr>
        <p:txBody>
          <a:bodyPr wrap="square">
            <a:spAutoFit/>
          </a:bodyPr>
          <a:lstStyle/>
          <a:p>
            <a:pPr>
              <a:spcBef>
                <a:spcPts val="600"/>
              </a:spcBef>
            </a:pPr>
            <a:r>
              <a:rPr lang="en-US" altLang="zh-CN" sz="1200" dirty="0" smtClean="0">
                <a:solidFill>
                  <a:schemeClr val="tx1">
                    <a:lumMod val="65000"/>
                    <a:lumOff val="35000"/>
                  </a:schemeClr>
                </a:solidFill>
                <a:latin typeface="微软雅黑" pitchFamily="34" charset="-122"/>
                <a:ea typeface="微软雅黑" pitchFamily="34" charset="-122"/>
              </a:rPr>
              <a:t>2015</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9</a:t>
            </a:r>
            <a:r>
              <a:rPr lang="zh-CN" altLang="en-US" sz="1200" dirty="0" smtClean="0">
                <a:solidFill>
                  <a:schemeClr val="tx1">
                    <a:lumMod val="65000"/>
                    <a:lumOff val="35000"/>
                  </a:schemeClr>
                </a:solidFill>
                <a:latin typeface="微软雅黑" pitchFamily="34" charset="-122"/>
                <a:ea typeface="微软雅黑" pitchFamily="34" charset="-122"/>
              </a:rPr>
              <a:t>月</a:t>
            </a:r>
            <a:r>
              <a:rPr lang="en-US" altLang="zh-CN" sz="1200" dirty="0" smtClean="0">
                <a:solidFill>
                  <a:schemeClr val="tx1">
                    <a:lumMod val="65000"/>
                    <a:lumOff val="35000"/>
                  </a:schemeClr>
                </a:solidFill>
                <a:latin typeface="微软雅黑" pitchFamily="34" charset="-122"/>
                <a:ea typeface="微软雅黑" pitchFamily="34" charset="-122"/>
              </a:rPr>
              <a:t>1</a:t>
            </a:r>
            <a:r>
              <a:rPr lang="zh-CN" altLang="en-US" sz="1200" dirty="0" smtClean="0">
                <a:solidFill>
                  <a:schemeClr val="tx1">
                    <a:lumMod val="65000"/>
                    <a:lumOff val="35000"/>
                  </a:schemeClr>
                </a:solidFill>
                <a:latin typeface="微软雅黑" pitchFamily="34" charset="-122"/>
                <a:ea typeface="微软雅黑" pitchFamily="34" charset="-122"/>
              </a:rPr>
              <a:t>日，锐创信通在</a:t>
            </a:r>
            <a:r>
              <a:rPr lang="zh-CN" altLang="en-US" sz="1200" b="1" dirty="0" smtClean="0">
                <a:solidFill>
                  <a:srgbClr val="C00000"/>
                </a:solidFill>
                <a:latin typeface="微软雅黑" pitchFamily="34" charset="-122"/>
                <a:ea typeface="微软雅黑" pitchFamily="34" charset="-122"/>
              </a:rPr>
              <a:t>没履行信息披露义务</a:t>
            </a:r>
            <a:r>
              <a:rPr lang="zh-CN" altLang="en-US" sz="1200" dirty="0" smtClean="0">
                <a:solidFill>
                  <a:schemeClr val="tx1">
                    <a:lumMod val="65000"/>
                    <a:lumOff val="35000"/>
                  </a:schemeClr>
                </a:solidFill>
                <a:latin typeface="微软雅黑" pitchFamily="34" charset="-122"/>
                <a:ea typeface="微软雅黑" pitchFamily="34" charset="-122"/>
              </a:rPr>
              <a:t>的情况下，自行直接向全体股东派发现金红利，同时锐创通信股东大会通过利润分配方案之后</a:t>
            </a:r>
            <a:r>
              <a:rPr lang="zh-CN" altLang="en-US" sz="1200" b="1" dirty="0" smtClean="0">
                <a:solidFill>
                  <a:srgbClr val="C00000"/>
                </a:solidFill>
                <a:latin typeface="微软雅黑" pitchFamily="34" charset="-122"/>
                <a:ea typeface="微软雅黑" pitchFamily="34" charset="-122"/>
              </a:rPr>
              <a:t>超过</a:t>
            </a:r>
            <a:r>
              <a:rPr lang="en-US" altLang="zh-CN" sz="1200" b="1" dirty="0" smtClean="0">
                <a:solidFill>
                  <a:srgbClr val="C00000"/>
                </a:solidFill>
                <a:latin typeface="微软雅黑" pitchFamily="34" charset="-122"/>
                <a:ea typeface="微软雅黑" pitchFamily="34" charset="-122"/>
              </a:rPr>
              <a:t>2</a:t>
            </a:r>
            <a:r>
              <a:rPr lang="zh-CN" altLang="en-US" sz="1200" b="1" dirty="0" smtClean="0">
                <a:solidFill>
                  <a:srgbClr val="C00000"/>
                </a:solidFill>
                <a:latin typeface="微软雅黑" pitchFamily="34" charset="-122"/>
                <a:ea typeface="微软雅黑" pitchFamily="34" charset="-122"/>
              </a:rPr>
              <a:t>个月才分配</a:t>
            </a:r>
            <a:r>
              <a:rPr lang="zh-CN" altLang="en-US" sz="1200" dirty="0" smtClean="0">
                <a:solidFill>
                  <a:schemeClr val="tx1">
                    <a:lumMod val="65000"/>
                    <a:lumOff val="35000"/>
                  </a:schemeClr>
                </a:solidFill>
                <a:latin typeface="微软雅黑" pitchFamily="34" charset="-122"/>
                <a:ea typeface="微软雅黑" pitchFamily="34" charset="-122"/>
              </a:rPr>
              <a:t>。股转系统对锐创通信董秘采取出具警示函的自律监管措施。</a:t>
            </a:r>
          </a:p>
        </p:txBody>
      </p:sp>
      <p:sp>
        <p:nvSpPr>
          <p:cNvPr id="12" name="圆角矩形 11"/>
          <p:cNvSpPr/>
          <p:nvPr/>
        </p:nvSpPr>
        <p:spPr>
          <a:xfrm>
            <a:off x="853070" y="3370706"/>
            <a:ext cx="7409340" cy="959692"/>
          </a:xfrm>
          <a:prstGeom prst="roundRect">
            <a:avLst>
              <a:gd name="adj" fmla="val 9001"/>
            </a:avLst>
          </a:prstGeom>
          <a:solidFill>
            <a:srgbClr val="1264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85918" y="3357568"/>
            <a:ext cx="6306262" cy="9817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857356" y="3357568"/>
            <a:ext cx="5643602" cy="307777"/>
          </a:xfrm>
          <a:prstGeom prst="rect">
            <a:avLst/>
          </a:prstGeom>
          <a:noFill/>
          <a:effectLst/>
        </p:spPr>
        <p:txBody>
          <a:bodyPr wrap="square" rtlCol="0">
            <a:spAutoFit/>
          </a:bodyPr>
          <a:lstStyle/>
          <a:p>
            <a:r>
              <a:rPr lang="zh-CN" altLang="en-US" sz="1400" b="1" dirty="0" smtClean="0">
                <a:solidFill>
                  <a:schemeClr val="accent6">
                    <a:lumMod val="75000"/>
                  </a:schemeClr>
                </a:solidFill>
                <a:latin typeface="微软雅黑" pitchFamily="34" charset="-122"/>
                <a:ea typeface="微软雅黑" pitchFamily="34" charset="-122"/>
              </a:rPr>
              <a:t>斯达电气（</a:t>
            </a:r>
            <a:r>
              <a:rPr lang="en-US" altLang="zh-CN" sz="1400" b="1" dirty="0" smtClean="0">
                <a:solidFill>
                  <a:schemeClr val="accent6">
                    <a:lumMod val="75000"/>
                  </a:schemeClr>
                </a:solidFill>
                <a:latin typeface="微软雅黑" pitchFamily="34" charset="-122"/>
                <a:ea typeface="微软雅黑" pitchFamily="34" charset="-122"/>
              </a:rPr>
              <a:t>833764</a:t>
            </a:r>
            <a:r>
              <a:rPr lang="zh-CN" altLang="en-US" sz="1400" b="1" dirty="0" smtClean="0">
                <a:solidFill>
                  <a:schemeClr val="accent6">
                    <a:lumMod val="75000"/>
                  </a:schemeClr>
                </a:solidFill>
                <a:latin typeface="微软雅黑" pitchFamily="34" charset="-122"/>
                <a:ea typeface="微软雅黑" pitchFamily="34" charset="-122"/>
              </a:rPr>
              <a:t>）事后披露权益分派实施公告，信息披露违规</a:t>
            </a:r>
            <a:endParaRPr lang="zh-CN" altLang="en-US" sz="1400" b="1" dirty="0">
              <a:solidFill>
                <a:schemeClr val="accent6">
                  <a:lumMod val="75000"/>
                </a:schemeClr>
              </a:solidFill>
              <a:latin typeface="微软雅黑" pitchFamily="34" charset="-122"/>
              <a:ea typeface="微软雅黑" pitchFamily="34" charset="-122"/>
            </a:endParaRPr>
          </a:p>
        </p:txBody>
      </p:sp>
      <p:sp>
        <p:nvSpPr>
          <p:cNvPr id="15" name="矩形 14"/>
          <p:cNvSpPr/>
          <p:nvPr/>
        </p:nvSpPr>
        <p:spPr>
          <a:xfrm>
            <a:off x="1826717" y="3593907"/>
            <a:ext cx="6075675" cy="789127"/>
          </a:xfrm>
          <a:prstGeom prst="rect">
            <a:avLst/>
          </a:prstGeom>
        </p:spPr>
        <p:txBody>
          <a:bodyPr wrap="square">
            <a:spAutoFit/>
          </a:bodyPr>
          <a:lstStyle/>
          <a:p>
            <a:pPr>
              <a:lnSpc>
                <a:spcPct val="130000"/>
              </a:lnSpc>
              <a:spcBef>
                <a:spcPts val="600"/>
              </a:spcBef>
            </a:pPr>
            <a:r>
              <a:rPr lang="zh-CN" altLang="en-US" sz="1200" dirty="0" smtClean="0">
                <a:solidFill>
                  <a:schemeClr val="tx1">
                    <a:lumMod val="65000"/>
                    <a:lumOff val="35000"/>
                  </a:schemeClr>
                </a:solidFill>
                <a:latin typeface="微软雅黑" pitchFamily="34" charset="-122"/>
                <a:ea typeface="微软雅黑" pitchFamily="34" charset="-122"/>
              </a:rPr>
              <a:t>斯达电气披露</a:t>
            </a:r>
            <a:r>
              <a:rPr lang="en-US" altLang="zh-CN" sz="1200" dirty="0" smtClean="0">
                <a:solidFill>
                  <a:schemeClr val="tx1">
                    <a:lumMod val="65000"/>
                    <a:lumOff val="35000"/>
                  </a:schemeClr>
                </a:solidFill>
                <a:latin typeface="微软雅黑" pitchFamily="34" charset="-122"/>
                <a:ea typeface="微软雅黑" pitchFamily="34" charset="-122"/>
              </a:rPr>
              <a:t>《2015</a:t>
            </a:r>
            <a:r>
              <a:rPr lang="zh-CN" altLang="en-US" sz="1200" dirty="0" smtClean="0">
                <a:solidFill>
                  <a:schemeClr val="tx1">
                    <a:lumMod val="65000"/>
                    <a:lumOff val="35000"/>
                  </a:schemeClr>
                </a:solidFill>
                <a:latin typeface="微软雅黑" pitchFamily="34" charset="-122"/>
                <a:ea typeface="微软雅黑" pitchFamily="34" charset="-122"/>
              </a:rPr>
              <a:t>年年度分红派息实施公告</a:t>
            </a:r>
            <a:r>
              <a:rPr lang="en-US" altLang="zh-CN" sz="1200" dirty="0" smtClean="0">
                <a:solidFill>
                  <a:schemeClr val="tx1">
                    <a:lumMod val="65000"/>
                    <a:lumOff val="35000"/>
                  </a:schemeClr>
                </a:solidFill>
                <a:latin typeface="微软雅黑" pitchFamily="34" charset="-122"/>
                <a:ea typeface="微软雅黑" pitchFamily="34" charset="-122"/>
              </a:rPr>
              <a:t>》</a:t>
            </a:r>
            <a:r>
              <a:rPr lang="zh-CN" altLang="en-US" sz="1200" dirty="0" smtClean="0">
                <a:solidFill>
                  <a:schemeClr val="tx1">
                    <a:lumMod val="65000"/>
                    <a:lumOff val="35000"/>
                  </a:schemeClr>
                </a:solidFill>
                <a:latin typeface="微软雅黑" pitchFamily="34" charset="-122"/>
                <a:ea typeface="微软雅黑" pitchFamily="34" charset="-122"/>
              </a:rPr>
              <a:t>，决定自行派发利润分配方案中的现金股利，公告中确定本次现金分红的股权登记日为</a:t>
            </a:r>
            <a:r>
              <a:rPr lang="en-US" altLang="zh-CN" sz="1200" dirty="0" smtClean="0">
                <a:solidFill>
                  <a:schemeClr val="tx1">
                    <a:lumMod val="65000"/>
                    <a:lumOff val="35000"/>
                  </a:schemeClr>
                </a:solidFill>
                <a:latin typeface="微软雅黑" pitchFamily="34" charset="-122"/>
                <a:ea typeface="微软雅黑" pitchFamily="34" charset="-122"/>
              </a:rPr>
              <a:t>2016</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5</a:t>
            </a:r>
            <a:r>
              <a:rPr lang="zh-CN" altLang="en-US" sz="1200" dirty="0" smtClean="0">
                <a:solidFill>
                  <a:schemeClr val="tx1">
                    <a:lumMod val="65000"/>
                    <a:lumOff val="35000"/>
                  </a:schemeClr>
                </a:solidFill>
                <a:latin typeface="微软雅黑" pitchFamily="34" charset="-122"/>
                <a:ea typeface="微软雅黑" pitchFamily="34" charset="-122"/>
              </a:rPr>
              <a:t>月</a:t>
            </a:r>
            <a:r>
              <a:rPr lang="en-US" altLang="zh-CN" sz="1200" dirty="0" smtClean="0">
                <a:solidFill>
                  <a:schemeClr val="tx1">
                    <a:lumMod val="65000"/>
                    <a:lumOff val="35000"/>
                  </a:schemeClr>
                </a:solidFill>
                <a:latin typeface="微软雅黑" pitchFamily="34" charset="-122"/>
                <a:ea typeface="微软雅黑" pitchFamily="34" charset="-122"/>
              </a:rPr>
              <a:t>23</a:t>
            </a:r>
            <a:r>
              <a:rPr lang="zh-CN" altLang="en-US" sz="1200" dirty="0" smtClean="0">
                <a:solidFill>
                  <a:schemeClr val="tx1">
                    <a:lumMod val="65000"/>
                    <a:lumOff val="35000"/>
                  </a:schemeClr>
                </a:solidFill>
                <a:latin typeface="微软雅黑" pitchFamily="34" charset="-122"/>
                <a:ea typeface="微软雅黑" pitchFamily="34" charset="-122"/>
              </a:rPr>
              <a:t>日，</a:t>
            </a:r>
            <a:r>
              <a:rPr lang="zh-CN" altLang="en-US" sz="1200" b="1" dirty="0" smtClean="0">
                <a:solidFill>
                  <a:srgbClr val="C00000"/>
                </a:solidFill>
                <a:latin typeface="微软雅黑" pitchFamily="34" charset="-122"/>
                <a:ea typeface="微软雅黑" pitchFamily="34" charset="-122"/>
              </a:rPr>
              <a:t>早于实施公告于</a:t>
            </a:r>
            <a:r>
              <a:rPr lang="en-US" altLang="zh-CN" sz="1200" b="1" dirty="0" smtClean="0">
                <a:solidFill>
                  <a:srgbClr val="C00000"/>
                </a:solidFill>
                <a:latin typeface="微软雅黑" pitchFamily="34" charset="-122"/>
                <a:ea typeface="微软雅黑" pitchFamily="34" charset="-122"/>
              </a:rPr>
              <a:t>5</a:t>
            </a:r>
            <a:r>
              <a:rPr lang="zh-CN" altLang="en-US" sz="1200" b="1" dirty="0" smtClean="0">
                <a:solidFill>
                  <a:srgbClr val="C00000"/>
                </a:solidFill>
                <a:latin typeface="微软雅黑" pitchFamily="34" charset="-122"/>
                <a:ea typeface="微软雅黑" pitchFamily="34" charset="-122"/>
              </a:rPr>
              <a:t>月</a:t>
            </a:r>
            <a:r>
              <a:rPr lang="en-US" altLang="zh-CN" sz="1200" b="1" dirty="0" smtClean="0">
                <a:solidFill>
                  <a:srgbClr val="C00000"/>
                </a:solidFill>
                <a:latin typeface="微软雅黑" pitchFamily="34" charset="-122"/>
                <a:ea typeface="微软雅黑" pitchFamily="34" charset="-122"/>
              </a:rPr>
              <a:t>24</a:t>
            </a:r>
            <a:r>
              <a:rPr lang="zh-CN" altLang="en-US" sz="1200" b="1" dirty="0" smtClean="0">
                <a:solidFill>
                  <a:srgbClr val="C00000"/>
                </a:solidFill>
                <a:latin typeface="微软雅黑" pitchFamily="34" charset="-122"/>
                <a:ea typeface="微软雅黑" pitchFamily="34" charset="-122"/>
              </a:rPr>
              <a:t>日披露时间。由此，构成信息披露违规。</a:t>
            </a:r>
          </a:p>
        </p:txBody>
      </p:sp>
      <p:pic>
        <p:nvPicPr>
          <p:cNvPr id="16" name="Picture 3" descr="C:\Documents and Settings\Administrator\桌面\图标\ico\cloud-queue.png"/>
          <p:cNvPicPr>
            <a:picLocks noChangeAspect="1" noChangeArrowheads="1"/>
          </p:cNvPicPr>
          <p:nvPr/>
        </p:nvPicPr>
        <p:blipFill>
          <a:blip r:embed="rId4" cstate="print">
            <a:extLst>
              <a:ext uri="{BEBA8EAE-BF5A-486C-A8C5-ECC9F3942E4B}">
                <a14:imgProps xmlns:a14="http://schemas.microsoft.com/office/drawing/2010/main" xmlns="">
                  <a14:imgLayer r:embed="">
                    <a14:imgEffect>
                      <a14:brightnessContrast bright="100000"/>
                    </a14:imgEffect>
                  </a14:imgLayer>
                </a14:imgProps>
              </a:ext>
              <a:ext uri="{28A0092B-C50C-407E-A947-70E740481C1C}">
                <a14:useLocalDpi xmlns:a14="http://schemas.microsoft.com/office/drawing/2010/main" xmlns="" val="0"/>
              </a:ext>
            </a:extLst>
          </a:blip>
          <a:srcRect/>
          <a:stretch>
            <a:fillRect/>
          </a:stretch>
        </p:blipFill>
        <p:spPr bwMode="auto">
          <a:xfrm>
            <a:off x="995845" y="2369744"/>
            <a:ext cx="667315" cy="667315"/>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2" descr="C:\Documents and Settings\Administrator\桌面\图标\ico\vpn-lock.png"/>
          <p:cNvPicPr>
            <a:picLocks noChangeAspect="1" noChangeArrowheads="1"/>
          </p:cNvPicPr>
          <p:nvPr/>
        </p:nvPicPr>
        <p:blipFill>
          <a:blip r:embed="rId5" cstate="print">
            <a:extLst>
              <a:ext uri="{BEBA8EAE-BF5A-486C-A8C5-ECC9F3942E4B}">
                <a14:imgProps xmlns:a14="http://schemas.microsoft.com/office/drawing/2010/main" xmlns="">
                  <a14:imgLayer r:embed="">
                    <a14:imgEffect>
                      <a14:brightnessContrast bright="100000"/>
                    </a14:imgEffect>
                  </a14:imgLayer>
                </a14:imgProps>
              </a:ext>
              <a:ext uri="{28A0092B-C50C-407E-A947-70E740481C1C}">
                <a14:useLocalDpi xmlns:a14="http://schemas.microsoft.com/office/drawing/2010/main" xmlns="" val="0"/>
              </a:ext>
            </a:extLst>
          </a:blip>
          <a:srcRect/>
          <a:stretch>
            <a:fillRect/>
          </a:stretch>
        </p:blipFill>
        <p:spPr bwMode="auto">
          <a:xfrm>
            <a:off x="995844" y="3516894"/>
            <a:ext cx="667315" cy="667315"/>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灯片编号占位符 6"/>
          <p:cNvSpPr txBox="1">
            <a:spLocks/>
          </p:cNvSpPr>
          <p:nvPr/>
        </p:nvSpPr>
        <p:spPr bwMode="auto">
          <a:xfrm>
            <a:off x="3581408" y="4768468"/>
            <a:ext cx="2133600" cy="267875"/>
          </a:xfrm>
          <a:prstGeom prst="rect">
            <a:avLst/>
          </a:prstGeom>
          <a:noFill/>
          <a:ln w="9525">
            <a:noFill/>
            <a:miter lim="800000"/>
          </a:ln>
          <a:effectLst/>
        </p:spPr>
        <p:txBody>
          <a:bodyPr vert="horz" wrap="square" lIns="77925" tIns="38963" rIns="77925" bIns="38963"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uLnTx/>
                <a:uFillTx/>
                <a:latin typeface="Arial" pitchFamily="34" charset="0"/>
                <a:ea typeface="宋体" pitchFamily="2" charset="-122"/>
                <a:cs typeface="+mn-cs"/>
              </a:rPr>
              <a:t>2</a:t>
            </a:r>
            <a:endParaRPr kumimoji="0" lang="en-US" altLang="zh-CN" sz="12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childTnLst>
                                </p:cTn>
                              </p:par>
                              <p:par>
                                <p:cTn id="42" presetID="10" presetClass="entr" presetSubtype="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8" grpId="0" animBg="1"/>
      <p:bldP spid="9" grpId="0" animBg="1"/>
      <p:bldP spid="10" grpId="0"/>
      <p:bldP spid="11" grpId="0"/>
      <p:bldP spid="12" grpId="0" animBg="1"/>
      <p:bldP spid="13" grpId="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
        <p:nvSpPr>
          <p:cNvPr id="5" name="TextBox 4"/>
          <p:cNvSpPr txBox="1"/>
          <p:nvPr/>
        </p:nvSpPr>
        <p:spPr>
          <a:xfrm>
            <a:off x="214283" y="695533"/>
            <a:ext cx="3000396" cy="4233671"/>
          </a:xfrm>
          <a:prstGeom prst="rect">
            <a:avLst/>
          </a:prstGeom>
          <a:noFill/>
        </p:spPr>
        <p:txBody>
          <a:bodyPr wrap="square" lIns="77925" tIns="38963" rIns="77925" bIns="38963" rtlCol="0">
            <a:spAutoFit/>
          </a:bodyPr>
          <a:lstStyle/>
          <a:p>
            <a:pPr algn="ctr"/>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b="1" dirty="0" smtClean="0">
                <a:latin typeface="微软雅黑" pitchFamily="34" charset="-122"/>
                <a:ea typeface="微软雅黑" pitchFamily="34" charset="-122"/>
              </a:rPr>
              <a:t>权益分派年度</a:t>
            </a:r>
            <a:r>
              <a:rPr lang="zh-CN" altLang="en-US" b="1" dirty="0" smtClean="0">
                <a:solidFill>
                  <a:schemeClr val="bg1">
                    <a:lumMod val="50000"/>
                  </a:schemeClr>
                </a:solidFill>
                <a:latin typeface="微软雅黑" pitchFamily="34" charset="-122"/>
                <a:ea typeface="微软雅黑" pitchFamily="34" charset="-122"/>
              </a:rPr>
              <a:t>：依据定期财务数据填报，可以为年度、半年度和季度</a:t>
            </a:r>
            <a:endParaRPr lang="en-US" altLang="zh-CN" b="1" dirty="0" smtClean="0">
              <a:solidFill>
                <a:schemeClr val="bg1">
                  <a:lumMod val="50000"/>
                </a:schemeClr>
              </a:solidFill>
              <a:latin typeface="微软雅黑" pitchFamily="34" charset="-122"/>
              <a:ea typeface="微软雅黑" pitchFamily="34" charset="-122"/>
            </a:endParaRPr>
          </a:p>
          <a:p>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b="1" dirty="0" smtClean="0">
                <a:latin typeface="微软雅黑" pitchFamily="34" charset="-122"/>
                <a:ea typeface="微软雅黑" pitchFamily="34" charset="-122"/>
              </a:rPr>
              <a:t>股东大会日期</a:t>
            </a:r>
            <a:r>
              <a:rPr lang="zh-CN" altLang="en-US" b="1" dirty="0" smtClean="0">
                <a:solidFill>
                  <a:schemeClr val="bg1">
                    <a:lumMod val="50000"/>
                  </a:schemeClr>
                </a:solidFill>
                <a:latin typeface="微软雅黑" pitchFamily="34" charset="-122"/>
                <a:ea typeface="微软雅黑" pitchFamily="34" charset="-122"/>
              </a:rPr>
              <a:t>：股东大会召开日期</a:t>
            </a:r>
            <a:endParaRPr lang="en-US" altLang="zh-CN" b="1" dirty="0" smtClean="0">
              <a:solidFill>
                <a:schemeClr val="bg1">
                  <a:lumMod val="50000"/>
                </a:schemeClr>
              </a:solidFill>
              <a:latin typeface="微软雅黑" pitchFamily="34" charset="-122"/>
              <a:ea typeface="微软雅黑" pitchFamily="34" charset="-122"/>
            </a:endParaRPr>
          </a:p>
          <a:p>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b="1" dirty="0" smtClean="0">
                <a:latin typeface="微软雅黑" pitchFamily="34" charset="-122"/>
                <a:ea typeface="微软雅黑" pitchFamily="34" charset="-122"/>
              </a:rPr>
              <a:t>权益分派方案</a:t>
            </a:r>
            <a:r>
              <a:rPr lang="zh-CN" altLang="en-US" b="1" dirty="0" smtClean="0">
                <a:solidFill>
                  <a:schemeClr val="bg1">
                    <a:lumMod val="50000"/>
                  </a:schemeClr>
                </a:solidFill>
                <a:latin typeface="微软雅黑" pitchFamily="34" charset="-122"/>
                <a:ea typeface="微软雅黑" pitchFamily="34" charset="-122"/>
              </a:rPr>
              <a:t>：派发总位数不得超过</a:t>
            </a:r>
            <a:r>
              <a:rPr lang="en-US" altLang="zh-CN" b="1" dirty="0" smtClean="0">
                <a:solidFill>
                  <a:schemeClr val="bg1">
                    <a:lumMod val="50000"/>
                  </a:schemeClr>
                </a:solidFill>
                <a:latin typeface="微软雅黑" pitchFamily="34" charset="-122"/>
                <a:ea typeface="微软雅黑" pitchFamily="34" charset="-122"/>
              </a:rPr>
              <a:t>8</a:t>
            </a:r>
            <a:r>
              <a:rPr lang="zh-CN" altLang="en-US" b="1" dirty="0" smtClean="0">
                <a:solidFill>
                  <a:schemeClr val="bg1">
                    <a:lumMod val="50000"/>
                  </a:schemeClr>
                </a:solidFill>
                <a:latin typeface="微软雅黑" pitchFamily="34" charset="-122"/>
                <a:ea typeface="微软雅黑" pitchFamily="34" charset="-122"/>
              </a:rPr>
              <a:t>位，小数点后最多保留到</a:t>
            </a:r>
            <a:r>
              <a:rPr lang="en-US" altLang="zh-CN" b="1" dirty="0" smtClean="0">
                <a:solidFill>
                  <a:schemeClr val="bg1">
                    <a:lumMod val="50000"/>
                  </a:schemeClr>
                </a:solidFill>
                <a:latin typeface="微软雅黑" pitchFamily="34" charset="-122"/>
                <a:ea typeface="微软雅黑" pitchFamily="34" charset="-122"/>
              </a:rPr>
              <a:t>6</a:t>
            </a:r>
            <a:r>
              <a:rPr lang="zh-CN" altLang="en-US" b="1" dirty="0" smtClean="0">
                <a:solidFill>
                  <a:schemeClr val="bg1">
                    <a:lumMod val="50000"/>
                  </a:schemeClr>
                </a:solidFill>
                <a:latin typeface="微软雅黑" pitchFamily="34" charset="-122"/>
                <a:ea typeface="微软雅黑" pitchFamily="34" charset="-122"/>
              </a:rPr>
              <a:t>位</a:t>
            </a:r>
            <a:endParaRPr lang="en-US" altLang="zh-CN" b="1" dirty="0" smtClean="0">
              <a:solidFill>
                <a:schemeClr val="bg1">
                  <a:lumMod val="50000"/>
                </a:schemeClr>
              </a:solidFill>
              <a:latin typeface="微软雅黑" pitchFamily="34" charset="-122"/>
              <a:ea typeface="微软雅黑" pitchFamily="34" charset="-122"/>
            </a:endParaRPr>
          </a:p>
          <a:p>
            <a:endParaRPr lang="en-US" altLang="zh-CN" b="1" dirty="0" smtClean="0">
              <a:latin typeface="微软雅黑" pitchFamily="34" charset="-122"/>
              <a:ea typeface="微软雅黑" pitchFamily="34" charset="-122"/>
            </a:endParaRPr>
          </a:p>
          <a:p>
            <a:pPr>
              <a:buFont typeface="Wingdings" pitchFamily="2" charset="2"/>
              <a:buChar char="ü"/>
            </a:pPr>
            <a:r>
              <a:rPr lang="zh-CN" altLang="en-US" b="1" dirty="0" smtClean="0">
                <a:latin typeface="微软雅黑" pitchFamily="34" charset="-122"/>
                <a:ea typeface="微软雅黑" pitchFamily="34" charset="-122"/>
              </a:rPr>
              <a:t>股权登记日</a:t>
            </a:r>
            <a:r>
              <a:rPr lang="zh-CN" altLang="en-US" b="1" dirty="0" smtClean="0">
                <a:solidFill>
                  <a:schemeClr val="bg1">
                    <a:lumMod val="50000"/>
                  </a:schemeClr>
                </a:solidFill>
                <a:latin typeface="微软雅黑" pitchFamily="34" charset="-122"/>
                <a:ea typeface="微软雅黑" pitchFamily="34" charset="-122"/>
              </a:rPr>
              <a:t>：股权登记日为与申请提交日至少间隔</a:t>
            </a:r>
            <a:r>
              <a:rPr lang="en-US" altLang="zh-CN" b="1" dirty="0" smtClean="0">
                <a:solidFill>
                  <a:schemeClr val="bg1">
                    <a:lumMod val="50000"/>
                  </a:schemeClr>
                </a:solidFill>
                <a:latin typeface="微软雅黑" pitchFamily="34" charset="-122"/>
                <a:ea typeface="微软雅黑" pitchFamily="34" charset="-122"/>
              </a:rPr>
              <a:t>5</a:t>
            </a:r>
            <a:r>
              <a:rPr lang="zh-CN" altLang="en-US" b="1" dirty="0" smtClean="0">
                <a:solidFill>
                  <a:schemeClr val="bg1">
                    <a:lumMod val="50000"/>
                  </a:schemeClr>
                </a:solidFill>
                <a:latin typeface="微软雅黑" pitchFamily="34" charset="-122"/>
                <a:ea typeface="微软雅黑" pitchFamily="34" charset="-122"/>
              </a:rPr>
              <a:t>个工作日（由发行人申报）</a:t>
            </a:r>
          </a:p>
        </p:txBody>
      </p:sp>
      <p:sp>
        <p:nvSpPr>
          <p:cNvPr id="6" name="灯片编号占位符 5"/>
          <p:cNvSpPr>
            <a:spLocks noGrp="1"/>
          </p:cNvSpPr>
          <p:nvPr>
            <p:ph type="sldNum" sz="quarter" idx="4294967295"/>
          </p:nvPr>
        </p:nvSpPr>
        <p:spPr>
          <a:xfrm>
            <a:off x="3929058" y="4822047"/>
            <a:ext cx="2133600" cy="267875"/>
          </a:xfrm>
        </p:spPr>
        <p:txBody>
          <a:bodyPr/>
          <a:lstStyle/>
          <a:p>
            <a:pPr algn="ctr">
              <a:defRPr/>
            </a:pPr>
            <a:fld id="{EEE598E4-D949-46A6-A5D1-2760F8946FD5}" type="slidenum">
              <a:rPr lang="en-US" altLang="zh-CN" smtClean="0"/>
              <a:pPr algn="ctr">
                <a:defRPr/>
              </a:pPr>
              <a:t>20</a:t>
            </a:fld>
            <a:endParaRPr lang="en-US" altLang="zh-CN" dirty="0"/>
          </a:p>
        </p:txBody>
      </p:sp>
      <p:sp>
        <p:nvSpPr>
          <p:cNvPr id="7" name="TextBox 6"/>
          <p:cNvSpPr txBox="1"/>
          <p:nvPr/>
        </p:nvSpPr>
        <p:spPr>
          <a:xfrm>
            <a:off x="-714412" y="642924"/>
            <a:ext cx="4572032" cy="707886"/>
          </a:xfrm>
          <a:prstGeom prst="rect">
            <a:avLst/>
          </a:prstGeom>
          <a:noFill/>
        </p:spPr>
        <p:txBody>
          <a:bodyPr wrap="square" rtlCol="0">
            <a:spAutoFit/>
          </a:bodyPr>
          <a:lstStyle/>
          <a:p>
            <a:pPr marL="457200" indent="-457200" algn="ctr"/>
            <a:r>
              <a:rPr lang="en-US" altLang="zh-CN" sz="2000" b="1" dirty="0" smtClean="0">
                <a:solidFill>
                  <a:srgbClr val="CC0000"/>
                </a:solidFill>
                <a:latin typeface="微软雅黑" pitchFamily="34" charset="-122"/>
                <a:ea typeface="微软雅黑" pitchFamily="34" charset="-122"/>
              </a:rPr>
              <a:t>2. </a:t>
            </a:r>
            <a:r>
              <a:rPr lang="zh-CN" altLang="en-US" sz="2000" b="1" dirty="0" smtClean="0">
                <a:solidFill>
                  <a:srgbClr val="CC0000"/>
                </a:solidFill>
                <a:latin typeface="微软雅黑" pitchFamily="34" charset="-122"/>
                <a:ea typeface="微软雅黑" pitchFamily="34" charset="-122"/>
              </a:rPr>
              <a:t>填报要素及注意事项</a:t>
            </a:r>
            <a:endParaRPr lang="en-US" altLang="zh-CN" sz="2000" b="1" dirty="0" smtClean="0">
              <a:solidFill>
                <a:srgbClr val="CC0000"/>
              </a:solidFill>
              <a:latin typeface="微软雅黑" pitchFamily="34" charset="-122"/>
              <a:ea typeface="微软雅黑" pitchFamily="34" charset="-122"/>
            </a:endParaRPr>
          </a:p>
          <a:p>
            <a:pPr marL="457200" indent="-457200" algn="ctr">
              <a:buFont typeface="+mj-lt"/>
              <a:buAutoNum type="arabicPeriod"/>
            </a:pPr>
            <a:endParaRPr lang="zh-CN" altLang="en-US" sz="2000" b="1" dirty="0">
              <a:solidFill>
                <a:srgbClr val="C00000"/>
              </a:solidFill>
              <a:latin typeface="微软雅黑" pitchFamily="34" charset="-122"/>
              <a:ea typeface="微软雅黑" pitchFamily="34" charset="-122"/>
            </a:endParaRPr>
          </a:p>
        </p:txBody>
      </p:sp>
      <p:pic>
        <p:nvPicPr>
          <p:cNvPr id="2050" name="Picture 2"/>
          <p:cNvPicPr>
            <a:picLocks noChangeAspect="1" noChangeArrowheads="1"/>
          </p:cNvPicPr>
          <p:nvPr/>
        </p:nvPicPr>
        <p:blipFill>
          <a:blip r:embed="rId3" cstate="print"/>
          <a:srcRect/>
          <a:stretch>
            <a:fillRect/>
          </a:stretch>
        </p:blipFill>
        <p:spPr bwMode="auto">
          <a:xfrm>
            <a:off x="3571868" y="714362"/>
            <a:ext cx="5286412" cy="3786214"/>
          </a:xfrm>
          <a:prstGeom prst="rect">
            <a:avLst/>
          </a:prstGeom>
          <a:noFill/>
          <a:ln w="9525">
            <a:noFill/>
            <a:miter lim="800000"/>
            <a:headEnd/>
            <a:tailEnd/>
          </a:ln>
          <a:effectLst/>
        </p:spPr>
      </p:pic>
      <p:sp>
        <p:nvSpPr>
          <p:cNvPr id="8" name="圆角矩形 7"/>
          <p:cNvSpPr/>
          <p:nvPr/>
        </p:nvSpPr>
        <p:spPr bwMode="gray">
          <a:xfrm>
            <a:off x="3500430" y="1500180"/>
            <a:ext cx="1071570"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圆角矩形 9"/>
          <p:cNvSpPr/>
          <p:nvPr/>
        </p:nvSpPr>
        <p:spPr bwMode="gray">
          <a:xfrm>
            <a:off x="3500430" y="1785932"/>
            <a:ext cx="1071570"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圆角矩形 10"/>
          <p:cNvSpPr/>
          <p:nvPr/>
        </p:nvSpPr>
        <p:spPr bwMode="gray">
          <a:xfrm>
            <a:off x="3500430" y="3143254"/>
            <a:ext cx="1071570"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圆角矩形 11"/>
          <p:cNvSpPr/>
          <p:nvPr/>
        </p:nvSpPr>
        <p:spPr bwMode="gray">
          <a:xfrm>
            <a:off x="3500430" y="4214824"/>
            <a:ext cx="1071570"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矩形 12"/>
          <p:cNvSpPr/>
          <p:nvPr/>
        </p:nvSpPr>
        <p:spPr bwMode="auto">
          <a:xfrm>
            <a:off x="4500562" y="714362"/>
            <a:ext cx="1714512" cy="214314"/>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bwMode="auto">
          <a:xfrm>
            <a:off x="4500562" y="1000114"/>
            <a:ext cx="714380" cy="142876"/>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矩形 14"/>
          <p:cNvSpPr/>
          <p:nvPr/>
        </p:nvSpPr>
        <p:spPr bwMode="auto">
          <a:xfrm>
            <a:off x="4500562" y="1214428"/>
            <a:ext cx="714380" cy="214314"/>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 calcmode="lin" valueType="num">
                                      <p:cBhvr additive="base">
                                        <p:cTn id="2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
        <p:nvSpPr>
          <p:cNvPr id="4" name="TextBox 3"/>
          <p:cNvSpPr txBox="1"/>
          <p:nvPr/>
        </p:nvSpPr>
        <p:spPr>
          <a:xfrm>
            <a:off x="179512" y="2355726"/>
            <a:ext cx="8572560" cy="2017679"/>
          </a:xfrm>
          <a:prstGeom prst="rect">
            <a:avLst/>
          </a:prstGeom>
          <a:noFill/>
        </p:spPr>
        <p:txBody>
          <a:bodyPr wrap="square" lIns="77925" tIns="38963" rIns="77925" bIns="38963" rtlCol="0">
            <a:spAutoFit/>
          </a:bodyPr>
          <a:lstStyle/>
          <a:p>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b="1" dirty="0" smtClean="0">
                <a:solidFill>
                  <a:schemeClr val="bg1">
                    <a:lumMod val="50000"/>
                  </a:schemeClr>
                </a:solidFill>
                <a:latin typeface="微软雅黑" pitchFamily="34" charset="-122"/>
                <a:ea typeface="微软雅黑" pitchFamily="34" charset="-122"/>
              </a:rPr>
              <a:t>  现金红利自派：挂牌公司自行向股东派发现金红利</a:t>
            </a:r>
            <a:endParaRPr lang="en-US" altLang="zh-CN" b="1" dirty="0" smtClean="0">
              <a:solidFill>
                <a:schemeClr val="bg1">
                  <a:lumMod val="50000"/>
                </a:schemeClr>
              </a:solidFill>
              <a:latin typeface="微软雅黑" pitchFamily="34" charset="-122"/>
              <a:ea typeface="微软雅黑" pitchFamily="34" charset="-122"/>
            </a:endParaRPr>
          </a:p>
          <a:p>
            <a:pPr marL="1071471" lvl="2" indent="-292219">
              <a:buFont typeface="+mj-ea"/>
              <a:buAutoNum type="circleNumDbPlain"/>
            </a:pPr>
            <a:r>
              <a:rPr lang="zh-CN" altLang="en-US" b="1" dirty="0" smtClean="0">
                <a:solidFill>
                  <a:schemeClr val="bg1">
                    <a:lumMod val="50000"/>
                  </a:schemeClr>
                </a:solidFill>
                <a:latin typeface="微软雅黑" pitchFamily="34" charset="-122"/>
                <a:ea typeface="微软雅黑" pitchFamily="34" charset="-122"/>
              </a:rPr>
              <a:t>部分自派：按证券账户、股份性质（其他股份默认代派）</a:t>
            </a:r>
            <a:endParaRPr lang="en-US" altLang="zh-CN" b="1" dirty="0" smtClean="0">
              <a:solidFill>
                <a:schemeClr val="bg1">
                  <a:lumMod val="50000"/>
                </a:schemeClr>
              </a:solidFill>
              <a:latin typeface="微软雅黑" pitchFamily="34" charset="-122"/>
              <a:ea typeface="微软雅黑" pitchFamily="34" charset="-122"/>
            </a:endParaRPr>
          </a:p>
          <a:p>
            <a:pPr marL="1071471" lvl="2" indent="-292219">
              <a:buFont typeface="+mj-ea"/>
              <a:buAutoNum type="circleNumDbPlain"/>
            </a:pPr>
            <a:r>
              <a:rPr lang="zh-CN" altLang="en-US" b="1" dirty="0" smtClean="0">
                <a:solidFill>
                  <a:schemeClr val="bg1">
                    <a:lumMod val="50000"/>
                  </a:schemeClr>
                </a:solidFill>
                <a:latin typeface="微软雅黑" pitchFamily="34" charset="-122"/>
                <a:ea typeface="微软雅黑" pitchFamily="34" charset="-122"/>
              </a:rPr>
              <a:t>全部自派：发行人自行向股转公司申报股权登记日、除权除息日，负责实施公告的制作与披露（</a:t>
            </a:r>
            <a:r>
              <a:rPr lang="zh-CN" altLang="en-US" b="1" dirty="0">
                <a:solidFill>
                  <a:schemeClr val="bg1">
                    <a:lumMod val="50000"/>
                  </a:schemeClr>
                </a:solidFill>
                <a:latin typeface="微软雅黑" pitchFamily="34" charset="-122"/>
                <a:ea typeface="微软雅黑" pitchFamily="34" charset="-122"/>
              </a:rPr>
              <a:t>只</a:t>
            </a:r>
            <a:r>
              <a:rPr lang="zh-CN" altLang="en-US" b="1" dirty="0" smtClean="0">
                <a:solidFill>
                  <a:schemeClr val="bg1">
                    <a:lumMod val="50000"/>
                  </a:schemeClr>
                </a:solidFill>
                <a:latin typeface="微软雅黑" pitchFamily="34" charset="-122"/>
                <a:ea typeface="微软雅黑" pitchFamily="34" charset="-122"/>
              </a:rPr>
              <a:t>有全体股东持</a:t>
            </a:r>
            <a:r>
              <a:rPr lang="zh-CN" altLang="en-US" b="1" dirty="0">
                <a:solidFill>
                  <a:schemeClr val="bg1">
                    <a:lumMod val="50000"/>
                  </a:schemeClr>
                </a:solidFill>
                <a:latin typeface="微软雅黑" pitchFamily="34" charset="-122"/>
                <a:ea typeface="微软雅黑" pitchFamily="34" charset="-122"/>
              </a:rPr>
              <a:t>股期限全部超过</a:t>
            </a:r>
            <a:r>
              <a:rPr lang="en-US" altLang="zh-CN" b="1" dirty="0">
                <a:solidFill>
                  <a:schemeClr val="bg1">
                    <a:lumMod val="50000"/>
                  </a:schemeClr>
                </a:solidFill>
                <a:latin typeface="微软雅黑" pitchFamily="34" charset="-122"/>
                <a:ea typeface="微软雅黑" pitchFamily="34" charset="-122"/>
              </a:rPr>
              <a:t>1</a:t>
            </a:r>
            <a:r>
              <a:rPr lang="zh-CN" altLang="en-US" b="1" dirty="0">
                <a:solidFill>
                  <a:schemeClr val="bg1">
                    <a:lumMod val="50000"/>
                  </a:schemeClr>
                </a:solidFill>
                <a:latin typeface="微软雅黑" pitchFamily="34" charset="-122"/>
                <a:ea typeface="微软雅黑" pitchFamily="34" charset="-122"/>
              </a:rPr>
              <a:t>年以上的公司方可</a:t>
            </a:r>
            <a:r>
              <a:rPr lang="zh-CN" altLang="en-US" b="1" dirty="0" smtClean="0">
                <a:solidFill>
                  <a:schemeClr val="bg1">
                    <a:lumMod val="50000"/>
                  </a:schemeClr>
                </a:solidFill>
                <a:latin typeface="微软雅黑" pitchFamily="34" charset="-122"/>
                <a:ea typeface="微软雅黑" pitchFamily="34" charset="-122"/>
              </a:rPr>
              <a:t>全部自行派发现金红利）。无需向我司申请业务。</a:t>
            </a:r>
            <a:endParaRPr lang="en-US" altLang="zh-CN" b="1" dirty="0">
              <a:solidFill>
                <a:schemeClr val="bg1">
                  <a:lumMod val="50000"/>
                </a:schemeClr>
              </a:solidFill>
              <a:latin typeface="微软雅黑" pitchFamily="34" charset="-122"/>
              <a:ea typeface="微软雅黑" pitchFamily="34" charset="-122"/>
            </a:endParaRPr>
          </a:p>
          <a:p>
            <a:pPr>
              <a:buFont typeface="Wingdings" pitchFamily="2" charset="2"/>
              <a:buChar char="ü"/>
            </a:pPr>
            <a:endParaRPr lang="zh-CN" altLang="en-US" b="1" dirty="0">
              <a:solidFill>
                <a:srgbClr val="C00000"/>
              </a:solidFill>
              <a:latin typeface="微软雅黑" pitchFamily="34" charset="-122"/>
              <a:ea typeface="微软雅黑" pitchFamily="34" charset="-122"/>
            </a:endParaRPr>
          </a:p>
        </p:txBody>
      </p:sp>
      <p:cxnSp>
        <p:nvCxnSpPr>
          <p:cNvPr id="7" name="直接箭头连接符 6"/>
          <p:cNvCxnSpPr/>
          <p:nvPr/>
        </p:nvCxnSpPr>
        <p:spPr bwMode="auto">
          <a:xfrm rot="5400000">
            <a:off x="-696552" y="1750213"/>
            <a:ext cx="1821669" cy="142876"/>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3" name="直接连接符 12"/>
          <p:cNvCxnSpPr/>
          <p:nvPr/>
        </p:nvCxnSpPr>
        <p:spPr bwMode="auto">
          <a:xfrm rot="5400000">
            <a:off x="-732272" y="1785933"/>
            <a:ext cx="1821669" cy="71438"/>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8" name="灯片编号占位符 7"/>
          <p:cNvSpPr>
            <a:spLocks noGrp="1"/>
          </p:cNvSpPr>
          <p:nvPr>
            <p:ph type="sldNum" sz="quarter" idx="4294967295"/>
          </p:nvPr>
        </p:nvSpPr>
        <p:spPr>
          <a:xfrm>
            <a:off x="3643306" y="4786330"/>
            <a:ext cx="2133600" cy="250031"/>
          </a:xfrm>
        </p:spPr>
        <p:txBody>
          <a:bodyPr/>
          <a:lstStyle/>
          <a:p>
            <a:pPr algn="ctr">
              <a:defRPr/>
            </a:pPr>
            <a:fld id="{EEE598E4-D949-46A6-A5D1-2760F8946FD5}" type="slidenum">
              <a:rPr lang="en-US" altLang="zh-CN" smtClean="0"/>
              <a:pPr algn="ctr">
                <a:defRPr/>
              </a:pPr>
              <a:t>21</a:t>
            </a:fld>
            <a:endParaRPr lang="en-US" altLang="zh-CN" dirty="0"/>
          </a:p>
        </p:txBody>
      </p:sp>
      <p:sp>
        <p:nvSpPr>
          <p:cNvPr id="9" name="TextBox 8"/>
          <p:cNvSpPr txBox="1"/>
          <p:nvPr/>
        </p:nvSpPr>
        <p:spPr>
          <a:xfrm>
            <a:off x="1907704" y="627534"/>
            <a:ext cx="4572032" cy="400110"/>
          </a:xfrm>
          <a:prstGeom prst="rect">
            <a:avLst/>
          </a:prstGeom>
          <a:noFill/>
        </p:spPr>
        <p:txBody>
          <a:bodyPr wrap="square" rtlCol="0">
            <a:spAutoFit/>
          </a:bodyPr>
          <a:lstStyle/>
          <a:p>
            <a:pPr marL="457200" indent="-457200" algn="ctr"/>
            <a:r>
              <a:rPr lang="en-US" altLang="zh-CN" sz="2000" b="1" dirty="0" smtClean="0">
                <a:solidFill>
                  <a:srgbClr val="CC0000"/>
                </a:solidFill>
                <a:latin typeface="微软雅黑" pitchFamily="34" charset="-122"/>
                <a:ea typeface="微软雅黑" pitchFamily="34" charset="-122"/>
              </a:rPr>
              <a:t>2. </a:t>
            </a:r>
            <a:r>
              <a:rPr lang="zh-CN" altLang="en-US" sz="2000" b="1" dirty="0" smtClean="0">
                <a:solidFill>
                  <a:srgbClr val="CC0000"/>
                </a:solidFill>
                <a:latin typeface="微软雅黑" pitchFamily="34" charset="-122"/>
                <a:ea typeface="微软雅黑" pitchFamily="34" charset="-122"/>
              </a:rPr>
              <a:t>填报要素及注意事项</a:t>
            </a:r>
            <a:endParaRPr lang="en-US" altLang="zh-CN" sz="2000" b="1" dirty="0" smtClean="0">
              <a:solidFill>
                <a:srgbClr val="CC0000"/>
              </a:solidFill>
              <a:latin typeface="微软雅黑" pitchFamily="34" charset="-122"/>
              <a:ea typeface="微软雅黑" pitchFamily="34" charset="-122"/>
            </a:endParaRPr>
          </a:p>
        </p:txBody>
      </p:sp>
      <p:sp>
        <p:nvSpPr>
          <p:cNvPr id="19" name="矩形 18"/>
          <p:cNvSpPr/>
          <p:nvPr/>
        </p:nvSpPr>
        <p:spPr bwMode="auto">
          <a:xfrm>
            <a:off x="2143108" y="1875658"/>
            <a:ext cx="785818" cy="124588"/>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bwMode="auto">
          <a:xfrm>
            <a:off x="2143108" y="1071552"/>
            <a:ext cx="714380" cy="142876"/>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矩形 14"/>
          <p:cNvSpPr/>
          <p:nvPr/>
        </p:nvSpPr>
        <p:spPr bwMode="auto">
          <a:xfrm>
            <a:off x="3643306" y="1071552"/>
            <a:ext cx="714380" cy="142876"/>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2143108" y="1357304"/>
            <a:ext cx="1214446" cy="142876"/>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026" name="Picture 2"/>
          <p:cNvPicPr>
            <a:picLocks noChangeAspect="1" noChangeArrowheads="1"/>
          </p:cNvPicPr>
          <p:nvPr/>
        </p:nvPicPr>
        <p:blipFill>
          <a:blip r:embed="rId3" cstate="print"/>
          <a:srcRect/>
          <a:stretch>
            <a:fillRect/>
          </a:stretch>
        </p:blipFill>
        <p:spPr bwMode="auto">
          <a:xfrm>
            <a:off x="1043608" y="1203598"/>
            <a:ext cx="6743700" cy="809625"/>
          </a:xfrm>
          <a:prstGeom prst="rect">
            <a:avLst/>
          </a:prstGeom>
          <a:noFill/>
          <a:ln w="9525">
            <a:noFill/>
            <a:miter lim="800000"/>
            <a:headEnd/>
            <a:tailEnd/>
          </a:ln>
        </p:spPr>
      </p:pic>
      <p:sp>
        <p:nvSpPr>
          <p:cNvPr id="17" name="圆角矩形 16"/>
          <p:cNvSpPr/>
          <p:nvPr/>
        </p:nvSpPr>
        <p:spPr bwMode="gray">
          <a:xfrm>
            <a:off x="1043608" y="1779662"/>
            <a:ext cx="1428760"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ox(in)">
                                      <p:cBhvr>
                                        <p:cTn id="7" dur="500"/>
                                        <p:tgtEl>
                                          <p:spTgt spid="4">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ox(in)">
                                      <p:cBhvr>
                                        <p:cTn id="10" dur="500"/>
                                        <p:tgtEl>
                                          <p:spTgt spid="4">
                                            <p:txEl>
                                              <p:pRg st="2" end="2"/>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box(in)">
                                      <p:cBhvr>
                                        <p:cTn id="1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568356"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
        <p:nvSpPr>
          <p:cNvPr id="4" name="TextBox 3"/>
          <p:cNvSpPr txBox="1"/>
          <p:nvPr/>
        </p:nvSpPr>
        <p:spPr>
          <a:xfrm>
            <a:off x="323528" y="3329283"/>
            <a:ext cx="8572560" cy="1186683"/>
          </a:xfrm>
          <a:prstGeom prst="rect">
            <a:avLst/>
          </a:prstGeom>
          <a:noFill/>
        </p:spPr>
        <p:txBody>
          <a:bodyPr wrap="square" lIns="77925" tIns="38963" rIns="77925" bIns="38963" rtlCol="0">
            <a:spAutoFit/>
          </a:bodyPr>
          <a:lstStyle/>
          <a:p>
            <a:pPr>
              <a:buFont typeface="Wingdings" pitchFamily="2" charset="2"/>
              <a:buChar char="ü"/>
            </a:pPr>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b="1" dirty="0" smtClean="0">
                <a:solidFill>
                  <a:schemeClr val="bg1">
                    <a:lumMod val="50000"/>
                  </a:schemeClr>
                </a:solidFill>
                <a:latin typeface="微软雅黑" pitchFamily="34" charset="-122"/>
                <a:ea typeface="微软雅黑" pitchFamily="34" charset="-122"/>
              </a:rPr>
              <a:t>  填报该退款银行相关信息是日后股息红利差异化扣税退款，务必填报清楚</a:t>
            </a:r>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en-US" altLang="zh-CN" b="1" dirty="0" smtClean="0">
                <a:solidFill>
                  <a:schemeClr val="bg1">
                    <a:lumMod val="50000"/>
                  </a:schemeClr>
                </a:solidFill>
                <a:latin typeface="微软雅黑" pitchFamily="34" charset="-122"/>
                <a:ea typeface="微软雅黑" pitchFamily="34" charset="-122"/>
              </a:rPr>
              <a:t>  </a:t>
            </a:r>
            <a:r>
              <a:rPr lang="zh-CN" altLang="en-US" b="1" dirty="0" smtClean="0">
                <a:solidFill>
                  <a:schemeClr val="bg1">
                    <a:lumMod val="50000"/>
                  </a:schemeClr>
                </a:solidFill>
                <a:latin typeface="微软雅黑" pitchFamily="34" charset="-122"/>
                <a:ea typeface="微软雅黑" pitchFamily="34" charset="-122"/>
              </a:rPr>
              <a:t>退款银行相关信息：退款银行名称应细化到支行、退款账户名称与发行人公司名称保持一致</a:t>
            </a:r>
            <a:endParaRPr lang="zh-CN" altLang="en-US" b="1" dirty="0">
              <a:solidFill>
                <a:schemeClr val="bg1">
                  <a:lumMod val="50000"/>
                </a:schemeClr>
              </a:solidFill>
              <a:latin typeface="微软雅黑" pitchFamily="34" charset="-122"/>
              <a:ea typeface="微软雅黑" pitchFamily="34" charset="-122"/>
            </a:endParaRPr>
          </a:p>
        </p:txBody>
      </p:sp>
      <p:cxnSp>
        <p:nvCxnSpPr>
          <p:cNvPr id="7" name="直接箭头连接符 6"/>
          <p:cNvCxnSpPr/>
          <p:nvPr/>
        </p:nvCxnSpPr>
        <p:spPr bwMode="auto">
          <a:xfrm rot="5400000">
            <a:off x="-696552" y="1750213"/>
            <a:ext cx="1821669" cy="142876"/>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3" name="直接连接符 12"/>
          <p:cNvCxnSpPr/>
          <p:nvPr/>
        </p:nvCxnSpPr>
        <p:spPr bwMode="auto">
          <a:xfrm rot="5400000">
            <a:off x="-732272" y="1785933"/>
            <a:ext cx="1821669" cy="71438"/>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2" name="灯片编号占位符 11"/>
          <p:cNvSpPr>
            <a:spLocks noGrp="1"/>
          </p:cNvSpPr>
          <p:nvPr>
            <p:ph type="sldNum" sz="quarter" idx="4294967295"/>
          </p:nvPr>
        </p:nvSpPr>
        <p:spPr>
          <a:xfrm>
            <a:off x="3857620" y="4786330"/>
            <a:ext cx="2133600" cy="250031"/>
          </a:xfrm>
        </p:spPr>
        <p:txBody>
          <a:bodyPr/>
          <a:lstStyle/>
          <a:p>
            <a:pPr algn="ctr">
              <a:defRPr/>
            </a:pPr>
            <a:fld id="{EEE598E4-D949-46A6-A5D1-2760F8946FD5}" type="slidenum">
              <a:rPr lang="en-US" altLang="zh-CN" smtClean="0"/>
              <a:pPr algn="ctr">
                <a:defRPr/>
              </a:pPr>
              <a:t>22</a:t>
            </a:fld>
            <a:endParaRPr lang="en-US" altLang="zh-CN" dirty="0"/>
          </a:p>
        </p:txBody>
      </p:sp>
      <p:sp>
        <p:nvSpPr>
          <p:cNvPr id="15" name="TextBox 14"/>
          <p:cNvSpPr txBox="1"/>
          <p:nvPr/>
        </p:nvSpPr>
        <p:spPr>
          <a:xfrm>
            <a:off x="2088200" y="731480"/>
            <a:ext cx="4572032" cy="400110"/>
          </a:xfrm>
          <a:prstGeom prst="rect">
            <a:avLst/>
          </a:prstGeom>
          <a:noFill/>
        </p:spPr>
        <p:txBody>
          <a:bodyPr wrap="square" rtlCol="0">
            <a:spAutoFit/>
          </a:bodyPr>
          <a:lstStyle/>
          <a:p>
            <a:pPr marL="457200" indent="-457200" algn="ctr"/>
            <a:r>
              <a:rPr lang="en-US" altLang="zh-CN" sz="2000" b="1" dirty="0" smtClean="0">
                <a:solidFill>
                  <a:srgbClr val="CC0000"/>
                </a:solidFill>
                <a:latin typeface="微软雅黑" pitchFamily="34" charset="-122"/>
                <a:ea typeface="微软雅黑" pitchFamily="34" charset="-122"/>
              </a:rPr>
              <a:t>2. </a:t>
            </a:r>
            <a:r>
              <a:rPr lang="zh-CN" altLang="en-US" sz="2000" b="1" dirty="0" smtClean="0">
                <a:solidFill>
                  <a:srgbClr val="CC0000"/>
                </a:solidFill>
                <a:latin typeface="微软雅黑" pitchFamily="34" charset="-122"/>
                <a:ea typeface="微软雅黑" pitchFamily="34" charset="-122"/>
              </a:rPr>
              <a:t>填报要素及注意事项</a:t>
            </a:r>
            <a:endParaRPr lang="en-US" altLang="zh-CN" sz="2000" b="1" dirty="0" smtClean="0">
              <a:solidFill>
                <a:srgbClr val="CC0000"/>
              </a:solidFill>
              <a:latin typeface="微软雅黑" pitchFamily="34" charset="-122"/>
              <a:ea typeface="微软雅黑" pitchFamily="34" charset="-122"/>
            </a:endParaRPr>
          </a:p>
        </p:txBody>
      </p:sp>
      <p:sp>
        <p:nvSpPr>
          <p:cNvPr id="23" name="矩形 22"/>
          <p:cNvSpPr/>
          <p:nvPr/>
        </p:nvSpPr>
        <p:spPr bwMode="auto">
          <a:xfrm>
            <a:off x="2196258" y="2401442"/>
            <a:ext cx="804106" cy="152020"/>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4" name="矩形 23"/>
          <p:cNvSpPr/>
          <p:nvPr/>
        </p:nvSpPr>
        <p:spPr bwMode="auto">
          <a:xfrm>
            <a:off x="2196258" y="1875658"/>
            <a:ext cx="714380" cy="142876"/>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4098" name="Picture 2"/>
          <p:cNvPicPr>
            <a:picLocks noChangeAspect="1" noChangeArrowheads="1"/>
          </p:cNvPicPr>
          <p:nvPr/>
        </p:nvPicPr>
        <p:blipFill>
          <a:blip r:embed="rId3" cstate="print"/>
          <a:srcRect/>
          <a:stretch>
            <a:fillRect/>
          </a:stretch>
        </p:blipFill>
        <p:spPr bwMode="auto">
          <a:xfrm>
            <a:off x="500034" y="1347614"/>
            <a:ext cx="7991475" cy="1876425"/>
          </a:xfrm>
          <a:prstGeom prst="rect">
            <a:avLst/>
          </a:prstGeom>
          <a:noFill/>
          <a:ln w="9525">
            <a:noFill/>
            <a:miter lim="800000"/>
            <a:headEnd/>
            <a:tailEnd/>
          </a:ln>
          <a:effectLst/>
        </p:spPr>
      </p:pic>
      <p:sp>
        <p:nvSpPr>
          <p:cNvPr id="18" name="矩形 17"/>
          <p:cNvSpPr/>
          <p:nvPr/>
        </p:nvSpPr>
        <p:spPr bwMode="auto">
          <a:xfrm>
            <a:off x="971600" y="1995686"/>
            <a:ext cx="1009276" cy="216028"/>
          </a:xfrm>
          <a:prstGeom prst="rect">
            <a:avLst/>
          </a:prstGeom>
          <a:noFill/>
          <a:ln w="381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矩形 24"/>
          <p:cNvSpPr/>
          <p:nvPr/>
        </p:nvSpPr>
        <p:spPr bwMode="auto">
          <a:xfrm>
            <a:off x="928662" y="2355726"/>
            <a:ext cx="1009276" cy="216028"/>
          </a:xfrm>
          <a:prstGeom prst="rect">
            <a:avLst/>
          </a:prstGeom>
          <a:noFill/>
          <a:ln w="381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矩形 25"/>
          <p:cNvSpPr/>
          <p:nvPr/>
        </p:nvSpPr>
        <p:spPr bwMode="auto">
          <a:xfrm>
            <a:off x="928662" y="2715762"/>
            <a:ext cx="1009276" cy="216028"/>
          </a:xfrm>
          <a:prstGeom prst="rect">
            <a:avLst/>
          </a:prstGeom>
          <a:noFill/>
          <a:ln w="381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矩形 26"/>
          <p:cNvSpPr/>
          <p:nvPr/>
        </p:nvSpPr>
        <p:spPr bwMode="auto">
          <a:xfrm>
            <a:off x="928662" y="2931790"/>
            <a:ext cx="1009276" cy="216028"/>
          </a:xfrm>
          <a:prstGeom prst="rect">
            <a:avLst/>
          </a:prstGeom>
          <a:noFill/>
          <a:ln w="381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
        <p:nvSpPr>
          <p:cNvPr id="4" name="TextBox 3"/>
          <p:cNvSpPr txBox="1"/>
          <p:nvPr/>
        </p:nvSpPr>
        <p:spPr>
          <a:xfrm>
            <a:off x="214282" y="2918141"/>
            <a:ext cx="8572560" cy="1309793"/>
          </a:xfrm>
          <a:prstGeom prst="rect">
            <a:avLst/>
          </a:prstGeom>
          <a:noFill/>
        </p:spPr>
        <p:txBody>
          <a:bodyPr wrap="square" lIns="77925" tIns="38963" rIns="77925" bIns="38963" rtlCol="0">
            <a:spAutoFit/>
          </a:bodyPr>
          <a:lstStyle/>
          <a:p>
            <a:pPr>
              <a:buFont typeface="Wingdings" pitchFamily="2" charset="2"/>
              <a:buChar char="ü"/>
            </a:pPr>
            <a:r>
              <a:rPr lang="zh-CN" altLang="en-US" sz="1600" b="1" dirty="0" smtClean="0">
                <a:solidFill>
                  <a:schemeClr val="bg1">
                    <a:lumMod val="50000"/>
                  </a:schemeClr>
                </a:solidFill>
                <a:latin typeface="微软雅黑" pitchFamily="34" charset="-122"/>
                <a:ea typeface="微软雅黑" pitchFamily="34" charset="-122"/>
              </a:rPr>
              <a:t>  请上传经披露的股东大会决议公告，如股东大会决议中不含具体分派方案的，则应再提供经披露的董事会决议公告或利润分配预案公告。</a:t>
            </a:r>
            <a:endParaRPr lang="en-US" altLang="zh-CN" sz="1600" b="1" dirty="0" smtClean="0">
              <a:solidFill>
                <a:schemeClr val="bg1">
                  <a:lumMod val="50000"/>
                </a:schemeClr>
              </a:solidFill>
              <a:latin typeface="微软雅黑" pitchFamily="34" charset="-122"/>
              <a:ea typeface="微软雅黑" pitchFamily="34" charset="-122"/>
            </a:endParaRPr>
          </a:p>
          <a:p>
            <a:endParaRPr lang="en-US" altLang="zh-CN" sz="1600"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sz="1600" b="1" dirty="0" smtClean="0">
                <a:solidFill>
                  <a:schemeClr val="bg1">
                    <a:lumMod val="50000"/>
                  </a:schemeClr>
                </a:solidFill>
                <a:latin typeface="微软雅黑" pitchFamily="34" charset="-122"/>
                <a:ea typeface="微软雅黑" pitchFamily="34" charset="-122"/>
              </a:rPr>
              <a:t>  对于特殊事项需做补充说明的（例：资本公积金的来源是股票发行溢价还是净资产折股），可上传其他附件。</a:t>
            </a:r>
            <a:endParaRPr lang="zh-CN" altLang="en-US" sz="1600" b="1" dirty="0">
              <a:solidFill>
                <a:schemeClr val="bg1">
                  <a:lumMod val="50000"/>
                </a:schemeClr>
              </a:solidFill>
              <a:latin typeface="微软雅黑" pitchFamily="34" charset="-122"/>
              <a:ea typeface="微软雅黑" pitchFamily="34" charset="-122"/>
            </a:endParaRPr>
          </a:p>
        </p:txBody>
      </p:sp>
      <p:sp>
        <p:nvSpPr>
          <p:cNvPr id="8" name="灯片编号占位符 7"/>
          <p:cNvSpPr>
            <a:spLocks noGrp="1"/>
          </p:cNvSpPr>
          <p:nvPr>
            <p:ph type="sldNum" sz="quarter" idx="4294967295"/>
          </p:nvPr>
        </p:nvSpPr>
        <p:spPr>
          <a:xfrm>
            <a:off x="3643306" y="4822047"/>
            <a:ext cx="2133600" cy="267875"/>
          </a:xfrm>
        </p:spPr>
        <p:txBody>
          <a:bodyPr/>
          <a:lstStyle/>
          <a:p>
            <a:pPr algn="ctr">
              <a:defRPr/>
            </a:pPr>
            <a:fld id="{EEE598E4-D949-46A6-A5D1-2760F8946FD5}" type="slidenum">
              <a:rPr lang="en-US" altLang="zh-CN" smtClean="0"/>
              <a:pPr algn="ctr">
                <a:defRPr/>
              </a:pPr>
              <a:t>23</a:t>
            </a:fld>
            <a:endParaRPr lang="en-US" altLang="zh-CN" dirty="0"/>
          </a:p>
        </p:txBody>
      </p:sp>
      <p:sp>
        <p:nvSpPr>
          <p:cNvPr id="9" name="TextBox 8"/>
          <p:cNvSpPr txBox="1"/>
          <p:nvPr/>
        </p:nvSpPr>
        <p:spPr>
          <a:xfrm>
            <a:off x="2160208" y="699542"/>
            <a:ext cx="4572032" cy="400110"/>
          </a:xfrm>
          <a:prstGeom prst="rect">
            <a:avLst/>
          </a:prstGeom>
          <a:noFill/>
        </p:spPr>
        <p:txBody>
          <a:bodyPr wrap="square" rtlCol="0">
            <a:spAutoFit/>
          </a:bodyPr>
          <a:lstStyle/>
          <a:p>
            <a:pPr marL="457200" indent="-457200" algn="ctr"/>
            <a:r>
              <a:rPr lang="en-US" altLang="zh-CN" sz="2000" b="1" dirty="0" smtClean="0">
                <a:solidFill>
                  <a:srgbClr val="CC0000"/>
                </a:solidFill>
                <a:latin typeface="微软雅黑" pitchFamily="34" charset="-122"/>
                <a:ea typeface="微软雅黑" pitchFamily="34" charset="-122"/>
              </a:rPr>
              <a:t>2. </a:t>
            </a:r>
            <a:r>
              <a:rPr lang="zh-CN" altLang="en-US" sz="2000" b="1" dirty="0" smtClean="0">
                <a:solidFill>
                  <a:srgbClr val="CC0000"/>
                </a:solidFill>
                <a:latin typeface="微软雅黑" pitchFamily="34" charset="-122"/>
                <a:ea typeface="微软雅黑" pitchFamily="34" charset="-122"/>
              </a:rPr>
              <a:t>填报要素及注意事项</a:t>
            </a:r>
            <a:endParaRPr lang="en-US" altLang="zh-CN" sz="2000" b="1" dirty="0" smtClean="0">
              <a:solidFill>
                <a:srgbClr val="CC0000"/>
              </a:solidFill>
              <a:latin typeface="微软雅黑" pitchFamily="34" charset="-122"/>
              <a:ea typeface="微软雅黑" pitchFamily="34" charset="-122"/>
            </a:endParaRPr>
          </a:p>
        </p:txBody>
      </p:sp>
      <p:pic>
        <p:nvPicPr>
          <p:cNvPr id="2050" name="Picture 2"/>
          <p:cNvPicPr>
            <a:picLocks noChangeAspect="1" noChangeArrowheads="1"/>
          </p:cNvPicPr>
          <p:nvPr/>
        </p:nvPicPr>
        <p:blipFill>
          <a:blip r:embed="rId3" cstate="print"/>
          <a:srcRect l="1758" t="64820" r="73632" b="21142"/>
          <a:stretch>
            <a:fillRect/>
          </a:stretch>
        </p:blipFill>
        <p:spPr bwMode="auto">
          <a:xfrm>
            <a:off x="2123728" y="1072692"/>
            <a:ext cx="3600536" cy="1643074"/>
          </a:xfrm>
          <a:prstGeom prst="rect">
            <a:avLst/>
          </a:prstGeom>
          <a:noFill/>
          <a:ln w="9525">
            <a:noFill/>
            <a:miter lim="800000"/>
            <a:headEnd/>
            <a:tailEnd/>
          </a:ln>
          <a:effectLst/>
        </p:spPr>
      </p:pic>
      <p:sp>
        <p:nvSpPr>
          <p:cNvPr id="5" name="五角星 4"/>
          <p:cNvSpPr/>
          <p:nvPr/>
        </p:nvSpPr>
        <p:spPr>
          <a:xfrm>
            <a:off x="3114604" y="1458191"/>
            <a:ext cx="428628" cy="321471"/>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dirty="0"/>
          </a:p>
        </p:txBody>
      </p:sp>
      <p:sp>
        <p:nvSpPr>
          <p:cNvPr id="2" name="文本框 1"/>
          <p:cNvSpPr txBox="1"/>
          <p:nvPr/>
        </p:nvSpPr>
        <p:spPr>
          <a:xfrm>
            <a:off x="4211960" y="1495984"/>
            <a:ext cx="1368152" cy="355686"/>
          </a:xfrm>
          <a:prstGeom prst="rect">
            <a:avLst/>
          </a:prstGeom>
          <a:noFill/>
        </p:spPr>
        <p:txBody>
          <a:bodyPr wrap="square" lIns="77925" tIns="38963" rIns="77925" bIns="38963" rtlCol="0">
            <a:spAutoFit/>
          </a:bodyPr>
          <a:lstStyle/>
          <a:p>
            <a:r>
              <a:rPr kumimoji="1" lang="zh-CN" altLang="en-US" b="1" dirty="0" smtClean="0">
                <a:solidFill>
                  <a:srgbClr val="CC0000"/>
                </a:solidFill>
              </a:rPr>
              <a:t>（必要文件</a:t>
            </a:r>
            <a:r>
              <a:rPr kumimoji="1" lang="zh-CN" altLang="en-US" dirty="0" smtClean="0">
                <a:solidFill>
                  <a:srgbClr val="CC0000"/>
                </a:solidFill>
              </a:rPr>
              <a:t>）</a:t>
            </a:r>
            <a:endParaRPr kumimoji="1" lang="zh-CN" altLang="en-US" dirty="0">
              <a:solidFill>
                <a:srgbClr val="CC0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
        <p:nvSpPr>
          <p:cNvPr id="4" name="文本框 3"/>
          <p:cNvSpPr txBox="1"/>
          <p:nvPr/>
        </p:nvSpPr>
        <p:spPr>
          <a:xfrm>
            <a:off x="642910" y="2643188"/>
            <a:ext cx="7560840" cy="1325182"/>
          </a:xfrm>
          <a:prstGeom prst="rect">
            <a:avLst/>
          </a:prstGeom>
          <a:noFill/>
        </p:spPr>
        <p:txBody>
          <a:bodyPr wrap="square" lIns="77925" tIns="38963" rIns="77925" bIns="38963" rtlCol="0">
            <a:spAutoFit/>
          </a:bodyPr>
          <a:lstStyle/>
          <a:p>
            <a:pPr marL="243516" indent="-243516">
              <a:lnSpc>
                <a:spcPct val="150000"/>
              </a:lnSpc>
              <a:buFont typeface="Wingdings" charset="2"/>
              <a:buChar char="ü"/>
            </a:pPr>
            <a:r>
              <a:rPr kumimoji="1" lang="zh-CN" altLang="en-US" b="1" dirty="0" smtClean="0">
                <a:solidFill>
                  <a:schemeClr val="bg1">
                    <a:lumMod val="50000"/>
                  </a:schemeClr>
                </a:solidFill>
                <a:latin typeface="微软雅黑"/>
                <a:ea typeface="微软雅黑"/>
                <a:cs typeface="微软雅黑"/>
              </a:rPr>
              <a:t>经办人联系方式：该部分由系统按照公司申报的注册信息默认填写，请经办人务必准确申报公司权益分派业务的具体办理人。权益分派业务时效性强，若无法与具体办理人取得联系，可能导致权益分派业务中断。</a:t>
            </a:r>
            <a:endParaRPr kumimoji="1" lang="zh-CN" altLang="en-US" b="1" dirty="0">
              <a:solidFill>
                <a:schemeClr val="bg1">
                  <a:lumMod val="50000"/>
                </a:schemeClr>
              </a:solidFill>
              <a:latin typeface="微软雅黑"/>
              <a:ea typeface="微软雅黑"/>
              <a:cs typeface="微软雅黑"/>
            </a:endParaRPr>
          </a:p>
        </p:txBody>
      </p:sp>
      <p:pic>
        <p:nvPicPr>
          <p:cNvPr id="6" name="图片 5" descr="10.JPG"/>
          <p:cNvPicPr>
            <a:picLocks noChangeAspect="1"/>
          </p:cNvPicPr>
          <p:nvPr/>
        </p:nvPicPr>
        <p:blipFill>
          <a:blip r:embed="rId3" cstate="print"/>
          <a:stretch>
            <a:fillRect/>
          </a:stretch>
        </p:blipFill>
        <p:spPr>
          <a:xfrm>
            <a:off x="763410" y="1588343"/>
            <a:ext cx="7769030" cy="839391"/>
          </a:xfrm>
          <a:prstGeom prst="rect">
            <a:avLst/>
          </a:prstGeom>
        </p:spPr>
      </p:pic>
      <p:sp>
        <p:nvSpPr>
          <p:cNvPr id="5" name="灯片编号占位符 4"/>
          <p:cNvSpPr>
            <a:spLocks noGrp="1"/>
          </p:cNvSpPr>
          <p:nvPr>
            <p:ph type="sldNum" sz="quarter" idx="4294967295"/>
          </p:nvPr>
        </p:nvSpPr>
        <p:spPr>
          <a:xfrm>
            <a:off x="3929059" y="4786330"/>
            <a:ext cx="1785950" cy="357170"/>
          </a:xfrm>
        </p:spPr>
        <p:txBody>
          <a:bodyPr/>
          <a:lstStyle/>
          <a:p>
            <a:pPr algn="ctr">
              <a:defRPr/>
            </a:pPr>
            <a:fld id="{EEE598E4-D949-46A6-A5D1-2760F8946FD5}" type="slidenum">
              <a:rPr lang="en-US" altLang="zh-CN" smtClean="0"/>
              <a:pPr algn="ctr">
                <a:defRPr/>
              </a:pPr>
              <a:t>24</a:t>
            </a:fld>
            <a:endParaRPr lang="en-US" altLang="zh-CN"/>
          </a:p>
        </p:txBody>
      </p:sp>
      <p:sp>
        <p:nvSpPr>
          <p:cNvPr id="8" name="TextBox 7"/>
          <p:cNvSpPr txBox="1"/>
          <p:nvPr/>
        </p:nvSpPr>
        <p:spPr>
          <a:xfrm>
            <a:off x="2016192" y="731480"/>
            <a:ext cx="4572032" cy="400110"/>
          </a:xfrm>
          <a:prstGeom prst="rect">
            <a:avLst/>
          </a:prstGeom>
          <a:noFill/>
        </p:spPr>
        <p:txBody>
          <a:bodyPr wrap="square" rtlCol="0">
            <a:spAutoFit/>
          </a:bodyPr>
          <a:lstStyle/>
          <a:p>
            <a:pPr marL="457200" indent="-457200" algn="ctr"/>
            <a:r>
              <a:rPr lang="en-US" altLang="zh-CN" sz="2000" b="1" dirty="0" smtClean="0">
                <a:solidFill>
                  <a:srgbClr val="CC0000"/>
                </a:solidFill>
                <a:latin typeface="微软雅黑" pitchFamily="34" charset="-122"/>
                <a:ea typeface="微软雅黑" pitchFamily="34" charset="-122"/>
              </a:rPr>
              <a:t>2. </a:t>
            </a:r>
            <a:r>
              <a:rPr lang="zh-CN" altLang="en-US" sz="2000" b="1" dirty="0" smtClean="0">
                <a:solidFill>
                  <a:srgbClr val="CC0000"/>
                </a:solidFill>
                <a:latin typeface="微软雅黑" pitchFamily="34" charset="-122"/>
                <a:ea typeface="微软雅黑" pitchFamily="34" charset="-122"/>
              </a:rPr>
              <a:t>填报要素及注意事项</a:t>
            </a:r>
            <a:endParaRPr lang="en-US" altLang="zh-CN" sz="2000" b="1" dirty="0" smtClean="0">
              <a:solidFill>
                <a:srgbClr val="CC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24</a:t>
            </a:r>
            <a:endParaRPr lang="en-US" altLang="zh-CN" dirty="0"/>
          </a:p>
        </p:txBody>
      </p:sp>
      <p:pic>
        <p:nvPicPr>
          <p:cNvPr id="3" name="图片 2" descr="11.JPG"/>
          <p:cNvPicPr>
            <a:picLocks noChangeAspect="1"/>
          </p:cNvPicPr>
          <p:nvPr/>
        </p:nvPicPr>
        <p:blipFill>
          <a:blip r:embed="rId3" cstate="print"/>
          <a:stretch>
            <a:fillRect/>
          </a:stretch>
        </p:blipFill>
        <p:spPr>
          <a:xfrm>
            <a:off x="642910" y="1410882"/>
            <a:ext cx="7571842" cy="2518190"/>
          </a:xfrm>
          <a:prstGeom prst="rect">
            <a:avLst/>
          </a:prstGeom>
          <a:ln>
            <a:noFill/>
          </a:ln>
          <a:effectLst>
            <a:softEdge rad="112500"/>
          </a:effectLst>
        </p:spPr>
      </p:pic>
      <p:sp>
        <p:nvSpPr>
          <p:cNvPr id="5" name="TextBox 4"/>
          <p:cNvSpPr txBox="1"/>
          <p:nvPr/>
        </p:nvSpPr>
        <p:spPr>
          <a:xfrm>
            <a:off x="3071802" y="785800"/>
            <a:ext cx="3429024" cy="400110"/>
          </a:xfrm>
          <a:prstGeom prst="rect">
            <a:avLst/>
          </a:prstGeom>
          <a:noFill/>
        </p:spPr>
        <p:txBody>
          <a:bodyPr wrap="square" rtlCol="0">
            <a:spAutoFit/>
          </a:bodyPr>
          <a:lstStyle/>
          <a:p>
            <a:r>
              <a:rPr lang="en-US" altLang="zh-CN" sz="2000" b="1" dirty="0" smtClean="0">
                <a:solidFill>
                  <a:srgbClr val="C00000"/>
                </a:solidFill>
                <a:latin typeface="微软雅黑" pitchFamily="34" charset="-122"/>
                <a:ea typeface="微软雅黑" pitchFamily="34" charset="-122"/>
              </a:rPr>
              <a:t>3. </a:t>
            </a:r>
            <a:r>
              <a:rPr lang="zh-CN" altLang="en-US" sz="2000" b="1" dirty="0" smtClean="0">
                <a:solidFill>
                  <a:srgbClr val="C00000"/>
                </a:solidFill>
                <a:latin typeface="微软雅黑" pitchFamily="34" charset="-122"/>
                <a:ea typeface="微软雅黑" pitchFamily="34" charset="-122"/>
              </a:rPr>
              <a:t>查看</a:t>
            </a:r>
            <a:r>
              <a:rPr lang="en-US" altLang="zh-CN" sz="2000" b="1" dirty="0" smtClean="0">
                <a:solidFill>
                  <a:srgbClr val="C00000"/>
                </a:solidFill>
                <a:latin typeface="微软雅黑" pitchFamily="34" charset="-122"/>
                <a:ea typeface="微软雅黑" pitchFamily="34" charset="-122"/>
              </a:rPr>
              <a:t>《</a:t>
            </a:r>
            <a:r>
              <a:rPr lang="zh-CN" altLang="en-US" sz="2000" b="1" dirty="0" smtClean="0">
                <a:solidFill>
                  <a:srgbClr val="C00000"/>
                </a:solidFill>
                <a:latin typeface="微软雅黑" pitchFamily="34" charset="-122"/>
                <a:ea typeface="微软雅黑" pitchFamily="34" charset="-122"/>
              </a:rPr>
              <a:t>权益分派实施公告</a:t>
            </a:r>
            <a:r>
              <a:rPr lang="en-US" altLang="zh-CN" sz="2000" b="1" dirty="0" smtClean="0">
                <a:solidFill>
                  <a:srgbClr val="C00000"/>
                </a:solidFill>
                <a:latin typeface="微软雅黑" pitchFamily="34" charset="-122"/>
                <a:ea typeface="微软雅黑" pitchFamily="34" charset="-122"/>
              </a:rPr>
              <a:t>》</a:t>
            </a:r>
            <a:endParaRPr lang="zh-CN" altLang="en-US" sz="2000" b="1" dirty="0">
              <a:solidFill>
                <a:srgbClr val="C00000"/>
              </a:solidFill>
              <a:latin typeface="微软雅黑" pitchFamily="34" charset="-122"/>
              <a:ea typeface="微软雅黑" pitchFamily="34" charset="-122"/>
            </a:endParaRPr>
          </a:p>
        </p:txBody>
      </p:sp>
      <p:sp>
        <p:nvSpPr>
          <p:cNvPr id="6" name="圆角矩形 5"/>
          <p:cNvSpPr/>
          <p:nvPr/>
        </p:nvSpPr>
        <p:spPr bwMode="gray">
          <a:xfrm>
            <a:off x="571472" y="3695708"/>
            <a:ext cx="1643074"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圆角矩形 6"/>
          <p:cNvSpPr/>
          <p:nvPr/>
        </p:nvSpPr>
        <p:spPr bwMode="gray">
          <a:xfrm>
            <a:off x="2643174" y="2464593"/>
            <a:ext cx="1285884" cy="58936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11760" y="717891"/>
            <a:ext cx="4320480" cy="400110"/>
          </a:xfrm>
          <a:prstGeom prst="rect">
            <a:avLst/>
          </a:prstGeom>
        </p:spPr>
        <p:txBody>
          <a:bodyPr wrap="square">
            <a:spAutoFit/>
          </a:bodyPr>
          <a:lstStyle/>
          <a:p>
            <a:r>
              <a:rPr lang="en-US" altLang="zh-CN" sz="2000" b="1" dirty="0" smtClean="0">
                <a:solidFill>
                  <a:srgbClr val="C00000"/>
                </a:solidFill>
                <a:latin typeface="微软雅黑" pitchFamily="34" charset="-122"/>
                <a:ea typeface="微软雅黑" pitchFamily="34" charset="-122"/>
              </a:rPr>
              <a:t>4. </a:t>
            </a:r>
            <a:r>
              <a:rPr lang="zh-CN" altLang="en-US" sz="2000" b="1" dirty="0" smtClean="0">
                <a:solidFill>
                  <a:srgbClr val="C00000"/>
                </a:solidFill>
                <a:latin typeface="微软雅黑" pitchFamily="34" charset="-122"/>
                <a:ea typeface="微软雅黑" pitchFamily="34" charset="-122"/>
              </a:rPr>
              <a:t>制作、披露</a:t>
            </a:r>
            <a:r>
              <a:rPr lang="en-US" altLang="zh-CN" sz="2000" b="1" dirty="0" smtClean="0">
                <a:solidFill>
                  <a:srgbClr val="C00000"/>
                </a:solidFill>
                <a:latin typeface="微软雅黑" pitchFamily="34" charset="-122"/>
                <a:ea typeface="微软雅黑" pitchFamily="34" charset="-122"/>
              </a:rPr>
              <a:t>《</a:t>
            </a:r>
            <a:r>
              <a:rPr lang="zh-CN" altLang="en-US" sz="2000" b="1" dirty="0">
                <a:solidFill>
                  <a:srgbClr val="C00000"/>
                </a:solidFill>
                <a:latin typeface="微软雅黑" pitchFamily="34" charset="-122"/>
                <a:ea typeface="微软雅黑" pitchFamily="34" charset="-122"/>
              </a:rPr>
              <a:t>权益分派实施公告</a:t>
            </a:r>
            <a:r>
              <a:rPr lang="en-US" altLang="zh-CN" sz="2000" b="1" dirty="0">
                <a:solidFill>
                  <a:srgbClr val="C00000"/>
                </a:solidFill>
                <a:latin typeface="微软雅黑" pitchFamily="34" charset="-122"/>
                <a:ea typeface="微软雅黑" pitchFamily="34" charset="-122"/>
              </a:rPr>
              <a:t>》</a:t>
            </a:r>
            <a:endParaRPr lang="zh-CN" altLang="en-US" sz="2000" b="1" dirty="0">
              <a:solidFill>
                <a:srgbClr val="C00000"/>
              </a:solidFill>
              <a:latin typeface="微软雅黑" pitchFamily="34" charset="-122"/>
              <a:ea typeface="微软雅黑" pitchFamily="34" charset="-122"/>
            </a:endParaRPr>
          </a:p>
        </p:txBody>
      </p:sp>
      <p:sp>
        <p:nvSpPr>
          <p:cNvPr id="11" name="页脚占位符 10"/>
          <p:cNvSpPr>
            <a:spLocks noGrp="1"/>
          </p:cNvSpPr>
          <p:nvPr>
            <p:ph type="ftr" sz="quarter" idx="11"/>
          </p:nvPr>
        </p:nvSpPr>
        <p:spPr/>
        <p:txBody>
          <a:bodyPr/>
          <a:lstStyle/>
          <a:p>
            <a:pPr>
              <a:defRPr/>
            </a:pPr>
            <a:r>
              <a:rPr lang="en-US" altLang="zh-CN" dirty="0" smtClean="0"/>
              <a:t>25</a:t>
            </a:r>
            <a:endParaRPr lang="en-US" altLang="zh-CN" dirty="0"/>
          </a:p>
        </p:txBody>
      </p:sp>
      <p:sp>
        <p:nvSpPr>
          <p:cNvPr id="7"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pic>
        <p:nvPicPr>
          <p:cNvPr id="5122" name="Picture 2"/>
          <p:cNvPicPr>
            <a:picLocks noChangeAspect="1" noChangeArrowheads="1"/>
          </p:cNvPicPr>
          <p:nvPr/>
        </p:nvPicPr>
        <p:blipFill>
          <a:blip r:embed="rId3" cstate="print"/>
          <a:srcRect/>
          <a:stretch>
            <a:fillRect/>
          </a:stretch>
        </p:blipFill>
        <p:spPr bwMode="auto">
          <a:xfrm>
            <a:off x="785786" y="1142990"/>
            <a:ext cx="7500990" cy="335758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2976" y="3435846"/>
            <a:ext cx="6929486" cy="1200329"/>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注意：</a:t>
            </a:r>
            <a:endParaRPr lang="en-US" altLang="zh-CN" b="1" dirty="0" smtClean="0">
              <a:solidFill>
                <a:srgbClr val="C00000"/>
              </a:solidFill>
              <a:latin typeface="微软雅黑" pitchFamily="34" charset="-122"/>
              <a:ea typeface="微软雅黑" pitchFamily="34" charset="-122"/>
            </a:endParaRPr>
          </a:p>
          <a:p>
            <a:r>
              <a:rPr lang="zh-CN" altLang="en-US" b="1" dirty="0" smtClean="0">
                <a:solidFill>
                  <a:srgbClr val="C00000"/>
                </a:solidFill>
                <a:latin typeface="微软雅黑" pitchFamily="34" charset="-122"/>
                <a:ea typeface="微软雅黑" pitchFamily="34" charset="-122"/>
              </a:rPr>
              <a:t>① 确认权益分派公告内容无误后，在系统直接提交即可。</a:t>
            </a:r>
            <a:endParaRPr lang="en-US" altLang="zh-CN" b="1" dirty="0" smtClean="0">
              <a:solidFill>
                <a:srgbClr val="C00000"/>
              </a:solidFill>
              <a:latin typeface="微软雅黑" pitchFamily="34" charset="-122"/>
              <a:ea typeface="微软雅黑" pitchFamily="34" charset="-122"/>
            </a:endParaRPr>
          </a:p>
          <a:p>
            <a:r>
              <a:rPr lang="zh-CN" altLang="en-US" b="1" dirty="0" smtClean="0">
                <a:solidFill>
                  <a:srgbClr val="C00000"/>
                </a:solidFill>
                <a:latin typeface="微软雅黑" pitchFamily="34" charset="-122"/>
                <a:ea typeface="微软雅黑" pitchFamily="34" charset="-122"/>
              </a:rPr>
              <a:t>② 发行人在公告中补充每股净收益和联系方式后，应于</a:t>
            </a:r>
            <a:r>
              <a:rPr lang="en-US" altLang="zh-CN" b="1" dirty="0" smtClean="0">
                <a:solidFill>
                  <a:srgbClr val="C00000"/>
                </a:solidFill>
                <a:latin typeface="微软雅黑" pitchFamily="34" charset="-122"/>
                <a:ea typeface="微软雅黑" pitchFamily="34" charset="-122"/>
              </a:rPr>
              <a:t>R-4</a:t>
            </a:r>
            <a:r>
              <a:rPr lang="zh-CN" altLang="en-US" b="1" dirty="0" smtClean="0">
                <a:solidFill>
                  <a:srgbClr val="C00000"/>
                </a:solidFill>
                <a:latin typeface="微软雅黑" pitchFamily="34" charset="-122"/>
                <a:ea typeface="微软雅黑" pitchFamily="34" charset="-122"/>
              </a:rPr>
              <a:t>日前在股转公司网站披露</a:t>
            </a:r>
            <a:r>
              <a:rPr lang="en-US" altLang="zh-CN" b="1" dirty="0" smtClean="0">
                <a:solidFill>
                  <a:srgbClr val="C00000"/>
                </a:solidFill>
                <a:latin typeface="微软雅黑" pitchFamily="34" charset="-122"/>
                <a:ea typeface="微软雅黑" pitchFamily="34" charset="-122"/>
              </a:rPr>
              <a:t>《</a:t>
            </a:r>
            <a:r>
              <a:rPr lang="zh-CN" altLang="en-US" b="1" dirty="0" smtClean="0">
                <a:solidFill>
                  <a:srgbClr val="C00000"/>
                </a:solidFill>
                <a:latin typeface="微软雅黑" pitchFamily="34" charset="-122"/>
                <a:ea typeface="微软雅黑" pitchFamily="34" charset="-122"/>
              </a:rPr>
              <a:t>权益分派实施公告</a:t>
            </a:r>
            <a:r>
              <a:rPr lang="en-US" altLang="zh-CN" b="1" dirty="0" smtClean="0">
                <a:solidFill>
                  <a:srgbClr val="C00000"/>
                </a:solidFill>
                <a:latin typeface="微软雅黑" pitchFamily="34" charset="-122"/>
                <a:ea typeface="微软雅黑" pitchFamily="34" charset="-122"/>
              </a:rPr>
              <a:t>》</a:t>
            </a:r>
            <a:r>
              <a:rPr lang="zh-CN" altLang="en-US" b="1" dirty="0" smtClean="0">
                <a:solidFill>
                  <a:srgbClr val="C00000"/>
                </a:solidFill>
                <a:latin typeface="微软雅黑" pitchFamily="34" charset="-122"/>
                <a:ea typeface="微软雅黑" pitchFamily="34" charset="-122"/>
              </a:rPr>
              <a:t>。</a:t>
            </a:r>
            <a:endParaRPr lang="zh-CN" altLang="en-US" b="1" dirty="0">
              <a:solidFill>
                <a:srgbClr val="C00000"/>
              </a:solidFill>
              <a:latin typeface="微软雅黑" pitchFamily="34" charset="-122"/>
              <a:ea typeface="微软雅黑" pitchFamily="34" charset="-122"/>
            </a:endParaRPr>
          </a:p>
        </p:txBody>
      </p:sp>
      <p:sp>
        <p:nvSpPr>
          <p:cNvPr id="11" name="页脚占位符 10"/>
          <p:cNvSpPr>
            <a:spLocks noGrp="1"/>
          </p:cNvSpPr>
          <p:nvPr>
            <p:ph type="ftr" sz="quarter" idx="11"/>
          </p:nvPr>
        </p:nvSpPr>
        <p:spPr/>
        <p:txBody>
          <a:bodyPr/>
          <a:lstStyle/>
          <a:p>
            <a:pPr>
              <a:defRPr/>
            </a:pPr>
            <a:r>
              <a:rPr lang="en-US" altLang="zh-CN" dirty="0" smtClean="0"/>
              <a:t>26</a:t>
            </a:r>
            <a:endParaRPr lang="en-US" altLang="zh-CN" dirty="0"/>
          </a:p>
        </p:txBody>
      </p:sp>
      <p:pic>
        <p:nvPicPr>
          <p:cNvPr id="3074" name="Picture 2"/>
          <p:cNvPicPr>
            <a:picLocks noChangeAspect="1" noChangeArrowheads="1"/>
          </p:cNvPicPr>
          <p:nvPr/>
        </p:nvPicPr>
        <p:blipFill>
          <a:blip r:embed="rId3" cstate="print"/>
          <a:srcRect l="8789" t="36255" r="10351" b="31867"/>
          <a:stretch>
            <a:fillRect/>
          </a:stretch>
        </p:blipFill>
        <p:spPr bwMode="auto">
          <a:xfrm>
            <a:off x="1142976" y="1363004"/>
            <a:ext cx="6572264" cy="2072842"/>
          </a:xfrm>
          <a:prstGeom prst="rect">
            <a:avLst/>
          </a:prstGeom>
          <a:noFill/>
          <a:ln w="9525">
            <a:noFill/>
            <a:miter lim="800000"/>
            <a:headEnd/>
            <a:tailEnd/>
          </a:ln>
          <a:effectLst/>
        </p:spPr>
      </p:pic>
      <p:sp>
        <p:nvSpPr>
          <p:cNvPr id="9" name="圆角矩形 8"/>
          <p:cNvSpPr/>
          <p:nvPr/>
        </p:nvSpPr>
        <p:spPr bwMode="gray">
          <a:xfrm>
            <a:off x="5786446" y="2502022"/>
            <a:ext cx="1357322" cy="285752"/>
          </a:xfrm>
          <a:prstGeom prst="roundRect">
            <a:avLst/>
          </a:prstGeom>
          <a:noFill/>
          <a:ln w="508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圆角矩形 7"/>
          <p:cNvSpPr/>
          <p:nvPr/>
        </p:nvSpPr>
        <p:spPr bwMode="gray">
          <a:xfrm>
            <a:off x="1214414" y="2717476"/>
            <a:ext cx="1000132" cy="214314"/>
          </a:xfrm>
          <a:prstGeom prst="roundRect">
            <a:avLst/>
          </a:prstGeom>
          <a:noFill/>
          <a:ln w="508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矩形 9"/>
          <p:cNvSpPr/>
          <p:nvPr/>
        </p:nvSpPr>
        <p:spPr bwMode="auto">
          <a:xfrm>
            <a:off x="5562988" y="3000378"/>
            <a:ext cx="785818" cy="214314"/>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矩形 11"/>
          <p:cNvSpPr/>
          <p:nvPr/>
        </p:nvSpPr>
        <p:spPr>
          <a:xfrm>
            <a:off x="2411760" y="717891"/>
            <a:ext cx="4320480" cy="400110"/>
          </a:xfrm>
          <a:prstGeom prst="rect">
            <a:avLst/>
          </a:prstGeom>
        </p:spPr>
        <p:txBody>
          <a:bodyPr wrap="square">
            <a:spAutoFit/>
          </a:bodyPr>
          <a:lstStyle/>
          <a:p>
            <a:r>
              <a:rPr lang="en-US" altLang="zh-CN" sz="2000" b="1" dirty="0" smtClean="0">
                <a:solidFill>
                  <a:srgbClr val="C00000"/>
                </a:solidFill>
                <a:latin typeface="微软雅黑" pitchFamily="34" charset="-122"/>
                <a:ea typeface="微软雅黑" pitchFamily="34" charset="-122"/>
              </a:rPr>
              <a:t>4. </a:t>
            </a:r>
            <a:r>
              <a:rPr lang="zh-CN" altLang="en-US" sz="2000" b="1" dirty="0" smtClean="0">
                <a:solidFill>
                  <a:srgbClr val="C00000"/>
                </a:solidFill>
                <a:latin typeface="微软雅黑" pitchFamily="34" charset="-122"/>
                <a:ea typeface="微软雅黑" pitchFamily="34" charset="-122"/>
              </a:rPr>
              <a:t>制作、披露</a:t>
            </a:r>
            <a:r>
              <a:rPr lang="en-US" altLang="zh-CN" sz="2000" b="1" dirty="0" smtClean="0">
                <a:solidFill>
                  <a:srgbClr val="C00000"/>
                </a:solidFill>
                <a:latin typeface="微软雅黑" pitchFamily="34" charset="-122"/>
                <a:ea typeface="微软雅黑" pitchFamily="34" charset="-122"/>
              </a:rPr>
              <a:t>《</a:t>
            </a:r>
            <a:r>
              <a:rPr lang="zh-CN" altLang="en-US" sz="2000" b="1" dirty="0">
                <a:solidFill>
                  <a:srgbClr val="C00000"/>
                </a:solidFill>
                <a:latin typeface="微软雅黑" pitchFamily="34" charset="-122"/>
                <a:ea typeface="微软雅黑" pitchFamily="34" charset="-122"/>
              </a:rPr>
              <a:t>权益分派实施公告</a:t>
            </a:r>
            <a:r>
              <a:rPr lang="en-US" altLang="zh-CN" sz="2000" b="1" dirty="0">
                <a:solidFill>
                  <a:srgbClr val="C00000"/>
                </a:solidFill>
                <a:latin typeface="微软雅黑" pitchFamily="34" charset="-122"/>
                <a:ea typeface="微软雅黑" pitchFamily="34" charset="-122"/>
              </a:rPr>
              <a:t>》</a:t>
            </a:r>
            <a:endParaRPr lang="zh-CN" altLang="en-US" sz="2000" b="1" dirty="0">
              <a:solidFill>
                <a:srgbClr val="C00000"/>
              </a:solidFill>
              <a:latin typeface="微软雅黑" pitchFamily="34" charset="-122"/>
              <a:ea typeface="微软雅黑" pitchFamily="34" charset="-122"/>
            </a:endParaRPr>
          </a:p>
        </p:txBody>
      </p:sp>
      <p:sp>
        <p:nvSpPr>
          <p:cNvPr id="13"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24110" y="652449"/>
            <a:ext cx="4143404" cy="663462"/>
          </a:xfrm>
          <a:prstGeom prst="rect">
            <a:avLst/>
          </a:prstGeom>
          <a:noFill/>
        </p:spPr>
        <p:txBody>
          <a:bodyPr wrap="square" lIns="77925" tIns="38963" rIns="77925" bIns="38963" rtlCol="0">
            <a:spAutoFit/>
          </a:bodyPr>
          <a:lstStyle/>
          <a:p>
            <a:pPr marL="292219" indent="-292219" algn="ctr"/>
            <a:r>
              <a:rPr lang="en-US" altLang="zh-CN" sz="2000" b="1" dirty="0" smtClean="0">
                <a:solidFill>
                  <a:srgbClr val="C00000"/>
                </a:solidFill>
                <a:latin typeface="微软雅黑" pitchFamily="34" charset="-122"/>
                <a:ea typeface="微软雅黑" pitchFamily="34" charset="-122"/>
              </a:rPr>
              <a:t>5.  </a:t>
            </a:r>
            <a:r>
              <a:rPr lang="zh-CN" altLang="en-US" sz="2000" b="1" dirty="0" smtClean="0">
                <a:solidFill>
                  <a:srgbClr val="C00000"/>
                </a:solidFill>
                <a:latin typeface="微软雅黑" pitchFamily="34" charset="-122"/>
                <a:ea typeface="微软雅黑" pitchFamily="34" charset="-122"/>
              </a:rPr>
              <a:t>付款注意事项</a:t>
            </a:r>
          </a:p>
          <a:p>
            <a:endParaRPr lang="zh-CN" altLang="en-US" dirty="0">
              <a:latin typeface="微软雅黑" pitchFamily="34" charset="-122"/>
              <a:ea typeface="微软雅黑" pitchFamily="34" charset="-122"/>
            </a:endParaRPr>
          </a:p>
        </p:txBody>
      </p:sp>
      <p:sp>
        <p:nvSpPr>
          <p:cNvPr id="5"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
        <p:nvSpPr>
          <p:cNvPr id="7" name="TextBox 6"/>
          <p:cNvSpPr txBox="1"/>
          <p:nvPr/>
        </p:nvSpPr>
        <p:spPr>
          <a:xfrm>
            <a:off x="5429256" y="1236402"/>
            <a:ext cx="3286180" cy="3264174"/>
          </a:xfrm>
          <a:prstGeom prst="rect">
            <a:avLst/>
          </a:prstGeom>
          <a:noFill/>
        </p:spPr>
        <p:txBody>
          <a:bodyPr wrap="square" lIns="77925" tIns="38963" rIns="77925" bIns="38963" rtlCol="0">
            <a:spAutoFit/>
          </a:bodyPr>
          <a:lstStyle/>
          <a:p>
            <a:pPr>
              <a:lnSpc>
                <a:spcPct val="150000"/>
              </a:lnSpc>
              <a:buFont typeface="Wingdings" pitchFamily="2" charset="2"/>
              <a:buChar char="ü"/>
            </a:pPr>
            <a:r>
              <a:rPr lang="zh-CN" altLang="en-US" sz="1400" b="1" dirty="0" smtClean="0">
                <a:solidFill>
                  <a:srgbClr val="C00000"/>
                </a:solidFill>
                <a:latin typeface="微软雅黑" pitchFamily="34" charset="-122"/>
                <a:ea typeface="微软雅黑" pitchFamily="34" charset="-122"/>
              </a:rPr>
              <a:t>  权益分派实施公告披露之后的次一个工作日（</a:t>
            </a:r>
            <a:r>
              <a:rPr lang="en-US" altLang="zh-CN" sz="1400" b="1" dirty="0" smtClean="0">
                <a:solidFill>
                  <a:srgbClr val="C00000"/>
                </a:solidFill>
                <a:latin typeface="微软雅黑" pitchFamily="34" charset="-122"/>
                <a:ea typeface="微软雅黑" pitchFamily="34" charset="-122"/>
              </a:rPr>
              <a:t>R-3</a:t>
            </a:r>
            <a:r>
              <a:rPr lang="zh-CN" altLang="en-US" sz="1400" b="1" dirty="0" smtClean="0">
                <a:solidFill>
                  <a:srgbClr val="C00000"/>
                </a:solidFill>
                <a:latin typeface="微软雅黑" pitchFamily="34" charset="-122"/>
                <a:ea typeface="微软雅黑" pitchFamily="34" charset="-122"/>
              </a:rPr>
              <a:t>日）查看付款通知，任选其中一个汇款账户（勿汇入我司名册查询等费用的招商银行账户），并于</a:t>
            </a:r>
            <a:r>
              <a:rPr lang="en-US" altLang="zh-CN" sz="1400" b="1" dirty="0" smtClean="0">
                <a:solidFill>
                  <a:srgbClr val="C00000"/>
                </a:solidFill>
                <a:latin typeface="微软雅黑" pitchFamily="34" charset="-122"/>
                <a:ea typeface="微软雅黑" pitchFamily="34" charset="-122"/>
              </a:rPr>
              <a:t>R-1</a:t>
            </a:r>
            <a:r>
              <a:rPr lang="zh-CN" altLang="en-US" sz="1400" b="1" dirty="0" smtClean="0">
                <a:solidFill>
                  <a:srgbClr val="C00000"/>
                </a:solidFill>
                <a:latin typeface="微软雅黑" pitchFamily="34" charset="-122"/>
                <a:ea typeface="微软雅黑" pitchFamily="34" charset="-122"/>
              </a:rPr>
              <a:t>日上午</a:t>
            </a:r>
            <a:r>
              <a:rPr lang="en-US" altLang="zh-CN" sz="1400" b="1" dirty="0" smtClean="0">
                <a:solidFill>
                  <a:srgbClr val="C00000"/>
                </a:solidFill>
                <a:latin typeface="微软雅黑" pitchFamily="34" charset="-122"/>
                <a:ea typeface="微软雅黑" pitchFamily="34" charset="-122"/>
              </a:rPr>
              <a:t>9:00</a:t>
            </a:r>
            <a:r>
              <a:rPr lang="zh-CN" altLang="en-US" sz="1400" b="1" dirty="0" smtClean="0">
                <a:solidFill>
                  <a:srgbClr val="C00000"/>
                </a:solidFill>
                <a:latin typeface="微软雅黑" pitchFamily="34" charset="-122"/>
                <a:ea typeface="微软雅黑" pitchFamily="34" charset="-122"/>
              </a:rPr>
              <a:t>前完成支付。</a:t>
            </a:r>
            <a:endParaRPr lang="en-US" altLang="zh-CN" sz="1400" b="1" dirty="0" smtClean="0">
              <a:solidFill>
                <a:srgbClr val="C00000"/>
              </a:solidFill>
              <a:latin typeface="微软雅黑" pitchFamily="34" charset="-122"/>
              <a:ea typeface="微软雅黑" pitchFamily="34" charset="-122"/>
            </a:endParaRPr>
          </a:p>
          <a:p>
            <a:pPr>
              <a:lnSpc>
                <a:spcPct val="150000"/>
              </a:lnSpc>
              <a:buFont typeface="Wingdings" pitchFamily="2" charset="2"/>
              <a:buChar char="ü"/>
            </a:pPr>
            <a:r>
              <a:rPr lang="zh-CN" altLang="en-US" sz="1400" b="1" dirty="0" smtClean="0">
                <a:solidFill>
                  <a:srgbClr val="C00000"/>
                </a:solidFill>
                <a:latin typeface="微软雅黑" pitchFamily="34" charset="-122"/>
                <a:ea typeface="微软雅黑" pitchFamily="34" charset="-122"/>
              </a:rPr>
              <a:t>  汇款时务必在备注</a:t>
            </a:r>
            <a:r>
              <a:rPr lang="en-US" altLang="zh-CN" sz="1400" b="1" dirty="0" smtClean="0">
                <a:solidFill>
                  <a:srgbClr val="C00000"/>
                </a:solidFill>
                <a:latin typeface="微软雅黑" pitchFamily="34" charset="-122"/>
                <a:ea typeface="微软雅黑" pitchFamily="34" charset="-122"/>
              </a:rPr>
              <a:t>/</a:t>
            </a:r>
            <a:r>
              <a:rPr lang="zh-CN" altLang="en-US" sz="1400" b="1" dirty="0" smtClean="0">
                <a:solidFill>
                  <a:srgbClr val="C00000"/>
                </a:solidFill>
                <a:latin typeface="微软雅黑" pitchFamily="34" charset="-122"/>
                <a:ea typeface="微软雅黑" pitchFamily="34" charset="-122"/>
              </a:rPr>
              <a:t>摘要栏注明证券代码，如在工行柜台汇款，则须注明“</a:t>
            </a:r>
            <a:r>
              <a:rPr lang="en-US" altLang="zh-CN" sz="1400" b="1" dirty="0" smtClean="0">
                <a:solidFill>
                  <a:srgbClr val="C00000"/>
                </a:solidFill>
                <a:latin typeface="微软雅黑" pitchFamily="34" charset="-122"/>
                <a:ea typeface="微软雅黑" pitchFamily="34" charset="-122"/>
              </a:rPr>
              <a:t>D001</a:t>
            </a:r>
            <a:r>
              <a:rPr lang="zh-CN" altLang="en-US" sz="1400" b="1" dirty="0" smtClean="0">
                <a:solidFill>
                  <a:srgbClr val="C00000"/>
                </a:solidFill>
                <a:latin typeface="微软雅黑" pitchFamily="34" charset="-122"/>
                <a:ea typeface="微软雅黑" pitchFamily="34" charset="-122"/>
              </a:rPr>
              <a:t>证券代码”，否则会影响派息款到账处理。</a:t>
            </a:r>
          </a:p>
          <a:p>
            <a:endParaRPr lang="zh-CN" altLang="en-US" b="1" dirty="0">
              <a:solidFill>
                <a:srgbClr val="C00000"/>
              </a:solidFill>
              <a:latin typeface="微软雅黑" pitchFamily="34" charset="-122"/>
              <a:ea typeface="微软雅黑" pitchFamily="34" charset="-122"/>
            </a:endParaRPr>
          </a:p>
        </p:txBody>
      </p:sp>
      <p:pic>
        <p:nvPicPr>
          <p:cNvPr id="2050" name="Picture 2" descr="C:\Program Files\Microsoft Office\MEDIA\CAGCAT10\j0222019.wmf"/>
          <p:cNvPicPr>
            <a:picLocks noChangeAspect="1" noChangeArrowheads="1"/>
          </p:cNvPicPr>
          <p:nvPr/>
        </p:nvPicPr>
        <p:blipFill>
          <a:blip r:embed="rId2" cstate="print"/>
          <a:srcRect/>
          <a:stretch>
            <a:fillRect/>
          </a:stretch>
        </p:blipFill>
        <p:spPr bwMode="auto">
          <a:xfrm>
            <a:off x="5621122" y="714362"/>
            <a:ext cx="379638" cy="285752"/>
          </a:xfrm>
          <a:prstGeom prst="rect">
            <a:avLst/>
          </a:prstGeom>
          <a:noFill/>
        </p:spPr>
      </p:pic>
      <p:sp>
        <p:nvSpPr>
          <p:cNvPr id="10" name="五角星 9"/>
          <p:cNvSpPr/>
          <p:nvPr/>
        </p:nvSpPr>
        <p:spPr>
          <a:xfrm>
            <a:off x="1142976" y="3482585"/>
            <a:ext cx="428628" cy="321471"/>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cxnSp>
        <p:nvCxnSpPr>
          <p:cNvPr id="12" name="直接连接符 11"/>
          <p:cNvCxnSpPr/>
          <p:nvPr/>
        </p:nvCxnSpPr>
        <p:spPr bwMode="auto">
          <a:xfrm>
            <a:off x="1428728" y="1982387"/>
            <a:ext cx="6643734"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3" name="直接连接符 9"/>
          <p:cNvCxnSpPr/>
          <p:nvPr/>
        </p:nvCxnSpPr>
        <p:spPr bwMode="auto">
          <a:xfrm>
            <a:off x="928662" y="2732486"/>
            <a:ext cx="2714644" cy="1191"/>
          </a:xfrm>
          <a:prstGeom prst="line">
            <a:avLst/>
          </a:prstGeom>
          <a:ln w="38100">
            <a:solidFill>
              <a:srgbClr val="C00000"/>
            </a:solidFill>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15" name="图片 14" descr="C:\Users\Administrator\Desktop\权益分派预付款通知.PNG"/>
          <p:cNvPicPr/>
          <p:nvPr/>
        </p:nvPicPr>
        <p:blipFill>
          <a:blip r:embed="rId3" cstate="print"/>
          <a:srcRect l="15625" t="12014" r="6250" b="38273"/>
          <a:stretch>
            <a:fillRect/>
          </a:stretch>
        </p:blipFill>
        <p:spPr bwMode="auto">
          <a:xfrm>
            <a:off x="142844" y="1071552"/>
            <a:ext cx="5143536" cy="3571900"/>
          </a:xfrm>
          <a:prstGeom prst="rect">
            <a:avLst/>
          </a:prstGeom>
          <a:noFill/>
          <a:ln w="9525">
            <a:noFill/>
            <a:miter lim="800000"/>
            <a:headEnd/>
            <a:tailEnd/>
          </a:ln>
        </p:spPr>
      </p:pic>
      <p:sp>
        <p:nvSpPr>
          <p:cNvPr id="11" name="灯片编号占位符 10"/>
          <p:cNvSpPr>
            <a:spLocks noGrp="1"/>
          </p:cNvSpPr>
          <p:nvPr>
            <p:ph type="sldNum" sz="quarter" idx="4294967295"/>
          </p:nvPr>
        </p:nvSpPr>
        <p:spPr>
          <a:xfrm>
            <a:off x="3857620" y="4822047"/>
            <a:ext cx="2133600" cy="267875"/>
          </a:xfrm>
        </p:spPr>
        <p:txBody>
          <a:bodyPr/>
          <a:lstStyle/>
          <a:p>
            <a:pPr algn="ctr">
              <a:defRPr/>
            </a:pPr>
            <a:fld id="{EEE598E4-D949-46A6-A5D1-2760F8946FD5}" type="slidenum">
              <a:rPr lang="en-US" altLang="zh-CN" smtClean="0"/>
              <a:pPr algn="ctr">
                <a:defRPr/>
              </a:pPr>
              <a:t>28</a:t>
            </a:fld>
            <a:endParaRPr lang="en-US" altLang="zh-CN"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txBox="1">
            <a:spLocks noChangeArrowheads="1"/>
          </p:cNvSpPr>
          <p:nvPr/>
        </p:nvSpPr>
        <p:spPr>
          <a:xfrm>
            <a:off x="285720" y="141685"/>
            <a:ext cx="8432800" cy="400050"/>
          </a:xfrm>
          <a:prstGeom prst="rect">
            <a:avLst/>
          </a:prstGeom>
          <a:noFill/>
        </p:spPr>
        <p:txBody>
          <a:bodyPr lIns="77925" tIns="38963" rIns="77925" bIns="38963" anchor="b"/>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eaLnBrk="1" hangingPunct="1"/>
            <a:r>
              <a:rPr lang="zh-CN" altLang="en-US" sz="2700" b="1" dirty="0" smtClean="0">
                <a:solidFill>
                  <a:schemeClr val="bg1"/>
                </a:solidFill>
                <a:latin typeface="微软雅黑" pitchFamily="34" charset="-122"/>
                <a:ea typeface="微软雅黑" pitchFamily="34" charset="-122"/>
              </a:rPr>
              <a:t>二、如何实施权益分派方案</a:t>
            </a:r>
            <a:endParaRPr lang="en-GB" altLang="en-GB" sz="2700" b="1" dirty="0" smtClean="0">
              <a:solidFill>
                <a:schemeClr val="bg1"/>
              </a:solidFill>
              <a:ea typeface="黑体" pitchFamily="49" charset="-122"/>
            </a:endParaRPr>
          </a:p>
        </p:txBody>
      </p:sp>
      <p:sp>
        <p:nvSpPr>
          <p:cNvPr id="9" name="矩形 8"/>
          <p:cNvSpPr/>
          <p:nvPr/>
        </p:nvSpPr>
        <p:spPr>
          <a:xfrm>
            <a:off x="2500299" y="910818"/>
            <a:ext cx="4071966" cy="386464"/>
          </a:xfrm>
          <a:prstGeom prst="rect">
            <a:avLst/>
          </a:prstGeom>
        </p:spPr>
        <p:txBody>
          <a:bodyPr wrap="square" lIns="77925" tIns="38963" rIns="77925" bIns="38963">
            <a:spAutoFit/>
          </a:bodyPr>
          <a:lstStyle/>
          <a:p>
            <a:pPr marL="389626" indent="-389626" algn="ctr"/>
            <a:r>
              <a:rPr lang="en-US" altLang="zh-CN" sz="2000" b="1" dirty="0" smtClean="0">
                <a:solidFill>
                  <a:srgbClr val="C00000"/>
                </a:solidFill>
                <a:latin typeface="微软雅黑" pitchFamily="34" charset="-122"/>
                <a:ea typeface="微软雅黑" pitchFamily="34" charset="-122"/>
              </a:rPr>
              <a:t>6.  </a:t>
            </a:r>
            <a:r>
              <a:rPr lang="zh-CN" altLang="en-US" sz="2000" b="1" dirty="0" smtClean="0">
                <a:solidFill>
                  <a:srgbClr val="C00000"/>
                </a:solidFill>
                <a:latin typeface="微软雅黑" pitchFamily="34" charset="-122"/>
                <a:ea typeface="微软雅黑" pitchFamily="34" charset="-122"/>
              </a:rPr>
              <a:t>办理参考资料</a:t>
            </a:r>
            <a:endParaRPr lang="zh-CN" altLang="en-US" sz="2000" b="1" dirty="0">
              <a:solidFill>
                <a:srgbClr val="C00000"/>
              </a:solidFill>
              <a:latin typeface="微软雅黑" pitchFamily="34" charset="-122"/>
              <a:ea typeface="微软雅黑" pitchFamily="34" charset="-122"/>
            </a:endParaRPr>
          </a:p>
        </p:txBody>
      </p:sp>
      <p:sp>
        <p:nvSpPr>
          <p:cNvPr id="10" name="矩形 9"/>
          <p:cNvSpPr/>
          <p:nvPr/>
        </p:nvSpPr>
        <p:spPr>
          <a:xfrm>
            <a:off x="714348" y="1640789"/>
            <a:ext cx="7858180" cy="214540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77925" tIns="38963" rIns="77925" bIns="38963">
            <a:spAutoFit/>
          </a:bodyPr>
          <a:lstStyle/>
          <a:p>
            <a:pPr marL="0" lvl="1">
              <a:lnSpc>
                <a:spcPct val="150000"/>
              </a:lnSpc>
              <a:spcBef>
                <a:spcPct val="40000"/>
              </a:spcBef>
              <a:buClr>
                <a:srgbClr val="CC0000"/>
              </a:buClr>
              <a:buSzPct val="80000"/>
            </a:pPr>
            <a:r>
              <a:rPr lang="zh-CN" altLang="en-US" sz="1700" b="1" dirty="0" smtClean="0">
                <a:solidFill>
                  <a:schemeClr val="tx1"/>
                </a:solidFill>
                <a:latin typeface="微软雅黑" pitchFamily="34" charset="-122"/>
                <a:ea typeface="微软雅黑" pitchFamily="34" charset="-122"/>
              </a:rPr>
              <a:t>下载</a:t>
            </a:r>
            <a:r>
              <a:rPr lang="en-US" altLang="zh-CN" sz="1700" b="1" dirty="0" smtClean="0">
                <a:solidFill>
                  <a:schemeClr val="tx1"/>
                </a:solidFill>
                <a:latin typeface="微软雅黑" pitchFamily="34" charset="-122"/>
                <a:ea typeface="微软雅黑" pitchFamily="34" charset="-122"/>
              </a:rPr>
              <a:t>《</a:t>
            </a:r>
            <a:r>
              <a:rPr lang="zh-CN" altLang="en-US" sz="1700" b="1" dirty="0" smtClean="0">
                <a:solidFill>
                  <a:schemeClr val="tx1"/>
                </a:solidFill>
                <a:latin typeface="微软雅黑" pitchFamily="34" charset="-122"/>
                <a:ea typeface="微软雅黑" pitchFamily="34" charset="-122"/>
              </a:rPr>
              <a:t>中国结算北京分公司发行人业务指南</a:t>
            </a:r>
            <a:r>
              <a:rPr lang="en-US" altLang="zh-CN" sz="1700" b="1" dirty="0" smtClean="0">
                <a:solidFill>
                  <a:schemeClr val="tx1"/>
                </a:solidFill>
                <a:latin typeface="微软雅黑" pitchFamily="34" charset="-122"/>
                <a:ea typeface="微软雅黑" pitchFamily="34" charset="-122"/>
              </a:rPr>
              <a:t>》</a:t>
            </a:r>
            <a:r>
              <a:rPr lang="zh-CN" altLang="en-US" sz="1700" b="1" dirty="0" smtClean="0">
                <a:solidFill>
                  <a:schemeClr val="tx1"/>
                </a:solidFill>
                <a:latin typeface="微软雅黑" pitchFamily="34" charset="-122"/>
                <a:ea typeface="微软雅黑" pitchFamily="34" charset="-122"/>
              </a:rPr>
              <a:t>：</a:t>
            </a:r>
            <a:r>
              <a:rPr lang="zh-CN" altLang="en-US" sz="1700" dirty="0" smtClean="0">
                <a:solidFill>
                  <a:schemeClr val="tx1"/>
                </a:solidFill>
                <a:latin typeface="微软雅黑" pitchFamily="34" charset="-122"/>
                <a:ea typeface="微软雅黑" pitchFamily="34" charset="-122"/>
              </a:rPr>
              <a:t>下载路径（</a:t>
            </a:r>
            <a:r>
              <a:rPr lang="en-US" altLang="zh-CN" sz="1700" dirty="0" smtClean="0">
                <a:solidFill>
                  <a:schemeClr val="tx1"/>
                </a:solidFill>
                <a:latin typeface="微软雅黑" pitchFamily="34" charset="-122"/>
                <a:ea typeface="微软雅黑" pitchFamily="34" charset="-122"/>
              </a:rPr>
              <a:t>www.chinaclear.cn—</a:t>
            </a:r>
            <a:r>
              <a:rPr lang="zh-CN" altLang="en-US" sz="1700" dirty="0" smtClean="0">
                <a:solidFill>
                  <a:schemeClr val="tx1"/>
                </a:solidFill>
                <a:latin typeface="微软雅黑" pitchFamily="34" charset="-122"/>
                <a:ea typeface="微软雅黑" pitchFamily="34" charset="-122"/>
              </a:rPr>
              <a:t>法律规则</a:t>
            </a:r>
            <a:r>
              <a:rPr lang="en-US" altLang="zh-CN" sz="1700" dirty="0" smtClean="0">
                <a:solidFill>
                  <a:schemeClr val="tx1"/>
                </a:solidFill>
                <a:latin typeface="微软雅黑" pitchFamily="34" charset="-122"/>
                <a:ea typeface="微软雅黑" pitchFamily="34" charset="-122"/>
              </a:rPr>
              <a:t>—</a:t>
            </a:r>
            <a:r>
              <a:rPr lang="zh-CN" altLang="en-US" sz="1700" dirty="0" smtClean="0">
                <a:solidFill>
                  <a:schemeClr val="tx1"/>
                </a:solidFill>
                <a:latin typeface="微软雅黑" pitchFamily="34" charset="-122"/>
                <a:ea typeface="微软雅黑" pitchFamily="34" charset="-122"/>
              </a:rPr>
              <a:t>登记与存管</a:t>
            </a:r>
            <a:r>
              <a:rPr lang="en-US" altLang="zh-CN" sz="1700" dirty="0" smtClean="0">
                <a:solidFill>
                  <a:schemeClr val="tx1"/>
                </a:solidFill>
                <a:latin typeface="微软雅黑" pitchFamily="34" charset="-122"/>
                <a:ea typeface="微软雅黑" pitchFamily="34" charset="-122"/>
              </a:rPr>
              <a:t>—</a:t>
            </a:r>
            <a:r>
              <a:rPr lang="zh-CN" altLang="en-US" sz="1700" dirty="0" smtClean="0">
                <a:solidFill>
                  <a:schemeClr val="tx1"/>
                </a:solidFill>
                <a:latin typeface="微软雅黑" pitchFamily="34" charset="-122"/>
                <a:ea typeface="微软雅黑" pitchFamily="34" charset="-122"/>
              </a:rPr>
              <a:t>全国股份转让系统</a:t>
            </a:r>
            <a:r>
              <a:rPr lang="en-US" altLang="zh-CN" sz="1700" dirty="0" smtClean="0">
                <a:solidFill>
                  <a:schemeClr val="tx1"/>
                </a:solidFill>
                <a:latin typeface="微软雅黑" pitchFamily="34" charset="-122"/>
                <a:ea typeface="微软雅黑" pitchFamily="34" charset="-122"/>
              </a:rPr>
              <a:t>—《</a:t>
            </a:r>
            <a:r>
              <a:rPr lang="zh-CN" altLang="en-US" sz="1700" dirty="0" smtClean="0">
                <a:solidFill>
                  <a:schemeClr val="tx1"/>
                </a:solidFill>
                <a:latin typeface="微软雅黑" pitchFamily="34" charset="-122"/>
                <a:ea typeface="微软雅黑" pitchFamily="34" charset="-122"/>
              </a:rPr>
              <a:t>中国结算北京分公司发行人业务指南</a:t>
            </a:r>
            <a:r>
              <a:rPr lang="en-US" altLang="zh-CN" sz="1700" b="1" dirty="0" smtClean="0">
                <a:solidFill>
                  <a:schemeClr val="tx1"/>
                </a:solidFill>
                <a:latin typeface="微软雅黑" pitchFamily="34" charset="-122"/>
                <a:ea typeface="微软雅黑" pitchFamily="34" charset="-122"/>
              </a:rPr>
              <a:t>》</a:t>
            </a:r>
            <a:r>
              <a:rPr lang="zh-CN" altLang="en-US" sz="1700" b="1" dirty="0" smtClean="0">
                <a:solidFill>
                  <a:schemeClr val="tx1"/>
                </a:solidFill>
                <a:latin typeface="微软雅黑" pitchFamily="34" charset="-122"/>
                <a:ea typeface="微软雅黑" pitchFamily="34" charset="-122"/>
              </a:rPr>
              <a:t>）</a:t>
            </a:r>
            <a:endParaRPr lang="en-US" altLang="zh-CN" sz="1700" b="1" dirty="0" smtClean="0">
              <a:solidFill>
                <a:schemeClr val="tx1"/>
              </a:solidFill>
              <a:latin typeface="微软雅黑" pitchFamily="34" charset="-122"/>
              <a:ea typeface="微软雅黑" pitchFamily="34" charset="-122"/>
            </a:endParaRPr>
          </a:p>
          <a:p>
            <a:pPr marL="0" lvl="1">
              <a:lnSpc>
                <a:spcPct val="150000"/>
              </a:lnSpc>
              <a:spcBef>
                <a:spcPct val="40000"/>
              </a:spcBef>
              <a:buClr>
                <a:srgbClr val="CC0000"/>
              </a:buClr>
              <a:buSzPct val="80000"/>
            </a:pPr>
            <a:r>
              <a:rPr lang="zh-CN" altLang="en-US" sz="1700" dirty="0" smtClean="0">
                <a:solidFill>
                  <a:schemeClr val="tx1"/>
                </a:solidFill>
                <a:latin typeface="微软雅黑" pitchFamily="34" charset="-122"/>
                <a:ea typeface="微软雅黑" pitchFamily="34" charset="-122"/>
              </a:rPr>
              <a:t>仔细阅读指南中“</a:t>
            </a:r>
            <a:r>
              <a:rPr lang="zh-CN" altLang="en-US" sz="1700" b="1" dirty="0" smtClean="0">
                <a:solidFill>
                  <a:srgbClr val="C00000"/>
                </a:solidFill>
                <a:latin typeface="微软雅黑" pitchFamily="34" charset="-122"/>
                <a:ea typeface="微软雅黑" pitchFamily="34" charset="-122"/>
              </a:rPr>
              <a:t>权益分派</a:t>
            </a:r>
            <a:r>
              <a:rPr lang="zh-CN" altLang="en-US" sz="1700" dirty="0" smtClean="0">
                <a:solidFill>
                  <a:schemeClr val="tx1"/>
                </a:solidFill>
                <a:latin typeface="微软雅黑" pitchFamily="34" charset="-122"/>
                <a:ea typeface="微软雅黑" pitchFamily="34" charset="-122"/>
              </a:rPr>
              <a:t>”部分，指南</a:t>
            </a:r>
            <a:r>
              <a:rPr lang="zh-CN" altLang="en-US" sz="1700" b="1" dirty="0" smtClean="0">
                <a:solidFill>
                  <a:srgbClr val="C00000"/>
                </a:solidFill>
                <a:latin typeface="微软雅黑" pitchFamily="34" charset="-122"/>
                <a:ea typeface="微软雅黑" pitchFamily="34" charset="-122"/>
              </a:rPr>
              <a:t>第</a:t>
            </a:r>
            <a:r>
              <a:rPr lang="en-US" altLang="zh-CN" sz="1700" b="1" dirty="0" smtClean="0">
                <a:solidFill>
                  <a:srgbClr val="C00000"/>
                </a:solidFill>
                <a:latin typeface="微软雅黑" pitchFamily="34" charset="-122"/>
                <a:ea typeface="微软雅黑" pitchFamily="34" charset="-122"/>
              </a:rPr>
              <a:t>113—129</a:t>
            </a:r>
            <a:r>
              <a:rPr lang="zh-CN" altLang="en-US" sz="1700" b="1" dirty="0" smtClean="0">
                <a:solidFill>
                  <a:srgbClr val="C00000"/>
                </a:solidFill>
                <a:latin typeface="微软雅黑" pitchFamily="34" charset="-122"/>
                <a:ea typeface="微软雅黑" pitchFamily="34" charset="-122"/>
              </a:rPr>
              <a:t>页</a:t>
            </a:r>
            <a:r>
              <a:rPr lang="zh-CN" altLang="en-US" sz="1700" dirty="0" smtClean="0">
                <a:solidFill>
                  <a:schemeClr val="tx1"/>
                </a:solidFill>
                <a:latin typeface="微软雅黑" pitchFamily="34" charset="-122"/>
                <a:ea typeface="微软雅黑" pitchFamily="34" charset="-122"/>
              </a:rPr>
              <a:t>，每一步操作流程均在指南中详细截图。</a:t>
            </a:r>
            <a:endParaRPr lang="en-US" altLang="zh-CN" sz="1700" dirty="0" smtClean="0">
              <a:solidFill>
                <a:schemeClr val="tx1"/>
              </a:solidFill>
              <a:latin typeface="微软雅黑" pitchFamily="34" charset="-122"/>
              <a:ea typeface="微软雅黑" pitchFamily="34" charset="-122"/>
            </a:endParaRPr>
          </a:p>
        </p:txBody>
      </p:sp>
      <p:sp>
        <p:nvSpPr>
          <p:cNvPr id="11" name="灯片编号占位符 10"/>
          <p:cNvSpPr>
            <a:spLocks noGrp="1"/>
          </p:cNvSpPr>
          <p:nvPr>
            <p:ph type="sldNum" sz="quarter" idx="4294967295"/>
          </p:nvPr>
        </p:nvSpPr>
        <p:spPr>
          <a:xfrm>
            <a:off x="3786182" y="4768468"/>
            <a:ext cx="2133600" cy="250031"/>
          </a:xfrm>
        </p:spPr>
        <p:txBody>
          <a:bodyPr/>
          <a:lstStyle/>
          <a:p>
            <a:pPr algn="ctr">
              <a:defRPr/>
            </a:pPr>
            <a:fld id="{EEE598E4-D949-46A6-A5D1-2760F8946FD5}" type="slidenum">
              <a:rPr lang="en-US" altLang="zh-CN" smtClean="0"/>
              <a:pPr algn="ctr">
                <a:defRPr/>
              </a:pPr>
              <a:t>29</a:t>
            </a:fld>
            <a:endParaRPr lang="en-US" altLang="zh-C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4925" y="1"/>
            <a:ext cx="1347788" cy="1003300"/>
            <a:chOff x="0" y="0"/>
            <a:chExt cx="12463730" cy="9279959"/>
          </a:xfrm>
        </p:grpSpPr>
        <p:sp>
          <p:nvSpPr>
            <p:cNvPr id="11293" name="椭圆 5"/>
            <p:cNvSpPr>
              <a:spLocks noChangeArrowheads="1"/>
            </p:cNvSpPr>
            <p:nvPr/>
          </p:nvSpPr>
          <p:spPr bwMode="auto">
            <a:xfrm rot="-3945157">
              <a:off x="2770714" y="611512"/>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4" name="椭圆 5"/>
            <p:cNvSpPr>
              <a:spLocks noChangeArrowheads="1"/>
            </p:cNvSpPr>
            <p:nvPr/>
          </p:nvSpPr>
          <p:spPr bwMode="auto">
            <a:xfrm rot="-3945157">
              <a:off x="8243321" y="2987775"/>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5" name="椭圆 5"/>
            <p:cNvSpPr>
              <a:spLocks noChangeArrowheads="1"/>
            </p:cNvSpPr>
            <p:nvPr/>
          </p:nvSpPr>
          <p:spPr bwMode="auto">
            <a:xfrm rot="5568637">
              <a:off x="2405421" y="1481606"/>
              <a:ext cx="1680787" cy="6491629"/>
            </a:xfrm>
            <a:custGeom>
              <a:avLst/>
              <a:gdLst>
                <a:gd name="T0" fmla="*/ 791760 w 1575088"/>
                <a:gd name="T1" fmla="*/ 0 h 3343692"/>
                <a:gd name="T2" fmla="*/ 1680787 w 1575088"/>
                <a:gd name="T3" fmla="*/ 3319780 h 3343692"/>
                <a:gd name="T4" fmla="*/ 889028 w 1575088"/>
                <a:gd name="T5" fmla="*/ 6491629 h 3343692"/>
                <a:gd name="T6" fmla="*/ 0 w 1575088"/>
                <a:gd name="T7" fmla="*/ 3171849 h 3343692"/>
                <a:gd name="T8" fmla="*/ 791760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6" name="椭圆 5"/>
            <p:cNvSpPr>
              <a:spLocks noChangeArrowheads="1"/>
            </p:cNvSpPr>
            <p:nvPr/>
          </p:nvSpPr>
          <p:spPr bwMode="auto">
            <a:xfrm rot="-5158246">
              <a:off x="8526874" y="1956637"/>
              <a:ext cx="1830219" cy="6043491"/>
            </a:xfrm>
            <a:custGeom>
              <a:avLst/>
              <a:gdLst>
                <a:gd name="T0" fmla="*/ 862152 w 1575088"/>
                <a:gd name="T1" fmla="*/ 0 h 3343692"/>
                <a:gd name="T2" fmla="*/ 1830219 w 1575088"/>
                <a:gd name="T3" fmla="*/ 3090605 h 3343692"/>
                <a:gd name="T4" fmla="*/ 968068 w 1575088"/>
                <a:gd name="T5" fmla="*/ 6043491 h 3343692"/>
                <a:gd name="T6" fmla="*/ 0 w 1575088"/>
                <a:gd name="T7" fmla="*/ 2952886 h 3343692"/>
                <a:gd name="T8" fmla="*/ 86215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7" name="椭圆 5"/>
            <p:cNvSpPr>
              <a:spLocks noChangeArrowheads="1"/>
            </p:cNvSpPr>
            <p:nvPr/>
          </p:nvSpPr>
          <p:spPr bwMode="auto">
            <a:xfrm rot="-6742976">
              <a:off x="2376812" y="2863720"/>
              <a:ext cx="2172737" cy="6552728"/>
            </a:xfrm>
            <a:custGeom>
              <a:avLst/>
              <a:gdLst>
                <a:gd name="T0" fmla="*/ 1023501 w 1575088"/>
                <a:gd name="T1" fmla="*/ 0 h 3343692"/>
                <a:gd name="T2" fmla="*/ 2172737 w 1575088"/>
                <a:gd name="T3" fmla="*/ 3351026 h 3343692"/>
                <a:gd name="T4" fmla="*/ 1149238 w 1575088"/>
                <a:gd name="T5" fmla="*/ 6552728 h 3343692"/>
                <a:gd name="T6" fmla="*/ 0 w 1575088"/>
                <a:gd name="T7" fmla="*/ 3201702 h 3343692"/>
                <a:gd name="T8" fmla="*/ 102350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8" name="椭圆 5"/>
            <p:cNvSpPr>
              <a:spLocks noChangeArrowheads="1"/>
            </p:cNvSpPr>
            <p:nvPr/>
          </p:nvSpPr>
          <p:spPr bwMode="auto">
            <a:xfrm rot="4071505">
              <a:off x="8109088" y="514583"/>
              <a:ext cx="2277756" cy="6184519"/>
            </a:xfrm>
            <a:custGeom>
              <a:avLst/>
              <a:gdLst>
                <a:gd name="T0" fmla="*/ 1072971 w 1575088"/>
                <a:gd name="T1" fmla="*/ 0 h 3343692"/>
                <a:gd name="T2" fmla="*/ 2277756 w 1575088"/>
                <a:gd name="T3" fmla="*/ 3162726 h 3343692"/>
                <a:gd name="T4" fmla="*/ 1204786 w 1575088"/>
                <a:gd name="T5" fmla="*/ 6184519 h 3343692"/>
                <a:gd name="T6" fmla="*/ 0 w 1575088"/>
                <a:gd name="T7" fmla="*/ 3021793 h 3343692"/>
                <a:gd name="T8" fmla="*/ 107297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9" name="椭圆 5"/>
            <p:cNvSpPr>
              <a:spLocks noChangeArrowheads="1"/>
            </p:cNvSpPr>
            <p:nvPr/>
          </p:nvSpPr>
          <p:spPr bwMode="auto">
            <a:xfrm rot="-8472372">
              <a:off x="4191902" y="4237601"/>
              <a:ext cx="1636042" cy="4836860"/>
            </a:xfrm>
            <a:custGeom>
              <a:avLst/>
              <a:gdLst>
                <a:gd name="T0" fmla="*/ 770682 w 1575088"/>
                <a:gd name="T1" fmla="*/ 0 h 3343692"/>
                <a:gd name="T2" fmla="*/ 1636042 w 1575088"/>
                <a:gd name="T3" fmla="*/ 2473541 h 3343692"/>
                <a:gd name="T4" fmla="*/ 865361 w 1575088"/>
                <a:gd name="T5" fmla="*/ 4836860 h 3343692"/>
                <a:gd name="T6" fmla="*/ 0 w 1575088"/>
                <a:gd name="T7" fmla="*/ 2363319 h 3343692"/>
                <a:gd name="T8" fmla="*/ 77068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300" name="椭圆 5"/>
            <p:cNvSpPr>
              <a:spLocks noChangeArrowheads="1"/>
            </p:cNvSpPr>
            <p:nvPr/>
          </p:nvSpPr>
          <p:spPr bwMode="auto">
            <a:xfrm rot="-8285623">
              <a:off x="7038878" y="920119"/>
              <a:ext cx="1645619" cy="4300524"/>
            </a:xfrm>
            <a:custGeom>
              <a:avLst/>
              <a:gdLst>
                <a:gd name="T0" fmla="*/ 775194 w 1575088"/>
                <a:gd name="T1" fmla="*/ 0 h 3343692"/>
                <a:gd name="T2" fmla="*/ 1645619 w 1575088"/>
                <a:gd name="T3" fmla="*/ 2199262 h 3343692"/>
                <a:gd name="T4" fmla="*/ 870426 w 1575088"/>
                <a:gd name="T5" fmla="*/ 4300524 h 3343692"/>
                <a:gd name="T6" fmla="*/ 0 w 1575088"/>
                <a:gd name="T7" fmla="*/ 2101262 h 3343692"/>
                <a:gd name="T8" fmla="*/ 77519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301" name="椭圆 5"/>
            <p:cNvSpPr>
              <a:spLocks noChangeArrowheads="1"/>
            </p:cNvSpPr>
            <p:nvPr/>
          </p:nvSpPr>
          <p:spPr bwMode="auto">
            <a:xfrm rot="352707">
              <a:off x="5801383" y="0"/>
              <a:ext cx="1772403" cy="4752556"/>
            </a:xfrm>
            <a:custGeom>
              <a:avLst/>
              <a:gdLst>
                <a:gd name="T0" fmla="*/ 834917 w 1575088"/>
                <a:gd name="T1" fmla="*/ 0 h 3343692"/>
                <a:gd name="T2" fmla="*/ 1772403 w 1575088"/>
                <a:gd name="T3" fmla="*/ 2430429 h 3343692"/>
                <a:gd name="T4" fmla="*/ 937487 w 1575088"/>
                <a:gd name="T5" fmla="*/ 4752556 h 3343692"/>
                <a:gd name="T6" fmla="*/ 0 w 1575088"/>
                <a:gd name="T7" fmla="*/ 2322127 h 3343692"/>
                <a:gd name="T8" fmla="*/ 834917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302" name="椭圆 5"/>
            <p:cNvSpPr>
              <a:spLocks noChangeArrowheads="1"/>
            </p:cNvSpPr>
            <p:nvPr/>
          </p:nvSpPr>
          <p:spPr bwMode="auto">
            <a:xfrm>
              <a:off x="5543493" y="4721390"/>
              <a:ext cx="2060016" cy="4519928"/>
            </a:xfrm>
            <a:custGeom>
              <a:avLst/>
              <a:gdLst>
                <a:gd name="T0" fmla="*/ 970402 w 1575088"/>
                <a:gd name="T1" fmla="*/ 0 h 3343692"/>
                <a:gd name="T2" fmla="*/ 2060016 w 1575088"/>
                <a:gd name="T3" fmla="*/ 2311464 h 3343692"/>
                <a:gd name="T4" fmla="*/ 1089616 w 1575088"/>
                <a:gd name="T5" fmla="*/ 4519928 h 3343692"/>
                <a:gd name="T6" fmla="*/ 0 w 1575088"/>
                <a:gd name="T7" fmla="*/ 2208464 h 3343692"/>
                <a:gd name="T8" fmla="*/ 97040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303" name="椭圆 5"/>
            <p:cNvSpPr>
              <a:spLocks noChangeArrowheads="1"/>
            </p:cNvSpPr>
            <p:nvPr/>
          </p:nvSpPr>
          <p:spPr bwMode="auto">
            <a:xfrm rot="-2367880">
              <a:off x="3815776" y="159115"/>
              <a:ext cx="1909511" cy="5281812"/>
            </a:xfrm>
            <a:custGeom>
              <a:avLst/>
              <a:gdLst>
                <a:gd name="T0" fmla="*/ 899504 w 1575088"/>
                <a:gd name="T1" fmla="*/ 0 h 3343692"/>
                <a:gd name="T2" fmla="*/ 1909511 w 1575088"/>
                <a:gd name="T3" fmla="*/ 2701087 h 3343692"/>
                <a:gd name="T4" fmla="*/ 1010008 w 1575088"/>
                <a:gd name="T5" fmla="*/ 5281812 h 3343692"/>
                <a:gd name="T6" fmla="*/ 0 w 1575088"/>
                <a:gd name="T7" fmla="*/ 2580725 h 3343692"/>
                <a:gd name="T8" fmla="*/ 89950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304" name="椭圆 5"/>
            <p:cNvSpPr>
              <a:spLocks noChangeArrowheads="1"/>
            </p:cNvSpPr>
            <p:nvPr/>
          </p:nvSpPr>
          <p:spPr bwMode="auto">
            <a:xfrm rot="8213685">
              <a:off x="7348069" y="4032106"/>
              <a:ext cx="1912542" cy="5247853"/>
            </a:xfrm>
            <a:custGeom>
              <a:avLst/>
              <a:gdLst>
                <a:gd name="T0" fmla="*/ 900932 w 1575088"/>
                <a:gd name="T1" fmla="*/ 0 h 3343692"/>
                <a:gd name="T2" fmla="*/ 1912542 w 1575088"/>
                <a:gd name="T3" fmla="*/ 2683720 h 3343692"/>
                <a:gd name="T4" fmla="*/ 1011611 w 1575088"/>
                <a:gd name="T5" fmla="*/ 5247853 h 3343692"/>
                <a:gd name="T6" fmla="*/ 0 w 1575088"/>
                <a:gd name="T7" fmla="*/ 2564133 h 3343692"/>
                <a:gd name="T8" fmla="*/ 90093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11269" name="椭圆 16"/>
          <p:cNvSpPr>
            <a:spLocks noChangeArrowheads="1"/>
          </p:cNvSpPr>
          <p:nvPr/>
        </p:nvSpPr>
        <p:spPr bwMode="auto">
          <a:xfrm>
            <a:off x="1025526" y="1579783"/>
            <a:ext cx="801688" cy="801688"/>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0" name="椭圆 17"/>
          <p:cNvSpPr>
            <a:spLocks noChangeArrowheads="1"/>
          </p:cNvSpPr>
          <p:nvPr/>
        </p:nvSpPr>
        <p:spPr bwMode="auto">
          <a:xfrm>
            <a:off x="2540001" y="1579783"/>
            <a:ext cx="801688" cy="801688"/>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1" name="椭圆 18"/>
          <p:cNvSpPr>
            <a:spLocks noChangeArrowheads="1"/>
          </p:cNvSpPr>
          <p:nvPr/>
        </p:nvSpPr>
        <p:spPr bwMode="auto">
          <a:xfrm>
            <a:off x="4054475" y="1579783"/>
            <a:ext cx="801688" cy="801688"/>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2" name="椭圆 19"/>
          <p:cNvSpPr>
            <a:spLocks noChangeArrowheads="1"/>
          </p:cNvSpPr>
          <p:nvPr/>
        </p:nvSpPr>
        <p:spPr bwMode="auto">
          <a:xfrm>
            <a:off x="5568950" y="1579783"/>
            <a:ext cx="800100" cy="801688"/>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3" name="椭圆 20"/>
          <p:cNvSpPr>
            <a:spLocks noChangeArrowheads="1"/>
          </p:cNvSpPr>
          <p:nvPr/>
        </p:nvSpPr>
        <p:spPr bwMode="auto">
          <a:xfrm>
            <a:off x="7083425" y="1579783"/>
            <a:ext cx="800100" cy="801688"/>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4" name="等腰三角形 21"/>
          <p:cNvSpPr>
            <a:spLocks noChangeArrowheads="1"/>
          </p:cNvSpPr>
          <p:nvPr/>
        </p:nvSpPr>
        <p:spPr bwMode="auto">
          <a:xfrm rot="5400000">
            <a:off x="2051845" y="1764727"/>
            <a:ext cx="287338" cy="431800"/>
          </a:xfrm>
          <a:prstGeom prst="triangle">
            <a:avLst>
              <a:gd name="adj" fmla="val 50000"/>
            </a:avLst>
          </a:prstGeom>
          <a:solidFill>
            <a:srgbClr val="498DA4"/>
          </a:solidFill>
          <a:ln w="25400">
            <a:solidFill>
              <a:srgbClr val="498DA4"/>
            </a:solidFill>
            <a:bevel/>
            <a:headEnd/>
            <a:tailEnd/>
          </a:ln>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5" name="等腰三角形 22"/>
          <p:cNvSpPr>
            <a:spLocks noChangeArrowheads="1"/>
          </p:cNvSpPr>
          <p:nvPr/>
        </p:nvSpPr>
        <p:spPr bwMode="auto">
          <a:xfrm rot="5400000">
            <a:off x="3598070" y="1764727"/>
            <a:ext cx="287338" cy="431800"/>
          </a:xfrm>
          <a:prstGeom prst="triangle">
            <a:avLst>
              <a:gd name="adj" fmla="val 50000"/>
            </a:avLst>
          </a:prstGeom>
          <a:solidFill>
            <a:srgbClr val="498DA4"/>
          </a:solidFill>
          <a:ln w="25400">
            <a:solidFill>
              <a:srgbClr val="498DA4"/>
            </a:solidFill>
            <a:bevel/>
            <a:headEnd/>
            <a:tailEnd/>
          </a:ln>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6" name="等腰三角形 23"/>
          <p:cNvSpPr>
            <a:spLocks noChangeArrowheads="1"/>
          </p:cNvSpPr>
          <p:nvPr/>
        </p:nvSpPr>
        <p:spPr bwMode="auto">
          <a:xfrm rot="5400000">
            <a:off x="5076033" y="1764727"/>
            <a:ext cx="287338" cy="431800"/>
          </a:xfrm>
          <a:prstGeom prst="triangle">
            <a:avLst>
              <a:gd name="adj" fmla="val 50000"/>
            </a:avLst>
          </a:prstGeom>
          <a:solidFill>
            <a:srgbClr val="498DA4"/>
          </a:solidFill>
          <a:ln w="25400">
            <a:solidFill>
              <a:srgbClr val="498DA4"/>
            </a:solidFill>
            <a:bevel/>
            <a:headEnd/>
            <a:tailEnd/>
          </a:ln>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7" name="等腰三角形 24"/>
          <p:cNvSpPr>
            <a:spLocks noChangeArrowheads="1"/>
          </p:cNvSpPr>
          <p:nvPr/>
        </p:nvSpPr>
        <p:spPr bwMode="auto">
          <a:xfrm rot="5400000">
            <a:off x="6588127" y="1770284"/>
            <a:ext cx="288925" cy="431800"/>
          </a:xfrm>
          <a:prstGeom prst="triangle">
            <a:avLst>
              <a:gd name="adj" fmla="val 50000"/>
            </a:avLst>
          </a:prstGeom>
          <a:solidFill>
            <a:srgbClr val="498DA4"/>
          </a:solidFill>
          <a:ln w="25400">
            <a:solidFill>
              <a:srgbClr val="498DA4"/>
            </a:solidFill>
            <a:bevel/>
            <a:headEnd/>
            <a:tailEnd/>
          </a:ln>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8" name="TextBox 25"/>
          <p:cNvSpPr>
            <a:spLocks noChangeArrowheads="1"/>
          </p:cNvSpPr>
          <p:nvPr/>
        </p:nvSpPr>
        <p:spPr bwMode="auto">
          <a:xfrm>
            <a:off x="684194" y="3040283"/>
            <a:ext cx="1316038" cy="817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925" tIns="38963" rIns="77925" bIns="38963">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董事会拟定权益分派</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预案</a:t>
            </a:r>
            <a:endPar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9" name="TextBox 26"/>
          <p:cNvSpPr>
            <a:spLocks noChangeArrowheads="1"/>
          </p:cNvSpPr>
          <p:nvPr/>
        </p:nvSpPr>
        <p:spPr bwMode="auto">
          <a:xfrm>
            <a:off x="2252663" y="3040282"/>
            <a:ext cx="1528024" cy="817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5" tIns="38963" rIns="77925" bIns="38963">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提交股东大会</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审议</a:t>
            </a: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并披露相关决议公告</a:t>
            </a:r>
            <a:endParaRPr lang="zh-CN" altLang="en-US" sz="1600" b="1" dirty="0">
              <a:solidFill>
                <a:srgbClr val="498DA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80" name="TextBox 27"/>
          <p:cNvSpPr>
            <a:spLocks noChangeArrowheads="1"/>
          </p:cNvSpPr>
          <p:nvPr/>
        </p:nvSpPr>
        <p:spPr bwMode="auto">
          <a:xfrm>
            <a:off x="3965574" y="3040282"/>
            <a:ext cx="1397739" cy="817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5" tIns="38963" rIns="77925" bIns="38963">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向中国结算网上提交权益分派</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申请</a:t>
            </a:r>
            <a:endPar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81" name="TextBox 28"/>
          <p:cNvSpPr>
            <a:spLocks noChangeArrowheads="1"/>
          </p:cNvSpPr>
          <p:nvPr/>
        </p:nvSpPr>
        <p:spPr bwMode="auto">
          <a:xfrm>
            <a:off x="5676900" y="3040283"/>
            <a:ext cx="1316038" cy="5711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925" tIns="38963" rIns="77925" bIns="38963">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披露</a:t>
            </a: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权益分派</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实施</a:t>
            </a: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公告</a:t>
            </a:r>
            <a:endParaRPr lang="zh-CN" altLang="en-US" sz="1600" b="1" dirty="0">
              <a:solidFill>
                <a:srgbClr val="498DA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82" name="TextBox 29"/>
          <p:cNvSpPr>
            <a:spLocks noChangeArrowheads="1"/>
          </p:cNvSpPr>
          <p:nvPr/>
        </p:nvSpPr>
        <p:spPr bwMode="auto">
          <a:xfrm>
            <a:off x="7143768" y="3040283"/>
            <a:ext cx="1516684" cy="5711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5" tIns="38963" rIns="77925" bIns="38963">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完成权益分派</a:t>
            </a:r>
            <a:endParaRPr lang="en-US" altLang="zh-CN"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 typeface="Arial" panose="020B0604020202020204" pitchFamily="34" charset="0"/>
              <a:buNone/>
            </a:pPr>
            <a:endParaRPr lang="zh-CN" altLang="en-US" sz="1600" b="1" dirty="0">
              <a:solidFill>
                <a:srgbClr val="498DA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283" name="图片 3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29475" y="1725833"/>
            <a:ext cx="508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84" name="图片 3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15000" y="1725833"/>
            <a:ext cx="508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85" name="图片 3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200526" y="1725833"/>
            <a:ext cx="508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86" name="图片 3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686051" y="1725833"/>
            <a:ext cx="508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87" name="图片 3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173164" y="1725833"/>
            <a:ext cx="508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 name="TextBox 40"/>
          <p:cNvSpPr txBox="1"/>
          <p:nvPr/>
        </p:nvSpPr>
        <p:spPr>
          <a:xfrm>
            <a:off x="2428860" y="53562"/>
            <a:ext cx="4286280" cy="494185"/>
          </a:xfrm>
          <a:prstGeom prst="rect">
            <a:avLst/>
          </a:prstGeom>
          <a:noFill/>
        </p:spPr>
        <p:txBody>
          <a:bodyPr wrap="square" lIns="77925" tIns="38963" rIns="77925" bIns="38963" rtlCol="0">
            <a:spAutoFit/>
          </a:bodyPr>
          <a:lstStyle/>
          <a:p>
            <a:pPr algn="ctr"/>
            <a:r>
              <a:rPr lang="zh-CN" altLang="en-US" sz="2700" b="1" dirty="0" smtClean="0">
                <a:solidFill>
                  <a:schemeClr val="bg1"/>
                </a:solidFill>
                <a:latin typeface="微软雅黑" pitchFamily="34" charset="-122"/>
                <a:ea typeface="微软雅黑" pitchFamily="34" charset="-122"/>
              </a:rPr>
              <a:t>权益分派重要环节</a:t>
            </a:r>
            <a:endParaRPr lang="zh-CN" altLang="en-US" sz="2700" b="1" dirty="0">
              <a:solidFill>
                <a:schemeClr val="bg1"/>
              </a:solidFill>
              <a:latin typeface="微软雅黑" pitchFamily="34" charset="-122"/>
              <a:ea typeface="微软雅黑" pitchFamily="34" charset="-122"/>
            </a:endParaRPr>
          </a:p>
        </p:txBody>
      </p:sp>
      <p:sp>
        <p:nvSpPr>
          <p:cNvPr id="35" name="灯片编号占位符 6"/>
          <p:cNvSpPr>
            <a:spLocks noGrp="1"/>
          </p:cNvSpPr>
          <p:nvPr>
            <p:ph type="sldNum" sz="quarter" idx="12"/>
          </p:nvPr>
        </p:nvSpPr>
        <p:spPr>
          <a:xfrm>
            <a:off x="3581408" y="4768468"/>
            <a:ext cx="2133600" cy="267875"/>
          </a:xfrm>
        </p:spPr>
        <p:txBody>
          <a:bodyPr/>
          <a:lstStyle/>
          <a:p>
            <a:pPr algn="ctr">
              <a:defRPr/>
            </a:pPr>
            <a:fld id="{3C03BF36-7B13-4DA4-AE23-B3CA374A00D3}" type="slidenum">
              <a:rPr lang="en-US" altLang="zh-CN" smtClean="0"/>
              <a:pPr algn="ctr">
                <a:defRPr/>
              </a:pPr>
              <a:t>3</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78"/>
                                        </p:tgtEl>
                                        <p:attrNameLst>
                                          <p:attrName>style.visibility</p:attrName>
                                        </p:attrNameLst>
                                      </p:cBhvr>
                                      <p:to>
                                        <p:strVal val="visible"/>
                                      </p:to>
                                    </p:set>
                                    <p:anim calcmode="lin" valueType="num">
                                      <p:cBhvr additive="base">
                                        <p:cTn id="7" dur="500" fill="hold"/>
                                        <p:tgtEl>
                                          <p:spTgt spid="11278"/>
                                        </p:tgtEl>
                                        <p:attrNameLst>
                                          <p:attrName>ppt_x</p:attrName>
                                        </p:attrNameLst>
                                      </p:cBhvr>
                                      <p:tavLst>
                                        <p:tav tm="0">
                                          <p:val>
                                            <p:strVal val="#ppt_x"/>
                                          </p:val>
                                        </p:tav>
                                        <p:tav tm="100000">
                                          <p:val>
                                            <p:strVal val="#ppt_x"/>
                                          </p:val>
                                        </p:tav>
                                      </p:tavLst>
                                    </p:anim>
                                    <p:anim calcmode="lin" valueType="num">
                                      <p:cBhvr additive="base">
                                        <p:cTn id="8" dur="500" fill="hold"/>
                                        <p:tgtEl>
                                          <p:spTgt spid="112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79"/>
                                        </p:tgtEl>
                                        <p:attrNameLst>
                                          <p:attrName>style.visibility</p:attrName>
                                        </p:attrNameLst>
                                      </p:cBhvr>
                                      <p:to>
                                        <p:strVal val="visible"/>
                                      </p:to>
                                    </p:set>
                                    <p:anim calcmode="lin" valueType="num">
                                      <p:cBhvr additive="base">
                                        <p:cTn id="13" dur="500" fill="hold"/>
                                        <p:tgtEl>
                                          <p:spTgt spid="11279"/>
                                        </p:tgtEl>
                                        <p:attrNameLst>
                                          <p:attrName>ppt_x</p:attrName>
                                        </p:attrNameLst>
                                      </p:cBhvr>
                                      <p:tavLst>
                                        <p:tav tm="0">
                                          <p:val>
                                            <p:strVal val="#ppt_x"/>
                                          </p:val>
                                        </p:tav>
                                        <p:tav tm="100000">
                                          <p:val>
                                            <p:strVal val="#ppt_x"/>
                                          </p:val>
                                        </p:tav>
                                      </p:tavLst>
                                    </p:anim>
                                    <p:anim calcmode="lin" valueType="num">
                                      <p:cBhvr additive="base">
                                        <p:cTn id="14" dur="500" fill="hold"/>
                                        <p:tgtEl>
                                          <p:spTgt spid="1127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80"/>
                                        </p:tgtEl>
                                        <p:attrNameLst>
                                          <p:attrName>style.visibility</p:attrName>
                                        </p:attrNameLst>
                                      </p:cBhvr>
                                      <p:to>
                                        <p:strVal val="visible"/>
                                      </p:to>
                                    </p:set>
                                    <p:anim calcmode="lin" valueType="num">
                                      <p:cBhvr additive="base">
                                        <p:cTn id="19" dur="500" fill="hold"/>
                                        <p:tgtEl>
                                          <p:spTgt spid="11280"/>
                                        </p:tgtEl>
                                        <p:attrNameLst>
                                          <p:attrName>ppt_x</p:attrName>
                                        </p:attrNameLst>
                                      </p:cBhvr>
                                      <p:tavLst>
                                        <p:tav tm="0">
                                          <p:val>
                                            <p:strVal val="#ppt_x"/>
                                          </p:val>
                                        </p:tav>
                                        <p:tav tm="100000">
                                          <p:val>
                                            <p:strVal val="#ppt_x"/>
                                          </p:val>
                                        </p:tav>
                                      </p:tavLst>
                                    </p:anim>
                                    <p:anim calcmode="lin" valueType="num">
                                      <p:cBhvr additive="base">
                                        <p:cTn id="20" dur="500" fill="hold"/>
                                        <p:tgtEl>
                                          <p:spTgt spid="1128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81"/>
                                        </p:tgtEl>
                                        <p:attrNameLst>
                                          <p:attrName>style.visibility</p:attrName>
                                        </p:attrNameLst>
                                      </p:cBhvr>
                                      <p:to>
                                        <p:strVal val="visible"/>
                                      </p:to>
                                    </p:set>
                                    <p:anim calcmode="lin" valueType="num">
                                      <p:cBhvr additive="base">
                                        <p:cTn id="25" dur="500" fill="hold"/>
                                        <p:tgtEl>
                                          <p:spTgt spid="11281"/>
                                        </p:tgtEl>
                                        <p:attrNameLst>
                                          <p:attrName>ppt_x</p:attrName>
                                        </p:attrNameLst>
                                      </p:cBhvr>
                                      <p:tavLst>
                                        <p:tav tm="0">
                                          <p:val>
                                            <p:strVal val="#ppt_x"/>
                                          </p:val>
                                        </p:tav>
                                        <p:tav tm="100000">
                                          <p:val>
                                            <p:strVal val="#ppt_x"/>
                                          </p:val>
                                        </p:tav>
                                      </p:tavLst>
                                    </p:anim>
                                    <p:anim calcmode="lin" valueType="num">
                                      <p:cBhvr additive="base">
                                        <p:cTn id="26" dur="500" fill="hold"/>
                                        <p:tgtEl>
                                          <p:spTgt spid="1128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82"/>
                                        </p:tgtEl>
                                        <p:attrNameLst>
                                          <p:attrName>style.visibility</p:attrName>
                                        </p:attrNameLst>
                                      </p:cBhvr>
                                      <p:to>
                                        <p:strVal val="visible"/>
                                      </p:to>
                                    </p:set>
                                    <p:anim calcmode="lin" valueType="num">
                                      <p:cBhvr additive="base">
                                        <p:cTn id="31" dur="500" fill="hold"/>
                                        <p:tgtEl>
                                          <p:spTgt spid="11282"/>
                                        </p:tgtEl>
                                        <p:attrNameLst>
                                          <p:attrName>ppt_x</p:attrName>
                                        </p:attrNameLst>
                                      </p:cBhvr>
                                      <p:tavLst>
                                        <p:tav tm="0">
                                          <p:val>
                                            <p:strVal val="#ppt_x"/>
                                          </p:val>
                                        </p:tav>
                                        <p:tav tm="100000">
                                          <p:val>
                                            <p:strVal val="#ppt_x"/>
                                          </p:val>
                                        </p:tav>
                                      </p:tavLst>
                                    </p:anim>
                                    <p:anim calcmode="lin" valueType="num">
                                      <p:cBhvr additive="base">
                                        <p:cTn id="32" dur="500" fill="hold"/>
                                        <p:tgtEl>
                                          <p:spTgt spid="112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8" grpId="0"/>
      <p:bldP spid="11279" grpId="0"/>
      <p:bldP spid="11280" grpId="0"/>
      <p:bldP spid="11281" grpId="0"/>
      <p:bldP spid="1128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81463" y="1178710"/>
            <a:ext cx="1083523" cy="555741"/>
          </a:xfrm>
          <a:prstGeom prst="rect">
            <a:avLst/>
          </a:prstGeom>
          <a:noFill/>
        </p:spPr>
        <p:txBody>
          <a:bodyPr wrap="none" lIns="77925" tIns="38963" rIns="77925" bIns="38963" rtlCol="0">
            <a:spAutoFit/>
          </a:bodyPr>
          <a:lstStyle/>
          <a:p>
            <a:pPr marL="447675" indent="-447675"/>
            <a:r>
              <a:rPr lang="zh-CN" altLang="en-US" sz="3100" b="1" spc="511" dirty="0" smtClean="0">
                <a:latin typeface="微软雅黑" pitchFamily="34" charset="-122"/>
                <a:ea typeface="微软雅黑" pitchFamily="34" charset="-122"/>
              </a:rPr>
              <a:t>目录</a:t>
            </a:r>
            <a:endParaRPr lang="zh-CN" altLang="en-US" sz="3100" b="1" spc="511" dirty="0">
              <a:latin typeface="微软雅黑" pitchFamily="34" charset="-122"/>
              <a:ea typeface="微软雅黑" pitchFamily="34" charset="-122"/>
            </a:endParaRPr>
          </a:p>
        </p:txBody>
      </p:sp>
      <p:cxnSp>
        <p:nvCxnSpPr>
          <p:cNvPr id="4" name="直接连接符 3"/>
          <p:cNvCxnSpPr/>
          <p:nvPr/>
        </p:nvCxnSpPr>
        <p:spPr bwMode="auto">
          <a:xfrm>
            <a:off x="2037237" y="1875230"/>
            <a:ext cx="5209479"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 name="Text Box 6"/>
          <p:cNvSpPr txBox="1">
            <a:spLocks noChangeArrowheads="1"/>
          </p:cNvSpPr>
          <p:nvPr/>
        </p:nvSpPr>
        <p:spPr bwMode="auto">
          <a:xfrm>
            <a:off x="3022787" y="2071684"/>
            <a:ext cx="3274422" cy="386464"/>
          </a:xfrm>
          <a:prstGeom prst="rect">
            <a:avLst/>
          </a:prstGeom>
          <a:noFill/>
          <a:ln>
            <a:noFill/>
            <a:headEnd/>
            <a:tailEnd/>
          </a:ln>
        </p:spPr>
        <p:style>
          <a:lnRef idx="2">
            <a:schemeClr val="dk1">
              <a:shade val="50000"/>
            </a:schemeClr>
          </a:lnRef>
          <a:fillRef idx="1">
            <a:schemeClr val="dk1"/>
          </a:fillRef>
          <a:effectRef idx="0">
            <a:schemeClr val="dk1"/>
          </a:effectRef>
          <a:fontRef idx="minor">
            <a:schemeClr val="lt1"/>
          </a:fontRef>
        </p:style>
        <p:txBody>
          <a:bodyPr wrap="square" lIns="77925" tIns="38963" rIns="77925" bIns="38963">
            <a:spAutoFit/>
          </a:bodyPr>
          <a:lstStyle/>
          <a:p>
            <a:pPr>
              <a:buNone/>
            </a:pPr>
            <a:r>
              <a:rPr lang="zh-CN" altLang="en-US" sz="2000" b="1" dirty="0" smtClean="0">
                <a:solidFill>
                  <a:schemeClr val="tx1"/>
                </a:solidFill>
                <a:latin typeface="微软雅黑" pitchFamily="34" charset="-122"/>
                <a:ea typeface="微软雅黑" pitchFamily="34" charset="-122"/>
              </a:rPr>
              <a:t>一、如何确定权益分派方案</a:t>
            </a:r>
            <a:endParaRPr lang="en-US" altLang="zh-CN" sz="2000" b="1" dirty="0" smtClean="0">
              <a:solidFill>
                <a:schemeClr val="tx1"/>
              </a:solidFill>
              <a:latin typeface="微软雅黑" pitchFamily="34" charset="-122"/>
              <a:ea typeface="微软雅黑" pitchFamily="34" charset="-122"/>
            </a:endParaRPr>
          </a:p>
        </p:txBody>
      </p:sp>
      <p:sp>
        <p:nvSpPr>
          <p:cNvPr id="9" name="Text Box 6"/>
          <p:cNvSpPr txBox="1">
            <a:spLocks noChangeArrowheads="1"/>
          </p:cNvSpPr>
          <p:nvPr/>
        </p:nvSpPr>
        <p:spPr bwMode="auto">
          <a:xfrm>
            <a:off x="3000364" y="2545572"/>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二、如何实施权益分派方案</a:t>
            </a:r>
            <a:endParaRPr lang="en-US" altLang="zh-CN" sz="2000" b="1" dirty="0" smtClean="0">
              <a:latin typeface="微软雅黑" pitchFamily="34" charset="-122"/>
              <a:ea typeface="微软雅黑" pitchFamily="34" charset="-122"/>
            </a:endParaRPr>
          </a:p>
        </p:txBody>
      </p:sp>
      <p:sp>
        <p:nvSpPr>
          <p:cNvPr id="15" name="Text Box 6"/>
          <p:cNvSpPr txBox="1">
            <a:spLocks noChangeArrowheads="1"/>
          </p:cNvSpPr>
          <p:nvPr/>
        </p:nvSpPr>
        <p:spPr bwMode="auto">
          <a:xfrm>
            <a:off x="3033043" y="2970413"/>
            <a:ext cx="3039155" cy="386464"/>
          </a:xfrm>
          <a:prstGeom prst="rect">
            <a:avLst/>
          </a:prstGeom>
          <a:solidFill>
            <a:srgbClr val="CC0000"/>
          </a:solidFill>
          <a:ln w="9525">
            <a:noFill/>
            <a:miter lim="800000"/>
            <a:headEnd/>
            <a:tailEnd/>
          </a:ln>
        </p:spPr>
        <p:txBody>
          <a:bodyPr wrap="square" lIns="77925" tIns="38963" rIns="77925" bIns="38963">
            <a:spAutoFit/>
          </a:bodyPr>
          <a:lstStyle/>
          <a:p>
            <a:pPr>
              <a:buNone/>
            </a:pPr>
            <a:r>
              <a:rPr lang="zh-CN" altLang="en-US" sz="2000" b="1" dirty="0" smtClean="0">
                <a:solidFill>
                  <a:schemeClr val="bg1"/>
                </a:solidFill>
                <a:latin typeface="微软雅黑" pitchFamily="34" charset="-122"/>
                <a:ea typeface="微软雅黑" pitchFamily="34" charset="-122"/>
              </a:rPr>
              <a:t>三、股息红利差异化征税</a:t>
            </a:r>
            <a:endParaRPr lang="en-US" altLang="zh-CN" sz="2000" b="1" dirty="0" smtClean="0">
              <a:solidFill>
                <a:schemeClr val="bg1"/>
              </a:solidFill>
              <a:latin typeface="微软雅黑" pitchFamily="34" charset="-122"/>
              <a:ea typeface="微软雅黑" pitchFamily="34" charset="-122"/>
            </a:endParaRPr>
          </a:p>
        </p:txBody>
      </p:sp>
      <p:sp>
        <p:nvSpPr>
          <p:cNvPr id="18" name="Text Box 6"/>
          <p:cNvSpPr txBox="1">
            <a:spLocks noChangeArrowheads="1"/>
          </p:cNvSpPr>
          <p:nvPr/>
        </p:nvSpPr>
        <p:spPr bwMode="auto">
          <a:xfrm>
            <a:off x="3010619" y="3411144"/>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四、常见问题解答</a:t>
            </a:r>
            <a:endParaRPr lang="en-US" altLang="zh-CN" sz="2000" b="1" dirty="0" smtClean="0">
              <a:latin typeface="微软雅黑" pitchFamily="34" charset="-122"/>
              <a:ea typeface="微软雅黑" pitchFamily="34" charset="-122"/>
            </a:endParaRPr>
          </a:p>
        </p:txBody>
      </p:sp>
      <p:sp>
        <p:nvSpPr>
          <p:cNvPr id="19" name="灯片编号占位符 6"/>
          <p:cNvSpPr>
            <a:spLocks noGrp="1"/>
          </p:cNvSpPr>
          <p:nvPr>
            <p:ph type="sldNum" sz="quarter" idx="4294967295"/>
          </p:nvPr>
        </p:nvSpPr>
        <p:spPr>
          <a:xfrm>
            <a:off x="3581408" y="4768468"/>
            <a:ext cx="2133600" cy="267875"/>
          </a:xfrm>
        </p:spPr>
        <p:txBody>
          <a:bodyPr/>
          <a:lstStyle/>
          <a:p>
            <a:pPr algn="ctr">
              <a:defRPr/>
            </a:pPr>
            <a:fld id="{3C03BF36-7B13-4DA4-AE23-B3CA374A00D3}" type="slidenum">
              <a:rPr lang="en-US" altLang="zh-CN" smtClean="0"/>
              <a:pPr algn="ctr">
                <a:defRPr/>
              </a:pPr>
              <a:t>30</a:t>
            </a:fld>
            <a:endParaRPr lang="en-US" altLang="zh-CN"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31640" y="745126"/>
            <a:ext cx="2679632" cy="386464"/>
          </a:xfrm>
          <a:prstGeom prst="rect">
            <a:avLst/>
          </a:prstGeom>
          <a:noFill/>
        </p:spPr>
        <p:txBody>
          <a:bodyPr wrap="square" lIns="77925" tIns="38963" rIns="77925" bIns="38963" rtlCol="0">
            <a:spAutoFit/>
          </a:bodyPr>
          <a:lstStyle/>
          <a:p>
            <a:r>
              <a:rPr lang="zh-CN" altLang="en-US" sz="2000" dirty="0" smtClean="0">
                <a:latin typeface="微软雅黑" pitchFamily="34" charset="-122"/>
                <a:ea typeface="微软雅黑" pitchFamily="34" charset="-122"/>
              </a:rPr>
              <a:t>政策解读</a:t>
            </a:r>
          </a:p>
        </p:txBody>
      </p:sp>
      <p:sp>
        <p:nvSpPr>
          <p:cNvPr id="13" name="矩形 12"/>
          <p:cNvSpPr/>
          <p:nvPr/>
        </p:nvSpPr>
        <p:spPr>
          <a:xfrm>
            <a:off x="214282" y="1347614"/>
            <a:ext cx="8715436" cy="355686"/>
          </a:xfrm>
          <a:prstGeom prst="rect">
            <a:avLst/>
          </a:prstGeom>
          <a:ln>
            <a:noFill/>
          </a:ln>
        </p:spPr>
        <p:txBody>
          <a:bodyPr wrap="square" lIns="77925" tIns="38963" rIns="77925" bIns="38963">
            <a:spAutoFit/>
          </a:bodyPr>
          <a:lstStyle/>
          <a:p>
            <a:pPr>
              <a:spcBef>
                <a:spcPct val="50000"/>
              </a:spcBef>
              <a:buClr>
                <a:schemeClr val="folHlink"/>
              </a:buClr>
              <a:buSzPct val="75000"/>
              <a:buFont typeface="Monotype Sorts"/>
              <a:buNone/>
              <a:defRPr/>
            </a:pPr>
            <a:r>
              <a:rPr kumimoji="1"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关于上市公司股息红利差别化个人所得税政策有关问题的通知 </a:t>
            </a:r>
            <a:r>
              <a:rPr kumimoji="1" lang="en-US" altLang="zh-CN" dirty="0" smtClean="0">
                <a:latin typeface="微软雅黑" pitchFamily="34" charset="-122"/>
                <a:ea typeface="微软雅黑" pitchFamily="34" charset="-122"/>
              </a:rPr>
              <a:t>》</a:t>
            </a:r>
            <a:r>
              <a:rPr kumimoji="1" lang="zh-CN" altLang="en-US" dirty="0" smtClean="0">
                <a:latin typeface="微软雅黑" pitchFamily="34" charset="-122"/>
                <a:ea typeface="微软雅黑" pitchFamily="34" charset="-122"/>
              </a:rPr>
              <a:t>财税</a:t>
            </a:r>
            <a:r>
              <a:rPr kumimoji="1" lang="en-US" altLang="zh-CN" dirty="0" smtClean="0">
                <a:latin typeface="微软雅黑" pitchFamily="34" charset="-122"/>
                <a:ea typeface="微软雅黑" pitchFamily="34" charset="-122"/>
              </a:rPr>
              <a:t>[2015]101</a:t>
            </a:r>
            <a:r>
              <a:rPr lang="zh-CN" altLang="en-US" dirty="0" smtClean="0">
                <a:latin typeface="微软雅黑" pitchFamily="34" charset="-122"/>
                <a:ea typeface="微软雅黑" pitchFamily="34" charset="-122"/>
              </a:rPr>
              <a:t>号 </a:t>
            </a:r>
            <a:r>
              <a:rPr kumimoji="1" lang="zh-CN" altLang="en-US" dirty="0" smtClean="0">
                <a:latin typeface="微软雅黑" pitchFamily="34" charset="-122"/>
                <a:ea typeface="微软雅黑" pitchFamily="34" charset="-122"/>
              </a:rPr>
              <a:t>                 </a:t>
            </a:r>
            <a:endParaRPr kumimoji="1" lang="zh-CN" altLang="en-US" dirty="0">
              <a:latin typeface="微软雅黑" pitchFamily="34" charset="-122"/>
              <a:ea typeface="微软雅黑" pitchFamily="34" charset="-122"/>
            </a:endParaRPr>
          </a:p>
        </p:txBody>
      </p:sp>
      <p:sp>
        <p:nvSpPr>
          <p:cNvPr id="15" name="五角星 14"/>
          <p:cNvSpPr/>
          <p:nvPr/>
        </p:nvSpPr>
        <p:spPr>
          <a:xfrm>
            <a:off x="3779913" y="2031690"/>
            <a:ext cx="339542" cy="214314"/>
          </a:xfrm>
          <a:prstGeom prst="star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16" name="TextBox 15"/>
          <p:cNvSpPr txBox="1"/>
          <p:nvPr/>
        </p:nvSpPr>
        <p:spPr>
          <a:xfrm>
            <a:off x="1532440" y="1995686"/>
            <a:ext cx="1571221" cy="448019"/>
          </a:xfrm>
          <a:prstGeom prst="rect">
            <a:avLst/>
          </a:prstGeom>
          <a:noFill/>
        </p:spPr>
        <p:txBody>
          <a:bodyPr wrap="none" lIns="77925" tIns="38963" rIns="77925" bIns="38963" rtlCol="0">
            <a:spAutoFit/>
          </a:bodyPr>
          <a:lstStyle/>
          <a:p>
            <a:r>
              <a:rPr lang="zh-CN" altLang="en-US" sz="2400" dirty="0" smtClean="0">
                <a:solidFill>
                  <a:srgbClr val="FF0000"/>
                </a:solidFill>
                <a:latin typeface="微软雅黑" pitchFamily="34" charset="-122"/>
                <a:ea typeface="微软雅黑" pitchFamily="34" charset="-122"/>
              </a:rPr>
              <a:t>  征收对象</a:t>
            </a:r>
            <a:endParaRPr lang="zh-CN" altLang="en-US" sz="2400" dirty="0">
              <a:latin typeface="微软雅黑" pitchFamily="34" charset="-122"/>
              <a:ea typeface="微软雅黑" pitchFamily="34" charset="-122"/>
            </a:endParaRPr>
          </a:p>
        </p:txBody>
      </p:sp>
      <p:sp>
        <p:nvSpPr>
          <p:cNvPr id="17" name="等腰三角形 16"/>
          <p:cNvSpPr/>
          <p:nvPr/>
        </p:nvSpPr>
        <p:spPr>
          <a:xfrm rot="5400000">
            <a:off x="1298323" y="2047680"/>
            <a:ext cx="267893" cy="307922"/>
          </a:xfrm>
          <a:prstGeom prst="triangle">
            <a:avLst/>
          </a:prstGeom>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19" name="TextBox 18"/>
          <p:cNvSpPr txBox="1"/>
          <p:nvPr/>
        </p:nvSpPr>
        <p:spPr>
          <a:xfrm>
            <a:off x="1077033" y="2643758"/>
            <a:ext cx="7121819" cy="1463682"/>
          </a:xfrm>
          <a:prstGeom prst="rect">
            <a:avLst/>
          </a:prstGeom>
          <a:noFill/>
        </p:spPr>
        <p:txBody>
          <a:bodyPr wrap="square" lIns="77925" tIns="38963" rIns="77925" bIns="38963" rtlCol="0">
            <a:spAutoFit/>
          </a:bodyPr>
          <a:lstStyle/>
          <a:p>
            <a:pPr>
              <a:lnSpc>
                <a:spcPct val="150000"/>
              </a:lnSpc>
            </a:pPr>
            <a:r>
              <a:rPr lang="zh-CN" altLang="en-US" sz="2000" dirty="0" smtClean="0">
                <a:latin typeface="微软雅黑" pitchFamily="34" charset="-122"/>
                <a:ea typeface="微软雅黑" pitchFamily="34" charset="-122"/>
              </a:rPr>
              <a:t>       需要挂牌公司代缴股息红利所得税的对象是</a:t>
            </a:r>
            <a:r>
              <a:rPr lang="zh-CN" altLang="en-US" sz="2000" dirty="0" smtClean="0">
                <a:solidFill>
                  <a:srgbClr val="FF0000"/>
                </a:solidFill>
                <a:latin typeface="微软雅黑" pitchFamily="34" charset="-122"/>
                <a:ea typeface="微软雅黑" pitchFamily="34" charset="-122"/>
              </a:rPr>
              <a:t>个人股东及证券投资基金</a:t>
            </a:r>
            <a:r>
              <a:rPr lang="zh-CN" altLang="en-US" sz="2000" dirty="0" smtClean="0">
                <a:latin typeface="微软雅黑" pitchFamily="34" charset="-122"/>
                <a:ea typeface="微软雅黑" pitchFamily="34" charset="-122"/>
              </a:rPr>
              <a:t>。其他股东的股息红利所得税无需挂牌公司代缴，由股东自行缴纳。</a:t>
            </a:r>
            <a:endParaRPr lang="zh-CN" altLang="en-US" sz="2000" dirty="0">
              <a:latin typeface="微软雅黑" pitchFamily="34" charset="-122"/>
              <a:ea typeface="微软雅黑" pitchFamily="34" charset="-122"/>
            </a:endParaRPr>
          </a:p>
        </p:txBody>
      </p:sp>
      <p:sp>
        <p:nvSpPr>
          <p:cNvPr id="12" name="灯片编号占位符 11"/>
          <p:cNvSpPr>
            <a:spLocks noGrp="1"/>
          </p:cNvSpPr>
          <p:nvPr>
            <p:ph type="sldNum" sz="quarter" idx="12"/>
          </p:nvPr>
        </p:nvSpPr>
        <p:spPr>
          <a:xfrm>
            <a:off x="3500430" y="4661311"/>
            <a:ext cx="2133600" cy="357188"/>
          </a:xfrm>
        </p:spPr>
        <p:txBody>
          <a:bodyPr/>
          <a:lstStyle/>
          <a:p>
            <a:pPr algn="ctr">
              <a:defRPr/>
            </a:pPr>
            <a:fld id="{FE3BD6D3-954F-4E8F-9C28-753B300D2996}" type="slidenum">
              <a:rPr lang="en-US" altLang="zh-CN" smtClean="0"/>
              <a:pPr algn="ctr">
                <a:defRPr/>
              </a:pPr>
              <a:t>31</a:t>
            </a:fld>
            <a:endParaRPr lang="en-US" altLang="zh-CN"/>
          </a:p>
        </p:txBody>
      </p:sp>
      <p:sp>
        <p:nvSpPr>
          <p:cNvPr id="18" name="Rectangle 32"/>
          <p:cNvSpPr>
            <a:spLocks noChangeArrowheads="1"/>
          </p:cNvSpPr>
          <p:nvPr/>
        </p:nvSpPr>
        <p:spPr bwMode="auto">
          <a:xfrm>
            <a:off x="571472"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403648" y="699542"/>
            <a:ext cx="5389574" cy="1094350"/>
          </a:xfrm>
          <a:prstGeom prst="rect">
            <a:avLst/>
          </a:prstGeom>
          <a:noFill/>
        </p:spPr>
        <p:txBody>
          <a:bodyPr wrap="square" lIns="77925" tIns="38963" rIns="77925" bIns="38963" rtlCol="0">
            <a:spAutoFit/>
          </a:bodyPr>
          <a:lstStyle/>
          <a:p>
            <a:r>
              <a:rPr lang="zh-CN" altLang="en-US" sz="2400" dirty="0" smtClean="0">
                <a:solidFill>
                  <a:srgbClr val="FF0000"/>
                </a:solidFill>
                <a:latin typeface="微软雅黑" pitchFamily="34" charset="-122"/>
                <a:ea typeface="微软雅黑" pitchFamily="34" charset="-122"/>
              </a:rPr>
              <a:t>征收原则</a:t>
            </a:r>
            <a:endParaRPr lang="en-US" altLang="zh-CN" sz="2400" dirty="0" smtClean="0">
              <a:solidFill>
                <a:srgbClr val="FF0000"/>
              </a:solidFill>
              <a:latin typeface="微软雅黑" pitchFamily="34" charset="-122"/>
              <a:ea typeface="微软雅黑" pitchFamily="34" charset="-122"/>
            </a:endParaRPr>
          </a:p>
          <a:p>
            <a:endParaRPr lang="en-US" altLang="zh-CN" sz="2400" dirty="0" smtClean="0">
              <a:solidFill>
                <a:srgbClr val="FF0000"/>
              </a:solidFill>
              <a:latin typeface="微软雅黑" pitchFamily="34" charset="-122"/>
              <a:ea typeface="微软雅黑" pitchFamily="34" charset="-122"/>
            </a:endParaRPr>
          </a:p>
          <a:p>
            <a:r>
              <a:rPr kumimoji="1" lang="zh-CN" altLang="en-US" dirty="0" smtClean="0">
                <a:latin typeface="微软雅黑"/>
                <a:ea typeface="微软雅黑"/>
                <a:cs typeface="微软雅黑"/>
              </a:rPr>
              <a:t>根据持股期限计算股息红利个人所得税</a:t>
            </a:r>
            <a:endParaRPr kumimoji="1" lang="zh-CN" altLang="en-US" dirty="0">
              <a:latin typeface="微软雅黑"/>
              <a:ea typeface="微软雅黑"/>
              <a:cs typeface="微软雅黑"/>
            </a:endParaRPr>
          </a:p>
        </p:txBody>
      </p:sp>
      <p:sp>
        <p:nvSpPr>
          <p:cNvPr id="17" name="等腰三角形 16"/>
          <p:cNvSpPr/>
          <p:nvPr/>
        </p:nvSpPr>
        <p:spPr>
          <a:xfrm rot="5400000">
            <a:off x="1135630" y="751536"/>
            <a:ext cx="267893" cy="307922"/>
          </a:xfrm>
          <a:prstGeom prst="triangle">
            <a:avLst/>
          </a:prstGeom>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2" name="文本框 1"/>
          <p:cNvSpPr txBox="1"/>
          <p:nvPr/>
        </p:nvSpPr>
        <p:spPr>
          <a:xfrm>
            <a:off x="395536" y="3872248"/>
            <a:ext cx="8388424" cy="355686"/>
          </a:xfrm>
          <a:prstGeom prst="rect">
            <a:avLst/>
          </a:prstGeom>
          <a:noFill/>
        </p:spPr>
        <p:txBody>
          <a:bodyPr wrap="square" lIns="77925" tIns="38963" rIns="77925" bIns="38963" rtlCol="0">
            <a:spAutoFit/>
          </a:bodyPr>
          <a:lstStyle/>
          <a:p>
            <a:pPr marL="243516" indent="-243516">
              <a:buFont typeface="Wingdings" charset="2"/>
              <a:buChar char="ü"/>
            </a:pPr>
            <a:r>
              <a:rPr kumimoji="1" lang="zh-CN" altLang="en-US" dirty="0" smtClean="0">
                <a:latin typeface="微软雅黑"/>
                <a:ea typeface="微软雅黑"/>
                <a:cs typeface="微软雅黑"/>
              </a:rPr>
              <a:t>股息红利所得＝送红股面值＋现金红利金额＋以其他资本公积转增股本面值</a:t>
            </a:r>
            <a:endParaRPr kumimoji="1" lang="zh-CN" altLang="en-US" dirty="0">
              <a:latin typeface="微软雅黑"/>
              <a:ea typeface="微软雅黑"/>
              <a:cs typeface="微软雅黑"/>
            </a:endParaRPr>
          </a:p>
        </p:txBody>
      </p:sp>
      <p:sp>
        <p:nvSpPr>
          <p:cNvPr id="14" name="灯片编号占位符 13"/>
          <p:cNvSpPr>
            <a:spLocks noGrp="1"/>
          </p:cNvSpPr>
          <p:nvPr>
            <p:ph type="sldNum" sz="quarter" idx="12"/>
          </p:nvPr>
        </p:nvSpPr>
        <p:spPr>
          <a:xfrm>
            <a:off x="3428992" y="4607733"/>
            <a:ext cx="2133600" cy="357188"/>
          </a:xfrm>
        </p:spPr>
        <p:txBody>
          <a:bodyPr/>
          <a:lstStyle/>
          <a:p>
            <a:pPr algn="ctr">
              <a:defRPr/>
            </a:pPr>
            <a:fld id="{FE3BD6D3-954F-4E8F-9C28-753B300D2996}" type="slidenum">
              <a:rPr lang="en-US" altLang="zh-CN" smtClean="0"/>
              <a:pPr algn="ctr">
                <a:defRPr/>
              </a:pPr>
              <a:t>32</a:t>
            </a:fld>
            <a:endParaRPr lang="en-US" altLang="zh-CN"/>
          </a:p>
        </p:txBody>
      </p:sp>
      <p:sp>
        <p:nvSpPr>
          <p:cNvPr id="18"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
        <p:nvSpPr>
          <p:cNvPr id="11" name="TextBox 10"/>
          <p:cNvSpPr txBox="1"/>
          <p:nvPr/>
        </p:nvSpPr>
        <p:spPr>
          <a:xfrm>
            <a:off x="1331640" y="1950679"/>
            <a:ext cx="7056784" cy="1125127"/>
          </a:xfrm>
          <a:prstGeom prst="rect">
            <a:avLst/>
          </a:prstGeom>
          <a:noFill/>
        </p:spPr>
        <p:txBody>
          <a:bodyPr wrap="square" lIns="77925" tIns="38963" rIns="77925" bIns="38963" rtlCol="0">
            <a:spAutoFit/>
          </a:bodyPr>
          <a:lstStyle/>
          <a:p>
            <a:pPr>
              <a:buFont typeface="Wingdings" pitchFamily="2" charset="2"/>
              <a:buChar char="ü"/>
            </a:pPr>
            <a:r>
              <a:rPr kumimoji="1" lang="zh-CN" altLang="en-US" dirty="0" smtClean="0">
                <a:latin typeface="微软雅黑"/>
                <a:ea typeface="微软雅黑"/>
                <a:cs typeface="微软雅黑"/>
              </a:rPr>
              <a:t>  持股期限起点为取得原股时间。</a:t>
            </a:r>
            <a:endParaRPr kumimoji="1" lang="en-US" altLang="zh-CN" dirty="0" smtClean="0">
              <a:latin typeface="微软雅黑"/>
              <a:ea typeface="微软雅黑"/>
              <a:cs typeface="微软雅黑"/>
            </a:endParaRPr>
          </a:p>
          <a:p>
            <a:r>
              <a:rPr kumimoji="1" lang="en-US" altLang="zh-CN" dirty="0" smtClean="0">
                <a:latin typeface="微软雅黑"/>
                <a:ea typeface="微软雅黑"/>
              </a:rPr>
              <a:t>    </a:t>
            </a:r>
            <a:r>
              <a:rPr kumimoji="1" lang="zh-CN" altLang="en-US" sz="1600" dirty="0" smtClean="0">
                <a:latin typeface="微软雅黑"/>
                <a:ea typeface="微软雅黑"/>
              </a:rPr>
              <a:t>原始股东：初始登记申报的股东初始取得股票时间</a:t>
            </a:r>
            <a:endParaRPr kumimoji="1" lang="en-US" altLang="zh-CN" sz="1600" dirty="0" smtClean="0">
              <a:latin typeface="微软雅黑"/>
              <a:ea typeface="微软雅黑"/>
            </a:endParaRPr>
          </a:p>
          <a:p>
            <a:r>
              <a:rPr kumimoji="1" lang="en-US" altLang="zh-CN" sz="1600" dirty="0" smtClean="0">
                <a:latin typeface="微软雅黑"/>
                <a:ea typeface="微软雅黑"/>
              </a:rPr>
              <a:t>     </a:t>
            </a:r>
            <a:r>
              <a:rPr kumimoji="1" lang="zh-CN" altLang="en-US" sz="1600" dirty="0" smtClean="0">
                <a:latin typeface="微软雅黑"/>
                <a:ea typeface="微软雅黑"/>
              </a:rPr>
              <a:t>定增股东：新增股份登记日</a:t>
            </a:r>
            <a:endParaRPr kumimoji="1" lang="en-US" altLang="zh-CN" sz="1600" dirty="0" smtClean="0">
              <a:latin typeface="微软雅黑"/>
              <a:ea typeface="微软雅黑"/>
            </a:endParaRPr>
          </a:p>
          <a:p>
            <a:r>
              <a:rPr kumimoji="1" lang="en-US" altLang="zh-CN" sz="1600" dirty="0" smtClean="0">
                <a:latin typeface="微软雅黑"/>
                <a:ea typeface="微软雅黑"/>
              </a:rPr>
              <a:t>     </a:t>
            </a:r>
            <a:r>
              <a:rPr kumimoji="1" lang="zh-CN" altLang="en-US" sz="1600" dirty="0" smtClean="0">
                <a:latin typeface="微软雅黑"/>
                <a:ea typeface="微软雅黑"/>
              </a:rPr>
              <a:t>由二级市场买入股票的股东：买入当天</a:t>
            </a:r>
            <a:endParaRPr lang="zh-CN" altLang="en-US" sz="1600" dirty="0"/>
          </a:p>
        </p:txBody>
      </p:sp>
      <p:sp>
        <p:nvSpPr>
          <p:cNvPr id="13" name="TextBox 12"/>
          <p:cNvSpPr txBox="1"/>
          <p:nvPr/>
        </p:nvSpPr>
        <p:spPr>
          <a:xfrm>
            <a:off x="1359000" y="3224176"/>
            <a:ext cx="5301232" cy="355686"/>
          </a:xfrm>
          <a:prstGeom prst="rect">
            <a:avLst/>
          </a:prstGeom>
          <a:noFill/>
        </p:spPr>
        <p:txBody>
          <a:bodyPr wrap="square" lIns="77925" tIns="38963" rIns="77925" bIns="38963" rtlCol="0">
            <a:spAutoFit/>
          </a:bodyPr>
          <a:lstStyle/>
          <a:p>
            <a:pPr>
              <a:buFont typeface="Wingdings" pitchFamily="2" charset="2"/>
              <a:buChar char="ü"/>
            </a:pPr>
            <a:r>
              <a:rPr kumimoji="1" lang="zh-CN" altLang="en-US" dirty="0" smtClean="0">
                <a:latin typeface="微软雅黑"/>
                <a:ea typeface="微软雅黑"/>
                <a:cs typeface="微软雅黑"/>
              </a:rPr>
              <a:t>  持股期限终点为原股减持日的前一个交易日。</a:t>
            </a:r>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格 11"/>
          <p:cNvGraphicFramePr>
            <a:graphicFrameLocks noGrp="1"/>
          </p:cNvGraphicFramePr>
          <p:nvPr>
            <p:extLst>
              <p:ext uri="{D42A27DB-BD31-4B8C-83A1-F6EECF244321}">
                <p14:modId xmlns:p14="http://schemas.microsoft.com/office/powerpoint/2010/main" xmlns="" val="1665133891"/>
              </p:ext>
            </p:extLst>
          </p:nvPr>
        </p:nvGraphicFramePr>
        <p:xfrm>
          <a:off x="611561" y="1409508"/>
          <a:ext cx="7848871" cy="2026338"/>
        </p:xfrm>
        <a:graphic>
          <a:graphicData uri="http://schemas.openxmlformats.org/drawingml/2006/table">
            <a:tbl>
              <a:tblPr firstRow="1" bandRow="1">
                <a:tableStyleId>{21E4AEA4-8DFA-4A89-87EB-49C32662AFE0}</a:tableStyleId>
              </a:tblPr>
              <a:tblGrid>
                <a:gridCol w="1478511"/>
                <a:gridCol w="718671"/>
                <a:gridCol w="2160535"/>
                <a:gridCol w="2430581"/>
                <a:gridCol w="1060573"/>
              </a:tblGrid>
              <a:tr h="390045">
                <a:tc>
                  <a:txBody>
                    <a:bodyPr/>
                    <a:lstStyle/>
                    <a:p>
                      <a:pPr algn="ctr"/>
                      <a:r>
                        <a:rPr lang="zh-CN" altLang="en-US" sz="1400" dirty="0" smtClean="0">
                          <a:solidFill>
                            <a:schemeClr val="bg1">
                              <a:lumMod val="65000"/>
                            </a:schemeClr>
                          </a:solidFill>
                          <a:latin typeface="微软雅黑" pitchFamily="34" charset="-122"/>
                          <a:ea typeface="微软雅黑" pitchFamily="34" charset="-122"/>
                        </a:rPr>
                        <a:t>征税对象</a:t>
                      </a:r>
                      <a:endParaRPr lang="zh-CN" altLang="en-US" sz="1400" dirty="0">
                        <a:solidFill>
                          <a:schemeClr val="bg1">
                            <a:lumMod val="65000"/>
                          </a:schemeClr>
                        </a:solidFill>
                        <a:latin typeface="微软雅黑" pitchFamily="34" charset="-122"/>
                        <a:ea typeface="微软雅黑" pitchFamily="34" charset="-122"/>
                      </a:endParaRPr>
                    </a:p>
                  </a:txBody>
                  <a:tcPr marT="34290" marB="34290"/>
                </a:tc>
                <a:tc>
                  <a:txBody>
                    <a:bodyPr/>
                    <a:lstStyle/>
                    <a:p>
                      <a:pPr algn="ctr"/>
                      <a:r>
                        <a:rPr lang="zh-CN" altLang="en-US" sz="1400" dirty="0" smtClean="0">
                          <a:solidFill>
                            <a:schemeClr val="bg1">
                              <a:lumMod val="65000"/>
                            </a:schemeClr>
                          </a:solidFill>
                          <a:latin typeface="微软雅黑" pitchFamily="34" charset="-122"/>
                          <a:ea typeface="微软雅黑" pitchFamily="34" charset="-122"/>
                        </a:rPr>
                        <a:t>税率</a:t>
                      </a:r>
                      <a:endParaRPr lang="zh-CN" altLang="en-US" sz="1400" dirty="0">
                        <a:solidFill>
                          <a:schemeClr val="bg1">
                            <a:lumMod val="65000"/>
                          </a:schemeClr>
                        </a:solidFill>
                        <a:latin typeface="微软雅黑" pitchFamily="34" charset="-122"/>
                        <a:ea typeface="微软雅黑" pitchFamily="34" charset="-122"/>
                      </a:endParaRPr>
                    </a:p>
                  </a:txBody>
                  <a:tcPr marT="34290" marB="34290"/>
                </a:tc>
                <a:tc>
                  <a:txBody>
                    <a:bodyPr/>
                    <a:lstStyle/>
                    <a:p>
                      <a:pPr algn="ctr"/>
                      <a:r>
                        <a:rPr lang="zh-CN" altLang="en-US" sz="1400" dirty="0" smtClean="0">
                          <a:solidFill>
                            <a:schemeClr val="bg1"/>
                          </a:solidFill>
                          <a:latin typeface="微软雅黑" pitchFamily="34" charset="-122"/>
                          <a:ea typeface="微软雅黑" pitchFamily="34" charset="-122"/>
                        </a:rPr>
                        <a:t>持股期限</a:t>
                      </a:r>
                      <a:endParaRPr lang="zh-CN" altLang="en-US" sz="1400" dirty="0">
                        <a:solidFill>
                          <a:schemeClr val="bg1"/>
                        </a:solidFill>
                        <a:latin typeface="微软雅黑" pitchFamily="34" charset="-122"/>
                        <a:ea typeface="微软雅黑" pitchFamily="34" charset="-122"/>
                      </a:endParaRPr>
                    </a:p>
                  </a:txBody>
                  <a:tcPr marT="34290" marB="34290"/>
                </a:tc>
                <a:tc>
                  <a:txBody>
                    <a:bodyPr/>
                    <a:lstStyle/>
                    <a:p>
                      <a:pPr algn="ctr"/>
                      <a:r>
                        <a:rPr lang="zh-CN" altLang="en-US" sz="1400" dirty="0" smtClean="0">
                          <a:solidFill>
                            <a:schemeClr val="bg1">
                              <a:lumMod val="65000"/>
                            </a:schemeClr>
                          </a:solidFill>
                          <a:latin typeface="微软雅黑" pitchFamily="34" charset="-122"/>
                          <a:ea typeface="微软雅黑" pitchFamily="34" charset="-122"/>
                        </a:rPr>
                        <a:t>应纳税所得额</a:t>
                      </a:r>
                      <a:endParaRPr lang="zh-CN" altLang="en-US" sz="1400" dirty="0">
                        <a:solidFill>
                          <a:schemeClr val="bg1">
                            <a:lumMod val="65000"/>
                          </a:schemeClr>
                        </a:solidFill>
                        <a:latin typeface="微软雅黑" pitchFamily="34" charset="-122"/>
                        <a:ea typeface="微软雅黑" pitchFamily="34" charset="-122"/>
                      </a:endParaRPr>
                    </a:p>
                  </a:txBody>
                  <a:tcPr marT="34290" marB="34290"/>
                </a:tc>
                <a:tc>
                  <a:txBody>
                    <a:bodyPr/>
                    <a:lstStyle/>
                    <a:p>
                      <a:pPr algn="ctr"/>
                      <a:r>
                        <a:rPr lang="zh-CN" altLang="en-US" sz="1400" kern="1200" dirty="0" smtClean="0">
                          <a:solidFill>
                            <a:schemeClr val="bg1"/>
                          </a:solidFill>
                          <a:latin typeface="微软雅黑" pitchFamily="34" charset="-122"/>
                          <a:ea typeface="微软雅黑" pitchFamily="34" charset="-122"/>
                        </a:rPr>
                        <a:t>实际税负</a:t>
                      </a:r>
                      <a:endParaRPr lang="zh-CN" altLang="en-US" sz="1400" b="1" kern="1200" dirty="0">
                        <a:solidFill>
                          <a:schemeClr val="bg1"/>
                        </a:solidFill>
                        <a:latin typeface="微软雅黑" pitchFamily="34" charset="-122"/>
                        <a:ea typeface="微软雅黑" pitchFamily="34" charset="-122"/>
                        <a:cs typeface="+mn-cs"/>
                      </a:endParaRPr>
                    </a:p>
                  </a:txBody>
                  <a:tcPr marT="34290" marB="34290"/>
                </a:tc>
              </a:tr>
              <a:tr h="545431">
                <a:tc rowSpan="3">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dirty="0" smtClean="0">
                          <a:latin typeface="微软雅黑" pitchFamily="34" charset="-122"/>
                          <a:ea typeface="微软雅黑" pitchFamily="34" charset="-122"/>
                        </a:rPr>
                        <a:t>个人、基金</a:t>
                      </a:r>
                    </a:p>
                  </a:txBody>
                  <a:tcPr marT="34290" marB="34290" anchor="ctr"/>
                </a:tc>
                <a:tc rowSpan="3">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1" dirty="0" smtClean="0">
                          <a:latin typeface="微软雅黑" pitchFamily="34" charset="-122"/>
                          <a:ea typeface="微软雅黑" pitchFamily="34" charset="-122"/>
                        </a:rPr>
                        <a:t>20%</a:t>
                      </a:r>
                      <a:endParaRPr lang="zh-CN" altLang="en-US" sz="1400" b="1" dirty="0" smtClean="0">
                        <a:latin typeface="微软雅黑" pitchFamily="34" charset="-122"/>
                        <a:ea typeface="微软雅黑" pitchFamily="34" charset="-122"/>
                      </a:endParaRPr>
                    </a:p>
                  </a:txBody>
                  <a:tcPr marT="34290" marB="34290" anchor="ctr"/>
                </a:tc>
                <a:tc>
                  <a:txBody>
                    <a:bodyPr/>
                    <a:lstStyle/>
                    <a:p>
                      <a:pPr algn="ct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个月以内</a:t>
                      </a:r>
                      <a:endParaRPr lang="en-US" altLang="zh-CN" sz="1400" b="1" dirty="0" smtClean="0">
                        <a:latin typeface="微软雅黑" pitchFamily="34" charset="-122"/>
                        <a:ea typeface="微软雅黑" pitchFamily="34" charset="-122"/>
                      </a:endParaRPr>
                    </a:p>
                    <a:p>
                      <a:pPr algn="ctr"/>
                      <a:r>
                        <a:rPr lang="en-US"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含</a:t>
                      </a: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个月</a:t>
                      </a:r>
                      <a:r>
                        <a:rPr lang="en-US" sz="1400" b="1" dirty="0" smtClean="0">
                          <a:latin typeface="微软雅黑" pitchFamily="34" charset="-122"/>
                          <a:ea typeface="微软雅黑" pitchFamily="34" charset="-122"/>
                        </a:rPr>
                        <a:t>)</a:t>
                      </a:r>
                      <a:endParaRPr lang="zh-CN" altLang="en-US" sz="1400" b="1" dirty="0">
                        <a:latin typeface="微软雅黑" pitchFamily="34" charset="-122"/>
                        <a:ea typeface="微软雅黑" pitchFamily="34" charset="-122"/>
                      </a:endParaRPr>
                    </a:p>
                  </a:txBody>
                  <a:tcPr marT="34290" marB="34290" anchor="ctr"/>
                </a:tc>
                <a:tc>
                  <a:txBody>
                    <a:bodyPr/>
                    <a:lstStyle/>
                    <a:p>
                      <a:pPr algn="ctr"/>
                      <a:r>
                        <a:rPr lang="zh-CN" altLang="en-US" sz="1400" b="1" dirty="0" smtClean="0">
                          <a:latin typeface="微软雅黑" pitchFamily="34" charset="-122"/>
                          <a:ea typeface="微软雅黑" pitchFamily="34" charset="-122"/>
                        </a:rPr>
                        <a:t>股息红利所得全额计入应纳税所得额</a:t>
                      </a:r>
                      <a:endParaRPr lang="zh-CN" altLang="en-US" sz="1400" b="1" dirty="0">
                        <a:latin typeface="微软雅黑" pitchFamily="34" charset="-122"/>
                        <a:ea typeface="微软雅黑" pitchFamily="34" charset="-122"/>
                      </a:endParaRPr>
                    </a:p>
                  </a:txBody>
                  <a:tcPr marT="34290" marB="34290" anchor="ctr"/>
                </a:tc>
                <a:tc>
                  <a:txBody>
                    <a:bodyPr/>
                    <a:lstStyle/>
                    <a:p>
                      <a:pPr algn="ctr"/>
                      <a:r>
                        <a:rPr lang="en-US" altLang="zh-CN" sz="1400" b="1" dirty="0" smtClean="0">
                          <a:latin typeface="微软雅黑" pitchFamily="34" charset="-122"/>
                          <a:ea typeface="微软雅黑" pitchFamily="34" charset="-122"/>
                        </a:rPr>
                        <a:t>20%</a:t>
                      </a:r>
                      <a:endParaRPr lang="zh-CN" altLang="en-US" sz="1400" b="1" dirty="0">
                        <a:solidFill>
                          <a:srgbClr val="C00000"/>
                        </a:solidFill>
                        <a:latin typeface="微软雅黑" pitchFamily="34" charset="-122"/>
                        <a:ea typeface="微软雅黑" pitchFamily="34" charset="-122"/>
                      </a:endParaRPr>
                    </a:p>
                  </a:txBody>
                  <a:tcPr marT="34290" marB="34290" anchor="ctr"/>
                </a:tc>
              </a:tr>
              <a:tr h="545431">
                <a:tc vMerge="1">
                  <a:txBody>
                    <a:bodyPr/>
                    <a:lstStyle/>
                    <a:p>
                      <a:endParaRPr lang="zh-CN"/>
                    </a:p>
                  </a:txBody>
                  <a:tcPr/>
                </a:tc>
                <a:tc vMerge="1">
                  <a:txBody>
                    <a:bodyPr/>
                    <a:lstStyle/>
                    <a:p>
                      <a:endParaRPr lang="zh-CN"/>
                    </a:p>
                  </a:txBody>
                  <a:tcPr/>
                </a:tc>
                <a:tc>
                  <a:txBody>
                    <a:bodyPr/>
                    <a:lstStyle/>
                    <a:p>
                      <a:pPr algn="ct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个月以上至</a:t>
                      </a: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年</a:t>
                      </a:r>
                      <a:endParaRPr lang="en-US" altLang="zh-CN" sz="1400" b="1" dirty="0" smtClean="0">
                        <a:latin typeface="微软雅黑" pitchFamily="34" charset="-122"/>
                        <a:ea typeface="微软雅黑" pitchFamily="34" charset="-122"/>
                      </a:endParaRPr>
                    </a:p>
                    <a:p>
                      <a:pPr algn="ctr"/>
                      <a:r>
                        <a:rPr lang="en-US"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含</a:t>
                      </a: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年</a:t>
                      </a:r>
                      <a:r>
                        <a:rPr lang="en-US" sz="1400" b="1" dirty="0" smtClean="0">
                          <a:latin typeface="微软雅黑" pitchFamily="34" charset="-122"/>
                          <a:ea typeface="微软雅黑" pitchFamily="34" charset="-122"/>
                        </a:rPr>
                        <a:t>)</a:t>
                      </a:r>
                      <a:endParaRPr lang="zh-CN" altLang="en-US" sz="1400" b="1" dirty="0">
                        <a:latin typeface="微软雅黑" pitchFamily="34" charset="-122"/>
                        <a:ea typeface="微软雅黑" pitchFamily="34" charset="-122"/>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dirty="0" smtClean="0">
                          <a:latin typeface="微软雅黑" pitchFamily="34" charset="-122"/>
                          <a:ea typeface="微软雅黑" pitchFamily="34" charset="-122"/>
                        </a:rPr>
                        <a:t>暂减按</a:t>
                      </a:r>
                      <a:r>
                        <a:rPr lang="en-US" altLang="zh-CN" sz="1400" b="1" dirty="0" smtClean="0">
                          <a:latin typeface="微软雅黑" pitchFamily="34" charset="-122"/>
                          <a:ea typeface="微软雅黑" pitchFamily="34" charset="-122"/>
                        </a:rPr>
                        <a:t>50%</a:t>
                      </a:r>
                      <a:r>
                        <a:rPr lang="zh-CN" altLang="en-US" sz="1400" b="1" dirty="0" smtClean="0">
                          <a:latin typeface="微软雅黑" pitchFamily="34" charset="-122"/>
                          <a:ea typeface="微软雅黑" pitchFamily="34" charset="-122"/>
                        </a:rPr>
                        <a:t>计入应纳税所得额</a:t>
                      </a:r>
                    </a:p>
                  </a:txBody>
                  <a:tcPr marT="34290" marB="34290" anchor="ctr"/>
                </a:tc>
                <a:tc>
                  <a:txBody>
                    <a:bodyPr/>
                    <a:lstStyle/>
                    <a:p>
                      <a:pPr algn="ctr"/>
                      <a:r>
                        <a:rPr lang="en-US" altLang="zh-CN" sz="1400" b="1" dirty="0" smtClean="0">
                          <a:latin typeface="微软雅黑" pitchFamily="34" charset="-122"/>
                          <a:ea typeface="微软雅黑" pitchFamily="34" charset="-122"/>
                        </a:rPr>
                        <a:t>10%</a:t>
                      </a:r>
                      <a:endParaRPr lang="zh-CN" altLang="en-US" sz="1400" b="1" dirty="0">
                        <a:solidFill>
                          <a:srgbClr val="C00000"/>
                        </a:solidFill>
                        <a:latin typeface="微软雅黑" pitchFamily="34" charset="-122"/>
                        <a:ea typeface="微软雅黑" pitchFamily="34" charset="-122"/>
                      </a:endParaRPr>
                    </a:p>
                  </a:txBody>
                  <a:tcPr marT="34290" marB="34290" anchor="ctr"/>
                </a:tc>
              </a:tr>
              <a:tr h="545431">
                <a:tc vMerge="1">
                  <a:txBody>
                    <a:bodyPr/>
                    <a:lstStyle/>
                    <a:p>
                      <a:endParaRPr lang="zh-CN"/>
                    </a:p>
                  </a:txBody>
                  <a:tcPr/>
                </a:tc>
                <a:tc vMerge="1">
                  <a:txBody>
                    <a:bodyPr/>
                    <a:lstStyle/>
                    <a:p>
                      <a:endParaRPr lang="zh-CN"/>
                    </a:p>
                  </a:txBody>
                  <a:tcPr/>
                </a:tc>
                <a:tc>
                  <a:txBody>
                    <a:bodyPr/>
                    <a:lstStyle/>
                    <a:p>
                      <a:pPr algn="ctr"/>
                      <a:r>
                        <a:rPr lang="zh-CN" altLang="en-US" sz="1400" b="1" dirty="0" smtClean="0">
                          <a:latin typeface="微软雅黑" pitchFamily="34" charset="-122"/>
                          <a:ea typeface="微软雅黑" pitchFamily="34" charset="-122"/>
                        </a:rPr>
                        <a:t>超过</a:t>
                      </a: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年的</a:t>
                      </a:r>
                      <a:endParaRPr lang="zh-CN" altLang="en-US" sz="1400" b="1" dirty="0">
                        <a:latin typeface="微软雅黑" pitchFamily="34" charset="-122"/>
                        <a:ea typeface="微软雅黑" pitchFamily="34" charset="-122"/>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dirty="0" smtClean="0">
                          <a:latin typeface="微软雅黑" pitchFamily="34" charset="-122"/>
                          <a:ea typeface="微软雅黑" pitchFamily="34" charset="-122"/>
                        </a:rPr>
                        <a:t>暂不扣缴个人所得税</a:t>
                      </a:r>
                    </a:p>
                  </a:txBody>
                  <a:tcPr marT="34290" marB="34290" anchor="ctr"/>
                </a:tc>
                <a:tc>
                  <a:txBody>
                    <a:bodyPr/>
                    <a:lstStyle/>
                    <a:p>
                      <a:pPr algn="ctr"/>
                      <a:r>
                        <a:rPr lang="en-US" altLang="zh-CN" sz="1400" b="1" dirty="0" smtClean="0">
                          <a:latin typeface="微软雅黑" pitchFamily="34" charset="-122"/>
                          <a:ea typeface="微软雅黑" pitchFamily="34" charset="-122"/>
                        </a:rPr>
                        <a:t>0%</a:t>
                      </a:r>
                      <a:endParaRPr lang="zh-CN" altLang="en-US" sz="1400" b="1" dirty="0">
                        <a:solidFill>
                          <a:srgbClr val="C00000"/>
                        </a:solidFill>
                        <a:latin typeface="微软雅黑" pitchFamily="34" charset="-122"/>
                        <a:ea typeface="微软雅黑" pitchFamily="34" charset="-122"/>
                      </a:endParaRPr>
                    </a:p>
                  </a:txBody>
                  <a:tcPr marT="34290" marB="34290" anchor="ctr"/>
                </a:tc>
              </a:tr>
            </a:tbl>
          </a:graphicData>
        </a:graphic>
      </p:graphicFrame>
      <p:sp>
        <p:nvSpPr>
          <p:cNvPr id="16" name="TextBox 15"/>
          <p:cNvSpPr txBox="1"/>
          <p:nvPr/>
        </p:nvSpPr>
        <p:spPr>
          <a:xfrm>
            <a:off x="1403648" y="699542"/>
            <a:ext cx="5389574" cy="1094350"/>
          </a:xfrm>
          <a:prstGeom prst="rect">
            <a:avLst/>
          </a:prstGeom>
          <a:noFill/>
        </p:spPr>
        <p:txBody>
          <a:bodyPr wrap="square" lIns="77925" tIns="38963" rIns="77925" bIns="38963" rtlCol="0">
            <a:spAutoFit/>
          </a:bodyPr>
          <a:lstStyle/>
          <a:p>
            <a:r>
              <a:rPr lang="zh-CN" altLang="en-US" sz="2400" dirty="0" smtClean="0">
                <a:solidFill>
                  <a:srgbClr val="FF0000"/>
                </a:solidFill>
                <a:latin typeface="微软雅黑" pitchFamily="34" charset="-122"/>
                <a:ea typeface="微软雅黑" pitchFamily="34" charset="-122"/>
              </a:rPr>
              <a:t>征收方案</a:t>
            </a:r>
            <a:endParaRPr lang="en-US" altLang="zh-CN" sz="2400" dirty="0" smtClean="0">
              <a:solidFill>
                <a:srgbClr val="FF0000"/>
              </a:solidFill>
              <a:latin typeface="微软雅黑" pitchFamily="34" charset="-122"/>
              <a:ea typeface="微软雅黑" pitchFamily="34" charset="-122"/>
            </a:endParaRPr>
          </a:p>
          <a:p>
            <a:endParaRPr lang="en-US" altLang="zh-CN" sz="2400" dirty="0" smtClean="0">
              <a:solidFill>
                <a:srgbClr val="FF0000"/>
              </a:solidFill>
              <a:latin typeface="微软雅黑" pitchFamily="34" charset="-122"/>
              <a:ea typeface="微软雅黑" pitchFamily="34" charset="-122"/>
            </a:endParaRPr>
          </a:p>
          <a:p>
            <a:endParaRPr kumimoji="1" lang="zh-CN" altLang="en-US" dirty="0">
              <a:latin typeface="微软雅黑"/>
              <a:ea typeface="微软雅黑"/>
              <a:cs typeface="微软雅黑"/>
            </a:endParaRPr>
          </a:p>
        </p:txBody>
      </p:sp>
      <p:sp>
        <p:nvSpPr>
          <p:cNvPr id="17" name="等腰三角形 16"/>
          <p:cNvSpPr/>
          <p:nvPr/>
        </p:nvSpPr>
        <p:spPr>
          <a:xfrm rot="5400000">
            <a:off x="1135630" y="751536"/>
            <a:ext cx="267893" cy="307922"/>
          </a:xfrm>
          <a:prstGeom prst="triangle">
            <a:avLst/>
          </a:prstGeom>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14" name="灯片编号占位符 13"/>
          <p:cNvSpPr>
            <a:spLocks noGrp="1"/>
          </p:cNvSpPr>
          <p:nvPr>
            <p:ph type="sldNum" sz="quarter" idx="12"/>
          </p:nvPr>
        </p:nvSpPr>
        <p:spPr>
          <a:xfrm>
            <a:off x="3428992" y="4607733"/>
            <a:ext cx="2133600" cy="357188"/>
          </a:xfrm>
        </p:spPr>
        <p:txBody>
          <a:bodyPr/>
          <a:lstStyle/>
          <a:p>
            <a:pPr algn="ctr">
              <a:defRPr/>
            </a:pPr>
            <a:fld id="{FE3BD6D3-954F-4E8F-9C28-753B300D2996}" type="slidenum">
              <a:rPr lang="en-US" altLang="zh-CN" smtClean="0"/>
              <a:pPr algn="ctr">
                <a:defRPr/>
              </a:pPr>
              <a:t>33</a:t>
            </a:fld>
            <a:endParaRPr lang="en-US" altLang="zh-CN"/>
          </a:p>
        </p:txBody>
      </p:sp>
      <p:sp>
        <p:nvSpPr>
          <p:cNvPr id="18"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
        <p:nvSpPr>
          <p:cNvPr id="7" name="TextBox 6"/>
          <p:cNvSpPr txBox="1"/>
          <p:nvPr/>
        </p:nvSpPr>
        <p:spPr>
          <a:xfrm>
            <a:off x="611560" y="3867894"/>
            <a:ext cx="7920880" cy="646331"/>
          </a:xfrm>
          <a:prstGeom prst="rect">
            <a:avLst/>
          </a:prstGeom>
          <a:noFill/>
        </p:spPr>
        <p:txBody>
          <a:bodyPr wrap="square" rtlCol="0">
            <a:spAutoFit/>
          </a:bodyPr>
          <a:lstStyle/>
          <a:p>
            <a:r>
              <a:rPr kumimoji="1" lang="zh-CN" altLang="en-US" smtClean="0">
                <a:latin typeface="微软雅黑"/>
                <a:ea typeface="微软雅黑"/>
                <a:cs typeface="微软雅黑"/>
              </a:rPr>
              <a:t>注意：权益</a:t>
            </a:r>
            <a:r>
              <a:rPr kumimoji="1" lang="zh-CN" altLang="en-US" dirty="0" smtClean="0">
                <a:latin typeface="微软雅黑"/>
                <a:ea typeface="微软雅黑"/>
                <a:cs typeface="微软雅黑"/>
              </a:rPr>
              <a:t>分派时不扣税，现金红利款项全额发给股东；待股东卖出股份时才扣税。</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3500431" y="4768469"/>
            <a:ext cx="1428760" cy="214314"/>
          </a:xfrm>
        </p:spPr>
        <p:txBody>
          <a:bodyPr/>
          <a:lstStyle/>
          <a:p>
            <a:pPr algn="ctr">
              <a:defRPr/>
            </a:pPr>
            <a:fld id="{3C03BF36-7B13-4DA4-AE23-B3CA374A00D3}" type="slidenum">
              <a:rPr lang="en-US" altLang="zh-CN" smtClean="0"/>
              <a:pPr algn="ctr">
                <a:defRPr/>
              </a:pPr>
              <a:t>34</a:t>
            </a:fld>
            <a:endParaRPr lang="en-US" altLang="zh-CN" dirty="0"/>
          </a:p>
        </p:txBody>
      </p:sp>
      <p:sp>
        <p:nvSpPr>
          <p:cNvPr id="7" name="矩形 6"/>
          <p:cNvSpPr/>
          <p:nvPr/>
        </p:nvSpPr>
        <p:spPr>
          <a:xfrm>
            <a:off x="500035" y="803660"/>
            <a:ext cx="8001029" cy="1371349"/>
          </a:xfrm>
          <a:prstGeom prst="rect">
            <a:avLst/>
          </a:prstGeom>
        </p:spPr>
        <p:style>
          <a:lnRef idx="2">
            <a:schemeClr val="accent1"/>
          </a:lnRef>
          <a:fillRef idx="1">
            <a:schemeClr val="lt1"/>
          </a:fillRef>
          <a:effectRef idx="0">
            <a:schemeClr val="accent1"/>
          </a:effectRef>
          <a:fontRef idx="minor">
            <a:schemeClr val="dk1"/>
          </a:fontRef>
        </p:style>
        <p:txBody>
          <a:bodyPr wrap="square" lIns="77925" tIns="38963" rIns="77925" bIns="38963">
            <a:spAutoFit/>
          </a:bodyPr>
          <a:lstStyle/>
          <a:p>
            <a:pPr>
              <a:defRPr/>
            </a:pP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案例</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某公司权益分派方案：每</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股派息</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元，送</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r>
              <a:rPr lang="zh-CN" altLang="en-US" sz="1400" dirty="0">
                <a:latin typeface="微软雅黑" pitchFamily="34" charset="-122"/>
                <a:ea typeface="微软雅黑" pitchFamily="34" charset="-122"/>
                <a:sym typeface="楷体_GB2312" pitchFamily="49" charset="-122"/>
              </a:rPr>
              <a:t>。</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自然人股东</a:t>
            </a:r>
            <a:r>
              <a:rPr lang="en-US" altLang="en-US" sz="1400"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为该公司权益登记日（</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日）登记在册的股东，在权益登记日日终其持有</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万股该公司股份。</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假设股东</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持</a:t>
            </a:r>
            <a:r>
              <a:rPr lang="zh-CN" altLang="en-US" sz="1400" dirty="0" smtClean="0">
                <a:solidFill>
                  <a:schemeClr val="tx1">
                    <a:lumMod val="95000"/>
                    <a:lumOff val="5000"/>
                  </a:schemeClr>
                </a:solidFill>
                <a:latin typeface="微软雅黑" pitchFamily="34" charset="-122"/>
                <a:ea typeface="微软雅黑" pitchFamily="34" charset="-122"/>
                <a:sym typeface="楷体_GB2312" pitchFamily="49" charset="-122"/>
              </a:rPr>
              <a:t>有的</a:t>
            </a:r>
            <a:r>
              <a:rPr lang="zh-CN" altLang="zh-CN" sz="1400" dirty="0" smtClean="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400" dirty="0" smtClean="0">
                <a:solidFill>
                  <a:schemeClr val="tx1">
                    <a:lumMod val="95000"/>
                    <a:lumOff val="5000"/>
                  </a:schemeClr>
                </a:solidFill>
                <a:latin typeface="微软雅黑" pitchFamily="34" charset="-122"/>
                <a:ea typeface="微软雅黑" pitchFamily="34" charset="-122"/>
                <a:sym typeface="楷体_GB2312" pitchFamily="49" charset="-122"/>
              </a:rPr>
              <a:t>万股系分批取得，取得时间为：</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日公司改制时持有</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5,000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日定增认购</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5,000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3</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日通过协议转让方式买入</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10000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股东</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卖出股份的时间为</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b="1" dirty="0" smtClean="0">
                <a:solidFill>
                  <a:schemeClr val="tx1">
                    <a:lumMod val="95000"/>
                    <a:lumOff val="5000"/>
                  </a:schemeClr>
                </a:solidFill>
                <a:latin typeface="微软雅黑" pitchFamily="34" charset="-122"/>
                <a:ea typeface="微软雅黑" pitchFamily="34" charset="-122"/>
                <a:sym typeface="楷体_GB2312" pitchFamily="49" charset="-122"/>
              </a:rPr>
              <a:t>30</a:t>
            </a:r>
            <a:r>
              <a:rPr lang="zh-CN" altLang="en-US" sz="1400" b="1" dirty="0" smtClean="0">
                <a:solidFill>
                  <a:schemeClr val="tx1">
                    <a:lumMod val="95000"/>
                    <a:lumOff val="5000"/>
                  </a:schemeClr>
                </a:solidFill>
                <a:latin typeface="微软雅黑" pitchFamily="34" charset="-122"/>
                <a:ea typeface="微软雅黑" pitchFamily="34" charset="-122"/>
                <a:sym typeface="楷体_GB2312" pitchFamily="49" charset="-122"/>
              </a:rPr>
              <a:t>日</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卖出</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18,000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p:txBody>
      </p:sp>
      <p:sp>
        <p:nvSpPr>
          <p:cNvPr id="8" name="内容占位符 2"/>
          <p:cNvSpPr txBox="1">
            <a:spLocks noChangeArrowheads="1"/>
          </p:cNvSpPr>
          <p:nvPr/>
        </p:nvSpPr>
        <p:spPr>
          <a:xfrm>
            <a:off x="642909" y="1928808"/>
            <a:ext cx="7929619" cy="1125148"/>
          </a:xfrm>
          <a:prstGeom prst="rect">
            <a:avLst/>
          </a:prstGeom>
        </p:spPr>
        <p:txBody>
          <a:bodyPr lIns="77925" tIns="38963" rIns="77925" bIns="38963"/>
          <a:lstStyle/>
          <a:p>
            <a:pPr marL="0" lvl="1">
              <a:lnSpc>
                <a:spcPct val="150000"/>
              </a:lnSpc>
              <a:spcBef>
                <a:spcPct val="20000"/>
              </a:spcBef>
              <a:defRPr/>
            </a:pPr>
            <a:endParaRPr lang="zh-CN" altLang="en-US" sz="1500" kern="0" dirty="0">
              <a:solidFill>
                <a:schemeClr val="tx1">
                  <a:lumMod val="95000"/>
                  <a:lumOff val="5000"/>
                </a:schemeClr>
              </a:solidFill>
              <a:latin typeface="微软雅黑" pitchFamily="34" charset="-122"/>
              <a:ea typeface="微软雅黑" pitchFamily="34" charset="-122"/>
            </a:endParaRPr>
          </a:p>
          <a:p>
            <a:pPr marL="292219" lvl="1" indent="-292219">
              <a:spcBef>
                <a:spcPct val="20000"/>
              </a:spcBef>
              <a:defRPr/>
            </a:pPr>
            <a:r>
              <a:rPr lang="en-US" altLang="zh-CN" sz="1500" kern="0" dirty="0" smtClean="0">
                <a:solidFill>
                  <a:schemeClr val="tx1">
                    <a:lumMod val="95000"/>
                    <a:lumOff val="5000"/>
                  </a:schemeClr>
                </a:solidFill>
                <a:latin typeface="微软雅黑" pitchFamily="34" charset="-122"/>
                <a:ea typeface="微软雅黑" pitchFamily="34" charset="-122"/>
              </a:rPr>
              <a:t>1.</a:t>
            </a:r>
            <a:r>
              <a:rPr lang="zh-CN" altLang="en-US" sz="1500" kern="0" dirty="0" smtClean="0">
                <a:solidFill>
                  <a:schemeClr val="tx1">
                    <a:lumMod val="95000"/>
                    <a:lumOff val="5000"/>
                  </a:schemeClr>
                </a:solidFill>
                <a:latin typeface="微软雅黑" pitchFamily="34" charset="-122"/>
                <a:ea typeface="微软雅黑" pitchFamily="34" charset="-122"/>
              </a:rPr>
              <a:t>根据</a:t>
            </a:r>
            <a:r>
              <a:rPr lang="zh-CN" altLang="en-US" sz="1500" kern="0" dirty="0">
                <a:solidFill>
                  <a:srgbClr val="FF0000"/>
                </a:solidFill>
                <a:latin typeface="微软雅黑" pitchFamily="34" charset="-122"/>
                <a:ea typeface="微软雅黑" pitchFamily="34" charset="-122"/>
              </a:rPr>
              <a:t>先进先出</a:t>
            </a:r>
            <a:r>
              <a:rPr lang="zh-CN" altLang="en-US" sz="1500" kern="0" dirty="0">
                <a:solidFill>
                  <a:schemeClr val="tx1">
                    <a:lumMod val="95000"/>
                    <a:lumOff val="5000"/>
                  </a:schemeClr>
                </a:solidFill>
                <a:latin typeface="微软雅黑" pitchFamily="34" charset="-122"/>
                <a:ea typeface="微软雅黑" pitchFamily="34" charset="-122"/>
              </a:rPr>
              <a:t>原则计算卖出股份的持股</a:t>
            </a:r>
            <a:r>
              <a:rPr lang="zh-CN" altLang="en-US" sz="1500" kern="0" dirty="0" smtClean="0">
                <a:solidFill>
                  <a:schemeClr val="tx1">
                    <a:lumMod val="95000"/>
                    <a:lumOff val="5000"/>
                  </a:schemeClr>
                </a:solidFill>
                <a:latin typeface="微软雅黑" pitchFamily="34" charset="-122"/>
                <a:ea typeface="微软雅黑" pitchFamily="34" charset="-122"/>
              </a:rPr>
              <a:t>期限       </a:t>
            </a:r>
            <a:r>
              <a:rPr lang="en-US" altLang="zh-CN" sz="1500" kern="0" dirty="0" smtClean="0">
                <a:solidFill>
                  <a:schemeClr val="tx1">
                    <a:lumMod val="95000"/>
                    <a:lumOff val="5000"/>
                  </a:schemeClr>
                </a:solidFill>
                <a:latin typeface="微软雅黑" pitchFamily="34" charset="-122"/>
                <a:ea typeface="微软雅黑" pitchFamily="34" charset="-122"/>
              </a:rPr>
              <a:t>2.</a:t>
            </a:r>
            <a:r>
              <a:rPr lang="zh-CN" altLang="en-US" sz="1500" kern="0" dirty="0" smtClean="0">
                <a:solidFill>
                  <a:schemeClr val="tx1">
                    <a:lumMod val="95000"/>
                    <a:lumOff val="5000"/>
                  </a:schemeClr>
                </a:solidFill>
                <a:latin typeface="微软雅黑" pitchFamily="34" charset="-122"/>
                <a:ea typeface="微软雅黑" pitchFamily="34" charset="-122"/>
              </a:rPr>
              <a:t>根据</a:t>
            </a:r>
            <a:r>
              <a:rPr lang="zh-CN" altLang="en-US" sz="1500" kern="0" dirty="0">
                <a:solidFill>
                  <a:schemeClr val="tx1">
                    <a:lumMod val="95000"/>
                    <a:lumOff val="5000"/>
                  </a:schemeClr>
                </a:solidFill>
                <a:latin typeface="微软雅黑" pitchFamily="34" charset="-122"/>
                <a:ea typeface="微软雅黑" pitchFamily="34" charset="-122"/>
              </a:rPr>
              <a:t>持股期限计算应补缴差别化税款</a:t>
            </a:r>
          </a:p>
        </p:txBody>
      </p:sp>
      <p:cxnSp>
        <p:nvCxnSpPr>
          <p:cNvPr id="9" name="直接连接符 8"/>
          <p:cNvCxnSpPr/>
          <p:nvPr/>
        </p:nvCxnSpPr>
        <p:spPr bwMode="auto">
          <a:xfrm>
            <a:off x="0" y="2732486"/>
            <a:ext cx="9144000" cy="1191"/>
          </a:xfrm>
          <a:prstGeom prst="line">
            <a:avLst/>
          </a:prstGeom>
          <a:ln w="15875">
            <a:solidFill>
              <a:schemeClr val="tx1"/>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 name="TextBox 9"/>
          <p:cNvSpPr txBox="1">
            <a:spLocks noChangeArrowheads="1"/>
          </p:cNvSpPr>
          <p:nvPr/>
        </p:nvSpPr>
        <p:spPr bwMode="auto">
          <a:xfrm>
            <a:off x="631825" y="3000379"/>
            <a:ext cx="875517" cy="294131"/>
          </a:xfrm>
          <a:prstGeom prst="rect">
            <a:avLst/>
          </a:prstGeom>
          <a:noFill/>
          <a:ln w="9525">
            <a:solidFill>
              <a:srgbClr val="C00000"/>
            </a:solidFill>
            <a:miter lim="800000"/>
          </a:ln>
        </p:spPr>
        <p:txBody>
          <a:bodyPr wrap="none" lIns="77925" tIns="38963" rIns="77925" bIns="38963">
            <a:spAutoFit/>
          </a:bodyPr>
          <a:lstStyle>
            <a:lvl1pPr>
              <a:defRPr kumimoji="1" sz="2400">
                <a:solidFill>
                  <a:schemeClr val="tx1"/>
                </a:solidFill>
                <a:latin typeface="Arial" charset="0"/>
                <a:ea typeface="宋体" charset="0"/>
                <a:cs typeface="宋体" charset="0"/>
              </a:defRPr>
            </a:lvl1pPr>
            <a:lvl2pPr marL="742950" indent="-285750">
              <a:defRPr kumimoji="1" sz="2400">
                <a:solidFill>
                  <a:schemeClr val="tx1"/>
                </a:solidFill>
                <a:latin typeface="Arial" charset="0"/>
                <a:ea typeface="宋体" charset="0"/>
              </a:defRPr>
            </a:lvl2pPr>
            <a:lvl3pPr marL="1143000" indent="-228600">
              <a:defRPr kumimoji="1" sz="2400">
                <a:solidFill>
                  <a:schemeClr val="tx1"/>
                </a:solidFill>
                <a:latin typeface="Arial" charset="0"/>
                <a:ea typeface="宋体" charset="0"/>
              </a:defRPr>
            </a:lvl3pPr>
            <a:lvl4pPr marL="1600200" indent="-228600">
              <a:defRPr kumimoji="1" sz="2400">
                <a:solidFill>
                  <a:schemeClr val="tx1"/>
                </a:solidFill>
                <a:latin typeface="Arial" charset="0"/>
                <a:ea typeface="宋体" charset="0"/>
              </a:defRPr>
            </a:lvl4pPr>
            <a:lvl5pPr marL="2057400" indent="-228600">
              <a:defRPr kumimoji="1" sz="2400">
                <a:solidFill>
                  <a:schemeClr val="tx1"/>
                </a:solidFill>
                <a:latin typeface="Arial" charset="0"/>
                <a:ea typeface="宋体" charset="0"/>
              </a:defRPr>
            </a:lvl5pPr>
            <a:lvl6pPr marL="2514600" indent="-228600" fontAlgn="base">
              <a:spcBef>
                <a:spcPct val="0"/>
              </a:spcBef>
              <a:spcAft>
                <a:spcPct val="0"/>
              </a:spcAft>
              <a:defRPr kumimoji="1" sz="2400">
                <a:solidFill>
                  <a:schemeClr val="tx1"/>
                </a:solidFill>
                <a:latin typeface="Arial" charset="0"/>
                <a:ea typeface="宋体" charset="0"/>
              </a:defRPr>
            </a:lvl6pPr>
            <a:lvl7pPr marL="2971800" indent="-228600" fontAlgn="base">
              <a:spcBef>
                <a:spcPct val="0"/>
              </a:spcBef>
              <a:spcAft>
                <a:spcPct val="0"/>
              </a:spcAft>
              <a:defRPr kumimoji="1" sz="2400">
                <a:solidFill>
                  <a:schemeClr val="tx1"/>
                </a:solidFill>
                <a:latin typeface="Arial" charset="0"/>
                <a:ea typeface="宋体" charset="0"/>
              </a:defRPr>
            </a:lvl7pPr>
            <a:lvl8pPr marL="3429000" indent="-228600" fontAlgn="base">
              <a:spcBef>
                <a:spcPct val="0"/>
              </a:spcBef>
              <a:spcAft>
                <a:spcPct val="0"/>
              </a:spcAft>
              <a:defRPr kumimoji="1" sz="2400">
                <a:solidFill>
                  <a:schemeClr val="tx1"/>
                </a:solidFill>
                <a:latin typeface="Arial" charset="0"/>
                <a:ea typeface="宋体" charset="0"/>
              </a:defRPr>
            </a:lvl8pPr>
            <a:lvl9pPr marL="3886200" indent="-228600" fontAlgn="base">
              <a:spcBef>
                <a:spcPct val="0"/>
              </a:spcBef>
              <a:spcAft>
                <a:spcPct val="0"/>
              </a:spcAft>
              <a:defRPr kumimoji="1" sz="2400">
                <a:solidFill>
                  <a:schemeClr val="tx1"/>
                </a:solidFill>
                <a:latin typeface="Arial" charset="0"/>
                <a:ea typeface="宋体" charset="0"/>
              </a:defRPr>
            </a:lvl9pPr>
          </a:lstStyle>
          <a:p>
            <a:r>
              <a:rPr kumimoji="0" lang="zh-CN" altLang="en-US" sz="1400" b="1" dirty="0">
                <a:latin typeface="楷体" charset="0"/>
                <a:ea typeface="楷体" charset="0"/>
                <a:cs typeface="楷体" charset="0"/>
              </a:rPr>
              <a:t>计算过程</a:t>
            </a:r>
          </a:p>
        </p:txBody>
      </p:sp>
      <p:pic>
        <p:nvPicPr>
          <p:cNvPr id="11" name="Picture 2" descr="http://pic24.nipic.com/20121020/4499633_003238988000_2.jpg"/>
          <p:cNvPicPr>
            <a:picLocks noChangeAspect="1" noChangeArrowheads="1"/>
          </p:cNvPicPr>
          <p:nvPr/>
        </p:nvPicPr>
        <p:blipFill>
          <a:blip r:embed="rId2" cstate="print"/>
          <a:srcRect l="14640" t="9434" r="18437" b="24527"/>
          <a:stretch>
            <a:fillRect/>
          </a:stretch>
        </p:blipFill>
        <p:spPr bwMode="auto">
          <a:xfrm>
            <a:off x="142845" y="3375427"/>
            <a:ext cx="2286016" cy="1125149"/>
          </a:xfrm>
          <a:prstGeom prst="rect">
            <a:avLst/>
          </a:prstGeom>
          <a:ln>
            <a:noFill/>
          </a:ln>
          <a:effectLst>
            <a:softEdge rad="112500"/>
          </a:effectLst>
        </p:spPr>
      </p:pic>
      <p:sp>
        <p:nvSpPr>
          <p:cNvPr id="12" name="矩形 11"/>
          <p:cNvSpPr>
            <a:spLocks noChangeArrowheads="1"/>
          </p:cNvSpPr>
          <p:nvPr/>
        </p:nvSpPr>
        <p:spPr bwMode="auto">
          <a:xfrm>
            <a:off x="2357438" y="2946799"/>
            <a:ext cx="5827194" cy="2310067"/>
          </a:xfrm>
          <a:prstGeom prst="rect">
            <a:avLst/>
          </a:prstGeom>
          <a:noFill/>
          <a:ln>
            <a:noFill/>
          </a:ln>
        </p:spPr>
        <p:txBody>
          <a:bodyPr wrap="none" lIns="77925" tIns="38963" rIns="77925" bIns="38963">
            <a:spAutoFit/>
          </a:bodyPr>
          <a:lstStyle/>
          <a:p>
            <a:r>
              <a:rPr lang="en-US" altLang="zh-CN" sz="1500" b="1" dirty="0">
                <a:latin typeface="微软雅黑" pitchFamily="34" charset="-122"/>
                <a:ea typeface="微软雅黑" pitchFamily="34" charset="-122"/>
                <a:cs typeface="仿宋" charset="0"/>
              </a:rPr>
              <a:t>1</a:t>
            </a:r>
            <a:r>
              <a:rPr lang="zh-CN" altLang="en-US" sz="1500" b="1" dirty="0">
                <a:latin typeface="微软雅黑" pitchFamily="34" charset="-122"/>
                <a:ea typeface="微软雅黑" pitchFamily="34" charset="-122"/>
                <a:cs typeface="仿宋" charset="0"/>
              </a:rPr>
              <a:t>、</a:t>
            </a:r>
            <a:r>
              <a:rPr lang="zh-CN" altLang="en-US" sz="1500" b="1" dirty="0">
                <a:latin typeface="微软雅黑" pitchFamily="34" charset="-122"/>
                <a:ea typeface="微软雅黑" pitchFamily="34" charset="-122"/>
                <a:cs typeface="仿宋_GB2312" charset="0"/>
              </a:rPr>
              <a:t>股东</a:t>
            </a:r>
            <a:r>
              <a:rPr lang="en-US" altLang="zh-CN" sz="1500" b="1" dirty="0">
                <a:latin typeface="微软雅黑" pitchFamily="34" charset="-122"/>
                <a:ea typeface="微软雅黑" pitchFamily="34" charset="-122"/>
                <a:cs typeface="仿宋_GB2312" charset="0"/>
              </a:rPr>
              <a:t>A</a:t>
            </a:r>
            <a:r>
              <a:rPr lang="zh-CN" altLang="en-US" sz="1500" b="1" dirty="0">
                <a:latin typeface="微软雅黑" pitchFamily="34" charset="-122"/>
                <a:ea typeface="微软雅黑" pitchFamily="34" charset="-122"/>
                <a:cs typeface="仿宋_GB2312" charset="0"/>
              </a:rPr>
              <a:t>卖出股份的持股期限：</a:t>
            </a:r>
            <a:endParaRPr lang="en-US" altLang="zh-CN" sz="1500" b="1" dirty="0">
              <a:latin typeface="微软雅黑" pitchFamily="34" charset="-122"/>
              <a:ea typeface="微软雅黑" pitchFamily="34" charset="-122"/>
              <a:cs typeface="仿宋_GB2312" charset="0"/>
            </a:endParaRPr>
          </a:p>
          <a:p>
            <a:r>
              <a:rPr lang="en-US" altLang="zh-CN" sz="1400" b="1" dirty="0">
                <a:latin typeface="微软雅黑" pitchFamily="34" charset="-122"/>
                <a:ea typeface="微软雅黑" pitchFamily="34" charset="-122"/>
                <a:cs typeface="仿宋_GB2312" charset="0"/>
              </a:rPr>
              <a:t>  </a:t>
            </a:r>
            <a:r>
              <a:rPr lang="en-US" altLang="zh-CN" sz="1400" dirty="0">
                <a:latin typeface="微软雅黑" pitchFamily="34" charset="-122"/>
                <a:ea typeface="微软雅黑" pitchFamily="34" charset="-122"/>
                <a:cs typeface="仿宋_GB2312" charset="0"/>
              </a:rPr>
              <a:t>5,000</a:t>
            </a:r>
            <a:r>
              <a:rPr lang="zh-CN" altLang="en-US" sz="1400" dirty="0">
                <a:latin typeface="微软雅黑" pitchFamily="34" charset="-122"/>
                <a:ea typeface="微软雅黑" pitchFamily="34" charset="-122"/>
                <a:cs typeface="仿宋_GB2312" charset="0"/>
              </a:rPr>
              <a:t>股：</a:t>
            </a:r>
            <a:r>
              <a:rPr lang="en-US" altLang="zh-CN" sz="1400" dirty="0">
                <a:latin typeface="微软雅黑" pitchFamily="34" charset="-122"/>
                <a:ea typeface="微软雅黑" pitchFamily="34" charset="-122"/>
                <a:cs typeface="仿宋_GB2312" charset="0"/>
              </a:rPr>
              <a:t>2014</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月</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日</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smtClean="0">
                <a:latin typeface="微软雅黑" pitchFamily="34" charset="-122"/>
                <a:ea typeface="微软雅黑" pitchFamily="34" charset="-122"/>
                <a:cs typeface="仿宋_GB2312" charset="0"/>
              </a:rPr>
              <a:t>4</a:t>
            </a:r>
            <a:r>
              <a:rPr lang="zh-CN" altLang="en-US" sz="1400" dirty="0" smtClean="0">
                <a:latin typeface="微软雅黑" pitchFamily="34" charset="-122"/>
                <a:ea typeface="微软雅黑" pitchFamily="34" charset="-122"/>
                <a:cs typeface="仿宋_GB2312" charset="0"/>
              </a:rPr>
              <a:t>月</a:t>
            </a:r>
            <a:r>
              <a:rPr lang="zh-CN" altLang="zh-CN" sz="1400" dirty="0" smtClean="0">
                <a:latin typeface="微软雅黑" pitchFamily="34" charset="-122"/>
                <a:ea typeface="微软雅黑" pitchFamily="34" charset="-122"/>
                <a:cs typeface="仿宋_GB2312" charset="0"/>
              </a:rPr>
              <a:t>2</a:t>
            </a:r>
            <a:r>
              <a:rPr lang="en-US" altLang="zh-CN" sz="1400" dirty="0" smtClean="0">
                <a:latin typeface="微软雅黑" pitchFamily="34" charset="-122"/>
                <a:ea typeface="微软雅黑" pitchFamily="34" charset="-122"/>
                <a:cs typeface="仿宋_GB2312" charset="0"/>
              </a:rPr>
              <a:t>9</a:t>
            </a:r>
            <a:r>
              <a:rPr lang="zh-CN" altLang="en-US" sz="1400" dirty="0" smtClean="0">
                <a:latin typeface="微软雅黑" pitchFamily="34" charset="-122"/>
                <a:ea typeface="微软雅黑" pitchFamily="34" charset="-122"/>
                <a:cs typeface="仿宋_GB2312" charset="0"/>
              </a:rPr>
              <a:t>日</a:t>
            </a:r>
            <a:r>
              <a:rPr lang="en-US" altLang="zh-CN" sz="1400" dirty="0" smtClean="0">
                <a:latin typeface="微软雅黑" pitchFamily="34" charset="-122"/>
                <a:ea typeface="微软雅黑" pitchFamily="34" charset="-122"/>
                <a:cs typeface="仿宋_GB2312" charset="0"/>
              </a:rPr>
              <a:t>  </a:t>
            </a:r>
            <a:r>
              <a:rPr lang="zh-CN" altLang="en-US" sz="1400" dirty="0">
                <a:latin typeface="微软雅黑" pitchFamily="34" charset="-122"/>
                <a:ea typeface="微软雅黑" pitchFamily="34" charset="-122"/>
                <a:cs typeface="仿宋_GB2312" charset="0"/>
              </a:rPr>
              <a:t>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5,000</a:t>
            </a:r>
            <a:r>
              <a:rPr lang="zh-CN" altLang="en-US" sz="1400" dirty="0">
                <a:latin typeface="微软雅黑" pitchFamily="34" charset="-122"/>
                <a:ea typeface="微软雅黑" pitchFamily="34" charset="-122"/>
                <a:cs typeface="仿宋_GB2312" charset="0"/>
              </a:rPr>
              <a:t>股：</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月</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日</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smtClean="0">
                <a:latin typeface="微软雅黑" pitchFamily="34" charset="-122"/>
                <a:ea typeface="微软雅黑" pitchFamily="34" charset="-122"/>
                <a:cs typeface="仿宋_GB2312" charset="0"/>
              </a:rPr>
              <a:t>4</a:t>
            </a:r>
            <a:r>
              <a:rPr lang="zh-CN" altLang="en-US" sz="1400" dirty="0" smtClean="0">
                <a:latin typeface="微软雅黑" pitchFamily="34" charset="-122"/>
                <a:ea typeface="微软雅黑" pitchFamily="34" charset="-122"/>
                <a:cs typeface="仿宋_GB2312" charset="0"/>
              </a:rPr>
              <a:t>月</a:t>
            </a:r>
            <a:r>
              <a:rPr lang="zh-CN" altLang="zh-CN" sz="1400" dirty="0" smtClean="0">
                <a:latin typeface="微软雅黑" pitchFamily="34" charset="-122"/>
                <a:ea typeface="微软雅黑" pitchFamily="34" charset="-122"/>
                <a:cs typeface="仿宋_GB2312" charset="0"/>
              </a:rPr>
              <a:t>2</a:t>
            </a:r>
            <a:r>
              <a:rPr lang="en-US" altLang="zh-CN" sz="1400" dirty="0" smtClean="0">
                <a:latin typeface="微软雅黑" pitchFamily="34" charset="-122"/>
                <a:ea typeface="微软雅黑" pitchFamily="34" charset="-122"/>
                <a:cs typeface="仿宋_GB2312" charset="0"/>
              </a:rPr>
              <a:t>9</a:t>
            </a:r>
            <a:r>
              <a:rPr lang="zh-CN" altLang="en-US" sz="1400" dirty="0" smtClean="0">
                <a:latin typeface="微软雅黑" pitchFamily="34" charset="-122"/>
                <a:ea typeface="微软雅黑" pitchFamily="34" charset="-122"/>
                <a:cs typeface="仿宋_GB2312" charset="0"/>
              </a:rPr>
              <a:t>日  </a:t>
            </a:r>
            <a:r>
              <a:rPr lang="zh-CN" altLang="en-US" sz="1400" dirty="0">
                <a:latin typeface="微软雅黑" pitchFamily="34" charset="-122"/>
                <a:ea typeface="微软雅黑" pitchFamily="34" charset="-122"/>
                <a:cs typeface="仿宋_GB2312" charset="0"/>
              </a:rPr>
              <a:t>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8,000</a:t>
            </a:r>
            <a:r>
              <a:rPr lang="zh-CN" altLang="en-US" sz="1400" dirty="0">
                <a:latin typeface="微软雅黑" pitchFamily="34" charset="-122"/>
                <a:ea typeface="微软雅黑" pitchFamily="34" charset="-122"/>
                <a:cs typeface="仿宋_GB2312" charset="0"/>
              </a:rPr>
              <a:t>股：</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4</a:t>
            </a:r>
            <a:r>
              <a:rPr lang="zh-CN" altLang="en-US" sz="1400" dirty="0">
                <a:latin typeface="微软雅黑" pitchFamily="34" charset="-122"/>
                <a:ea typeface="微软雅黑" pitchFamily="34" charset="-122"/>
                <a:cs typeface="仿宋_GB2312" charset="0"/>
              </a:rPr>
              <a:t>月</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日</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smtClean="0">
                <a:latin typeface="微软雅黑" pitchFamily="34" charset="-122"/>
                <a:ea typeface="微软雅黑" pitchFamily="34" charset="-122"/>
                <a:cs typeface="仿宋_GB2312" charset="0"/>
              </a:rPr>
              <a:t>4</a:t>
            </a:r>
            <a:r>
              <a:rPr lang="zh-CN" altLang="en-US" sz="1400" dirty="0" smtClean="0">
                <a:latin typeface="微软雅黑" pitchFamily="34" charset="-122"/>
                <a:ea typeface="微软雅黑" pitchFamily="34" charset="-122"/>
                <a:cs typeface="仿宋_GB2312" charset="0"/>
              </a:rPr>
              <a:t>月</a:t>
            </a:r>
            <a:r>
              <a:rPr lang="zh-CN" altLang="zh-CN" sz="1400" dirty="0" smtClean="0">
                <a:latin typeface="微软雅黑" pitchFamily="34" charset="-122"/>
                <a:ea typeface="微软雅黑" pitchFamily="34" charset="-122"/>
                <a:cs typeface="仿宋_GB2312" charset="0"/>
              </a:rPr>
              <a:t>2</a:t>
            </a:r>
            <a:r>
              <a:rPr lang="en-US" altLang="zh-CN" sz="1400" dirty="0" smtClean="0">
                <a:latin typeface="微软雅黑" pitchFamily="34" charset="-122"/>
                <a:ea typeface="微软雅黑" pitchFamily="34" charset="-122"/>
                <a:cs typeface="仿宋_GB2312" charset="0"/>
              </a:rPr>
              <a:t>9</a:t>
            </a:r>
            <a:r>
              <a:rPr lang="zh-CN" altLang="en-US" sz="1400" dirty="0" smtClean="0">
                <a:latin typeface="微软雅黑" pitchFamily="34" charset="-122"/>
                <a:ea typeface="微软雅黑" pitchFamily="34" charset="-122"/>
                <a:cs typeface="仿宋_GB2312" charset="0"/>
              </a:rPr>
              <a:t>日 </a:t>
            </a:r>
            <a:r>
              <a:rPr lang="zh-CN" altLang="en-US" sz="1400" dirty="0">
                <a:latin typeface="微软雅黑" pitchFamily="34" charset="-122"/>
                <a:ea typeface="微软雅黑" pitchFamily="34" charset="-122"/>
                <a:cs typeface="仿宋_GB2312" charset="0"/>
              </a:rPr>
              <a:t>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a:t>
            </a:r>
            <a:endParaRPr lang="en-US" altLang="zh-CN" sz="1400" dirty="0">
              <a:latin typeface="微软雅黑" pitchFamily="34" charset="-122"/>
              <a:ea typeface="微软雅黑" pitchFamily="34" charset="-122"/>
              <a:cs typeface="仿宋_GB2312" charset="0"/>
            </a:endParaRPr>
          </a:p>
          <a:p>
            <a:r>
              <a:rPr lang="en-US" altLang="zh-CN" sz="1500" b="1" dirty="0">
                <a:latin typeface="微软雅黑" pitchFamily="34" charset="-122"/>
                <a:ea typeface="微软雅黑" pitchFamily="34" charset="-122"/>
                <a:cs typeface="仿宋_GB2312" charset="0"/>
              </a:rPr>
              <a:t>2</a:t>
            </a:r>
            <a:r>
              <a:rPr lang="zh-CN" altLang="en-US" sz="1500" b="1" dirty="0">
                <a:latin typeface="微软雅黑" pitchFamily="34" charset="-122"/>
                <a:ea typeface="微软雅黑" pitchFamily="34" charset="-122"/>
                <a:cs typeface="仿宋_GB2312" charset="0"/>
              </a:rPr>
              <a:t>、股东</a:t>
            </a:r>
            <a:r>
              <a:rPr lang="en-US" altLang="zh-CN" sz="1500" b="1" dirty="0">
                <a:latin typeface="微软雅黑" pitchFamily="34" charset="-122"/>
                <a:ea typeface="微软雅黑" pitchFamily="34" charset="-122"/>
                <a:cs typeface="仿宋_GB2312" charset="0"/>
              </a:rPr>
              <a:t>A</a:t>
            </a:r>
            <a:r>
              <a:rPr lang="zh-CN" altLang="en-US" sz="1500" b="1" dirty="0" smtClean="0">
                <a:latin typeface="微软雅黑" pitchFamily="34" charset="-122"/>
                <a:ea typeface="微软雅黑" pitchFamily="34" charset="-122"/>
                <a:cs typeface="仿宋_GB2312" charset="0"/>
              </a:rPr>
              <a:t>应补缴税款（股本面值为</a:t>
            </a:r>
            <a:r>
              <a:rPr lang="en-US" altLang="zh-CN" sz="1500" b="1" dirty="0" smtClean="0">
                <a:latin typeface="微软雅黑" pitchFamily="34" charset="-122"/>
                <a:ea typeface="微软雅黑" pitchFamily="34" charset="-122"/>
                <a:cs typeface="仿宋_GB2312" charset="0"/>
              </a:rPr>
              <a:t>1</a:t>
            </a:r>
            <a:r>
              <a:rPr lang="zh-CN" altLang="en-US" sz="1500" b="1" dirty="0" smtClean="0">
                <a:latin typeface="微软雅黑" pitchFamily="34" charset="-122"/>
                <a:ea typeface="微软雅黑" pitchFamily="34" charset="-122"/>
                <a:cs typeface="仿宋_GB2312" charset="0"/>
              </a:rPr>
              <a:t>元</a:t>
            </a:r>
            <a:r>
              <a:rPr lang="en-US" altLang="zh-CN" sz="1500" b="1" dirty="0" smtClean="0">
                <a:latin typeface="微软雅黑" pitchFamily="34" charset="-122"/>
                <a:ea typeface="微软雅黑" pitchFamily="34" charset="-122"/>
                <a:cs typeface="仿宋_GB2312" charset="0"/>
              </a:rPr>
              <a:t>/</a:t>
            </a:r>
            <a:r>
              <a:rPr lang="zh-CN" altLang="en-US" sz="1500" b="1" dirty="0" smtClean="0">
                <a:latin typeface="微软雅黑" pitchFamily="34" charset="-122"/>
                <a:ea typeface="微软雅黑" pitchFamily="34" charset="-122"/>
                <a:cs typeface="仿宋_GB2312" charset="0"/>
              </a:rPr>
              <a:t>股）：</a:t>
            </a:r>
            <a:endParaRPr lang="en-US" altLang="zh-CN" sz="1500" b="1" dirty="0">
              <a:latin typeface="微软雅黑" pitchFamily="34" charset="-122"/>
              <a:ea typeface="微软雅黑" pitchFamily="34" charset="-122"/>
              <a:cs typeface="仿宋_GB2312" charset="0"/>
            </a:endParaRPr>
          </a:p>
          <a:p>
            <a:r>
              <a:rPr lang="en-US" altLang="zh-CN" sz="1500" dirty="0">
                <a:latin typeface="微软雅黑" pitchFamily="34" charset="-122"/>
                <a:ea typeface="微软雅黑" pitchFamily="34" charset="-122"/>
                <a:cs typeface="仿宋_GB2312" charset="0"/>
              </a:rPr>
              <a:t>  </a:t>
            </a:r>
            <a:r>
              <a:rPr lang="en-US" altLang="zh-CN" sz="1400" dirty="0">
                <a:latin typeface="微软雅黑" pitchFamily="34" charset="-122"/>
                <a:ea typeface="微软雅黑" pitchFamily="34" charset="-122"/>
                <a:cs typeface="仿宋_GB2312" charset="0"/>
              </a:rPr>
              <a:t>5,000</a:t>
            </a:r>
            <a:r>
              <a:rPr lang="zh-CN" altLang="en-US" sz="1400" dirty="0">
                <a:latin typeface="微软雅黑" pitchFamily="34" charset="-122"/>
                <a:ea typeface="微软雅黑" pitchFamily="34" charset="-122"/>
                <a:cs typeface="仿宋_GB2312" charset="0"/>
              </a:rPr>
              <a:t>股：超过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年，无需补缴</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5,000</a:t>
            </a:r>
            <a:r>
              <a:rPr lang="zh-CN" altLang="en-US" sz="1400" dirty="0">
                <a:latin typeface="微软雅黑" pitchFamily="34" charset="-122"/>
                <a:ea typeface="微软雅黑" pitchFamily="34" charset="-122"/>
                <a:cs typeface="仿宋_GB2312" charset="0"/>
              </a:rPr>
              <a:t>股：超过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年，应补缴 </a:t>
            </a:r>
            <a:r>
              <a:rPr lang="en-US" altLang="zh-CN" sz="1400" dirty="0">
                <a:latin typeface="微软雅黑" pitchFamily="34" charset="-122"/>
                <a:ea typeface="微软雅黑" pitchFamily="34" charset="-122"/>
                <a:cs typeface="仿宋_GB2312" charset="0"/>
              </a:rPr>
              <a:t>5000÷10×(5+4)×10% = 45</a:t>
            </a:r>
            <a:r>
              <a:rPr lang="zh-CN" altLang="en-US" sz="1400" dirty="0">
                <a:latin typeface="微软雅黑" pitchFamily="34" charset="-122"/>
                <a:ea typeface="微软雅黑" pitchFamily="34" charset="-122"/>
                <a:cs typeface="仿宋_GB2312" charset="0"/>
              </a:rPr>
              <a:t>元</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8,000</a:t>
            </a:r>
            <a:r>
              <a:rPr lang="zh-CN" altLang="en-US" sz="1400" dirty="0">
                <a:latin typeface="微软雅黑" pitchFamily="34" charset="-122"/>
                <a:ea typeface="微软雅黑" pitchFamily="34" charset="-122"/>
                <a:cs typeface="仿宋_GB2312" charset="0"/>
              </a:rPr>
              <a:t>股：不足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个月，应补缴 </a:t>
            </a:r>
            <a:r>
              <a:rPr lang="en-US" altLang="zh-CN" sz="1400" dirty="0">
                <a:latin typeface="微软雅黑" pitchFamily="34" charset="-122"/>
                <a:ea typeface="微软雅黑" pitchFamily="34" charset="-122"/>
                <a:cs typeface="仿宋_GB2312" charset="0"/>
              </a:rPr>
              <a:t>8000÷10×(5+4)×20% = 1440</a:t>
            </a:r>
            <a:r>
              <a:rPr lang="zh-CN" altLang="en-US" sz="1400" dirty="0">
                <a:latin typeface="微软雅黑" pitchFamily="34" charset="-122"/>
                <a:ea typeface="微软雅黑" pitchFamily="34" charset="-122"/>
                <a:cs typeface="仿宋_GB2312" charset="0"/>
              </a:rPr>
              <a:t>元</a:t>
            </a:r>
            <a:endParaRPr lang="en-US" altLang="zh-CN" sz="1400" b="1" dirty="0">
              <a:latin typeface="微软雅黑" pitchFamily="34" charset="-122"/>
              <a:ea typeface="微软雅黑" pitchFamily="34" charset="-122"/>
              <a:cs typeface="仿宋_GB2312" charset="0"/>
            </a:endParaRPr>
          </a:p>
          <a:p>
            <a:r>
              <a:rPr lang="en-US" altLang="zh-CN" sz="1500" b="1" dirty="0">
                <a:latin typeface="微软雅黑" pitchFamily="34" charset="-122"/>
                <a:ea typeface="微软雅黑" pitchFamily="34" charset="-122"/>
                <a:cs typeface="仿宋_GB2312" charset="0"/>
              </a:rPr>
              <a:t>   </a:t>
            </a:r>
          </a:p>
          <a:p>
            <a:endParaRPr lang="zh-CN" altLang="en-US" sz="1500" u="sng" dirty="0">
              <a:latin typeface="微软雅黑" pitchFamily="34" charset="-122"/>
              <a:ea typeface="微软雅黑" pitchFamily="34" charset="-122"/>
              <a:cs typeface="仿宋" charset="0"/>
            </a:endParaRPr>
          </a:p>
        </p:txBody>
      </p:sp>
      <p:sp>
        <p:nvSpPr>
          <p:cNvPr id="14"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482188"/>
            <a:ext cx="9144000" cy="267893"/>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 name="TextBox 2"/>
          <p:cNvSpPr txBox="1"/>
          <p:nvPr/>
        </p:nvSpPr>
        <p:spPr>
          <a:xfrm>
            <a:off x="1714480" y="428611"/>
            <a:ext cx="3429024"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微软雅黑" pitchFamily="34" charset="-122"/>
                <a:ea typeface="微软雅黑" pitchFamily="34" charset="-122"/>
              </a:rPr>
              <a:t>股息红利税征税流程</a:t>
            </a:r>
            <a:endParaRPr lang="en-US" altLang="zh-CN" sz="2000" dirty="0" smtClean="0">
              <a:solidFill>
                <a:schemeClr val="bg1"/>
              </a:solidFill>
              <a:latin typeface="微软雅黑" pitchFamily="34" charset="-122"/>
              <a:ea typeface="微软雅黑" pitchFamily="34" charset="-122"/>
            </a:endParaRPr>
          </a:p>
        </p:txBody>
      </p:sp>
      <p:sp>
        <p:nvSpPr>
          <p:cNvPr id="23" name="灯片编号占位符 22"/>
          <p:cNvSpPr>
            <a:spLocks noGrp="1"/>
          </p:cNvSpPr>
          <p:nvPr>
            <p:ph type="sldNum" sz="quarter" idx="12"/>
          </p:nvPr>
        </p:nvSpPr>
        <p:spPr>
          <a:xfrm>
            <a:off x="3857620" y="4786312"/>
            <a:ext cx="2133600" cy="357188"/>
          </a:xfrm>
        </p:spPr>
        <p:txBody>
          <a:bodyPr/>
          <a:lstStyle/>
          <a:p>
            <a:pPr algn="ctr">
              <a:defRPr/>
            </a:pPr>
            <a:fld id="{FE3BD6D3-954F-4E8F-9C28-753B300D2996}" type="slidenum">
              <a:rPr lang="en-US" altLang="zh-CN" smtClean="0"/>
              <a:pPr algn="ctr">
                <a:defRPr/>
              </a:pPr>
              <a:t>35</a:t>
            </a:fld>
            <a:endParaRPr lang="en-US" altLang="zh-CN" dirty="0"/>
          </a:p>
        </p:txBody>
      </p:sp>
      <p:sp>
        <p:nvSpPr>
          <p:cNvPr id="24"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graphicFrame>
        <p:nvGraphicFramePr>
          <p:cNvPr id="33" name="图示 32"/>
          <p:cNvGraphicFramePr/>
          <p:nvPr>
            <p:extLst>
              <p:ext uri="{D42A27DB-BD31-4B8C-83A1-F6EECF244321}">
                <p14:modId xmlns:p14="http://schemas.microsoft.com/office/powerpoint/2010/main" xmlns="" val="1211957448"/>
              </p:ext>
            </p:extLst>
          </p:nvPr>
        </p:nvGraphicFramePr>
        <p:xfrm>
          <a:off x="357158" y="1883296"/>
          <a:ext cx="8429684" cy="13420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4" name="组合 25"/>
          <p:cNvGrpSpPr/>
          <p:nvPr/>
        </p:nvGrpSpPr>
        <p:grpSpPr>
          <a:xfrm>
            <a:off x="1689991" y="771550"/>
            <a:ext cx="1113187" cy="325532"/>
            <a:chOff x="1167943" y="1123957"/>
            <a:chExt cx="1113187" cy="434042"/>
          </a:xfrm>
        </p:grpSpPr>
        <p:sp>
          <p:nvSpPr>
            <p:cNvPr id="35" name="矩形 34"/>
            <p:cNvSpPr/>
            <p:nvPr/>
          </p:nvSpPr>
          <p:spPr>
            <a:xfrm>
              <a:off x="1167943" y="1123957"/>
              <a:ext cx="1113187" cy="4340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6" name="矩形 35"/>
            <p:cNvSpPr/>
            <p:nvPr/>
          </p:nvSpPr>
          <p:spPr>
            <a:xfrm>
              <a:off x="1167943" y="1123957"/>
              <a:ext cx="1113187" cy="4340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t"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sp>
        <p:nvSpPr>
          <p:cNvPr id="37" name="矩形 36"/>
          <p:cNvSpPr/>
          <p:nvPr/>
        </p:nvSpPr>
        <p:spPr>
          <a:xfrm>
            <a:off x="1453302" y="2909080"/>
            <a:ext cx="1678538" cy="743484"/>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smtClean="0">
                <a:latin typeface="微软雅黑" pitchFamily="34" charset="-122"/>
                <a:ea typeface="微软雅黑" pitchFamily="34" charset="-122"/>
              </a:rPr>
              <a:t>中国结算</a:t>
            </a:r>
            <a:r>
              <a:rPr lang="zh-CN" altLang="en-US" sz="1600" dirty="0" smtClean="0">
                <a:solidFill>
                  <a:srgbClr val="CC0000"/>
                </a:solidFill>
                <a:latin typeface="微软雅黑" pitchFamily="34" charset="-122"/>
                <a:ea typeface="微软雅黑" pitchFamily="34" charset="-122"/>
              </a:rPr>
              <a:t>计算</a:t>
            </a:r>
            <a:r>
              <a:rPr lang="zh-CN" altLang="en-US" sz="1600" dirty="0" smtClean="0">
                <a:latin typeface="微软雅黑" pitchFamily="34" charset="-122"/>
                <a:ea typeface="微软雅黑" pitchFamily="34" charset="-122"/>
              </a:rPr>
              <a:t>税款，将数据发送至</a:t>
            </a:r>
            <a:r>
              <a:rPr lang="zh-CN" altLang="en-US" sz="1600" dirty="0" smtClean="0">
                <a:solidFill>
                  <a:srgbClr val="CC0000"/>
                </a:solidFill>
                <a:latin typeface="微软雅黑" pitchFamily="34" charset="-122"/>
                <a:ea typeface="微软雅黑" pitchFamily="34" charset="-122"/>
              </a:rPr>
              <a:t>开户券商</a:t>
            </a:r>
            <a:endParaRPr lang="zh-CN" altLang="en-US" sz="1600" dirty="0">
              <a:solidFill>
                <a:srgbClr val="CC0000"/>
              </a:solidFill>
              <a:latin typeface="微软雅黑" pitchFamily="34" charset="-122"/>
              <a:ea typeface="微软雅黑" pitchFamily="34" charset="-122"/>
            </a:endParaRPr>
          </a:p>
        </p:txBody>
      </p:sp>
      <p:sp>
        <p:nvSpPr>
          <p:cNvPr id="38" name="矩形 37"/>
          <p:cNvSpPr/>
          <p:nvPr/>
        </p:nvSpPr>
        <p:spPr>
          <a:xfrm>
            <a:off x="3059832" y="2902811"/>
            <a:ext cx="1273495" cy="965083"/>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smtClean="0">
                <a:solidFill>
                  <a:srgbClr val="CC0000"/>
                </a:solidFill>
                <a:latin typeface="微软雅黑" pitchFamily="34" charset="-122"/>
                <a:ea typeface="微软雅黑" pitchFamily="34" charset="-122"/>
              </a:rPr>
              <a:t>股东开户券商</a:t>
            </a:r>
            <a:r>
              <a:rPr lang="zh-CN" altLang="en-US" sz="1600" dirty="0" smtClean="0">
                <a:latin typeface="微软雅黑" pitchFamily="34" charset="-122"/>
                <a:ea typeface="微软雅黑" pitchFamily="34" charset="-122"/>
              </a:rPr>
              <a:t>根据数据扣款，交至中国结算</a:t>
            </a:r>
            <a:endParaRPr lang="zh-CN" altLang="en-US" sz="1600" dirty="0">
              <a:latin typeface="微软雅黑" pitchFamily="34" charset="-122"/>
              <a:ea typeface="微软雅黑" pitchFamily="34" charset="-122"/>
            </a:endParaRPr>
          </a:p>
        </p:txBody>
      </p:sp>
      <p:sp>
        <p:nvSpPr>
          <p:cNvPr id="39" name="矩形 38"/>
          <p:cNvSpPr/>
          <p:nvPr/>
        </p:nvSpPr>
        <p:spPr>
          <a:xfrm>
            <a:off x="5652120" y="2931790"/>
            <a:ext cx="1393178" cy="965083"/>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a:latin typeface="微软雅黑" pitchFamily="34" charset="-122"/>
                <a:ea typeface="微软雅黑" pitchFamily="34" charset="-122"/>
              </a:rPr>
              <a:t>发行人于</a:t>
            </a:r>
            <a:r>
              <a:rPr lang="zh-CN" altLang="en-US" sz="1600" dirty="0">
                <a:solidFill>
                  <a:srgbClr val="CC0000"/>
                </a:solidFill>
                <a:latin typeface="微软雅黑" pitchFamily="34" charset="-122"/>
                <a:ea typeface="微软雅黑" pitchFamily="34" charset="-122"/>
              </a:rPr>
              <a:t>每月</a:t>
            </a:r>
            <a:r>
              <a:rPr lang="zh-CN" altLang="en-US" sz="1600" dirty="0" smtClean="0">
                <a:solidFill>
                  <a:srgbClr val="CC0000"/>
                </a:solidFill>
                <a:latin typeface="微软雅黑" pitchFamily="34" charset="-122"/>
                <a:ea typeface="微软雅黑" pitchFamily="34" charset="-122"/>
              </a:rPr>
              <a:t>第五个</a:t>
            </a:r>
            <a:r>
              <a:rPr lang="zh-CN" altLang="en-US" sz="1600" dirty="0">
                <a:solidFill>
                  <a:srgbClr val="CC0000"/>
                </a:solidFill>
                <a:latin typeface="微软雅黑" pitchFamily="34" charset="-122"/>
                <a:ea typeface="微软雅黑" pitchFamily="34" charset="-122"/>
              </a:rPr>
              <a:t>工作日</a:t>
            </a:r>
            <a:r>
              <a:rPr lang="zh-CN" altLang="en-US" sz="1600" dirty="0" smtClean="0">
                <a:latin typeface="微软雅黑" pitchFamily="34" charset="-122"/>
                <a:ea typeface="微软雅黑" pitchFamily="34" charset="-122"/>
              </a:rPr>
              <a:t>查询上个月的扣</a:t>
            </a:r>
            <a:r>
              <a:rPr lang="zh-CN" altLang="en-US" sz="1600" dirty="0">
                <a:latin typeface="微软雅黑" pitchFamily="34" charset="-122"/>
                <a:ea typeface="微软雅黑" pitchFamily="34" charset="-122"/>
              </a:rPr>
              <a:t>税</a:t>
            </a:r>
            <a:r>
              <a:rPr lang="zh-CN" altLang="en-US" sz="1600" dirty="0" smtClean="0">
                <a:latin typeface="微软雅黑" pitchFamily="34" charset="-122"/>
                <a:ea typeface="微软雅黑" pitchFamily="34" charset="-122"/>
              </a:rPr>
              <a:t>明细</a:t>
            </a:r>
            <a:endParaRPr lang="zh-CN" altLang="en-US" sz="1600" dirty="0">
              <a:latin typeface="微软雅黑" pitchFamily="34" charset="-122"/>
              <a:ea typeface="微软雅黑" pitchFamily="34" charset="-122"/>
            </a:endParaRPr>
          </a:p>
        </p:txBody>
      </p:sp>
      <p:sp>
        <p:nvSpPr>
          <p:cNvPr id="40" name="TextBox 39"/>
          <p:cNvSpPr txBox="1"/>
          <p:nvPr/>
        </p:nvSpPr>
        <p:spPr>
          <a:xfrm>
            <a:off x="1000100" y="1446623"/>
            <a:ext cx="362556"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1</a:t>
            </a:r>
            <a:endParaRPr lang="zh-CN" altLang="en-US" sz="6800" b="1" dirty="0">
              <a:latin typeface="Agency FB" pitchFamily="34" charset="0"/>
            </a:endParaRPr>
          </a:p>
        </p:txBody>
      </p:sp>
      <p:sp>
        <p:nvSpPr>
          <p:cNvPr id="41" name="TextBox 49"/>
          <p:cNvSpPr txBox="1"/>
          <p:nvPr/>
        </p:nvSpPr>
        <p:spPr>
          <a:xfrm>
            <a:off x="2145827" y="1446623"/>
            <a:ext cx="542093"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2</a:t>
            </a:r>
            <a:endParaRPr lang="zh-CN" altLang="en-US" sz="6800" b="1" dirty="0">
              <a:latin typeface="Agency FB" pitchFamily="34" charset="0"/>
            </a:endParaRPr>
          </a:p>
        </p:txBody>
      </p:sp>
      <p:sp>
        <p:nvSpPr>
          <p:cNvPr id="42" name="TextBox 54"/>
          <p:cNvSpPr txBox="1"/>
          <p:nvPr/>
        </p:nvSpPr>
        <p:spPr>
          <a:xfrm>
            <a:off x="3425481" y="1446623"/>
            <a:ext cx="558123"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3</a:t>
            </a:r>
            <a:endParaRPr lang="zh-CN" altLang="en-US" sz="6800" b="1" dirty="0">
              <a:latin typeface="Agency FB" pitchFamily="34" charset="0"/>
            </a:endParaRPr>
          </a:p>
        </p:txBody>
      </p:sp>
      <p:sp>
        <p:nvSpPr>
          <p:cNvPr id="43" name="TextBox 61"/>
          <p:cNvSpPr txBox="1"/>
          <p:nvPr/>
        </p:nvSpPr>
        <p:spPr>
          <a:xfrm>
            <a:off x="4711364" y="1446623"/>
            <a:ext cx="554917"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4</a:t>
            </a:r>
            <a:endParaRPr lang="zh-CN" altLang="en-US" sz="6800" b="1" dirty="0">
              <a:latin typeface="Agency FB" pitchFamily="34" charset="0"/>
            </a:endParaRPr>
          </a:p>
        </p:txBody>
      </p:sp>
      <p:sp>
        <p:nvSpPr>
          <p:cNvPr id="44" name="TextBox 62"/>
          <p:cNvSpPr txBox="1"/>
          <p:nvPr/>
        </p:nvSpPr>
        <p:spPr>
          <a:xfrm>
            <a:off x="5989050" y="1446623"/>
            <a:ext cx="553314"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5</a:t>
            </a:r>
            <a:endParaRPr lang="zh-CN" altLang="en-US" sz="6800" b="1" dirty="0">
              <a:latin typeface="Agency FB" pitchFamily="34" charset="0"/>
            </a:endParaRPr>
          </a:p>
        </p:txBody>
      </p:sp>
      <p:sp>
        <p:nvSpPr>
          <p:cNvPr id="45" name="TextBox 63"/>
          <p:cNvSpPr txBox="1"/>
          <p:nvPr/>
        </p:nvSpPr>
        <p:spPr>
          <a:xfrm>
            <a:off x="7283132" y="1446623"/>
            <a:ext cx="559726"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6</a:t>
            </a:r>
            <a:endParaRPr lang="zh-CN" altLang="en-US" sz="6800" b="1" dirty="0">
              <a:latin typeface="Agency FB" pitchFamily="34" charset="0"/>
            </a:endParaRPr>
          </a:p>
        </p:txBody>
      </p:sp>
      <p:sp>
        <p:nvSpPr>
          <p:cNvPr id="47" name="矩形 46"/>
          <p:cNvSpPr/>
          <p:nvPr/>
        </p:nvSpPr>
        <p:spPr>
          <a:xfrm>
            <a:off x="4283968" y="2931790"/>
            <a:ext cx="1390419" cy="965083"/>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smtClean="0">
                <a:latin typeface="微软雅黑" pitchFamily="34" charset="-122"/>
                <a:ea typeface="微软雅黑" pitchFamily="34" charset="-122"/>
              </a:rPr>
              <a:t>中国结算将税款划至发行人</a:t>
            </a:r>
            <a:r>
              <a:rPr lang="zh-CN" altLang="en-US" sz="1600" dirty="0" smtClean="0">
                <a:solidFill>
                  <a:srgbClr val="CC0000"/>
                </a:solidFill>
                <a:latin typeface="微软雅黑" pitchFamily="34" charset="-122"/>
                <a:ea typeface="微软雅黑" pitchFamily="34" charset="-122"/>
              </a:rPr>
              <a:t>退款账户（讲义第</a:t>
            </a:r>
            <a:r>
              <a:rPr lang="en-US" altLang="zh-CN" sz="1600" dirty="0" smtClean="0">
                <a:solidFill>
                  <a:srgbClr val="CC0000"/>
                </a:solidFill>
                <a:latin typeface="微软雅黑" pitchFamily="34" charset="-122"/>
                <a:ea typeface="微软雅黑" pitchFamily="34" charset="-122"/>
              </a:rPr>
              <a:t>21</a:t>
            </a:r>
            <a:r>
              <a:rPr lang="zh-CN" altLang="en-US" sz="1600" dirty="0" smtClean="0">
                <a:solidFill>
                  <a:srgbClr val="CC0000"/>
                </a:solidFill>
                <a:latin typeface="微软雅黑" pitchFamily="34" charset="-122"/>
                <a:ea typeface="微软雅黑" pitchFamily="34" charset="-122"/>
              </a:rPr>
              <a:t>页）</a:t>
            </a:r>
            <a:endParaRPr lang="zh-CN" altLang="en-US" sz="1600" dirty="0">
              <a:solidFill>
                <a:srgbClr val="CC0000"/>
              </a:solidFill>
              <a:latin typeface="微软雅黑" pitchFamily="34" charset="-122"/>
              <a:ea typeface="微软雅黑" pitchFamily="34" charset="-122"/>
            </a:endParaRPr>
          </a:p>
        </p:txBody>
      </p:sp>
      <p:sp>
        <p:nvSpPr>
          <p:cNvPr id="48" name="矩形 47"/>
          <p:cNvSpPr/>
          <p:nvPr/>
        </p:nvSpPr>
        <p:spPr>
          <a:xfrm>
            <a:off x="7020272" y="2960271"/>
            <a:ext cx="1090279" cy="521885"/>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smtClean="0">
                <a:latin typeface="微软雅黑" pitchFamily="34" charset="-122"/>
                <a:ea typeface="微软雅黑" pitchFamily="34" charset="-122"/>
              </a:rPr>
              <a:t>发行人完成代缴</a:t>
            </a:r>
            <a:endParaRPr lang="zh-CN" altLang="en-US" sz="1600" dirty="0">
              <a:latin typeface="微软雅黑" pitchFamily="34" charset="-122"/>
              <a:ea typeface="微软雅黑" pitchFamily="34" charset="-122"/>
            </a:endParaRPr>
          </a:p>
        </p:txBody>
      </p:sp>
      <p:sp>
        <p:nvSpPr>
          <p:cNvPr id="49" name="矩形 48"/>
          <p:cNvSpPr/>
          <p:nvPr/>
        </p:nvSpPr>
        <p:spPr>
          <a:xfrm>
            <a:off x="184449" y="2919536"/>
            <a:ext cx="1388478" cy="300286"/>
          </a:xfrm>
          <a:prstGeom prst="rect">
            <a:avLst/>
          </a:prstGeom>
        </p:spPr>
        <p:txBody>
          <a:bodyPr wrap="none" lIns="77925" tIns="38963" rIns="77925" bIns="38963">
            <a:spAutoFit/>
          </a:bodyPr>
          <a:lstStyle/>
          <a:p>
            <a:pPr algn="ctr" defTabSz="681845">
              <a:lnSpc>
                <a:spcPct val="90000"/>
              </a:lnSpc>
              <a:spcAft>
                <a:spcPct val="35000"/>
              </a:spcAft>
            </a:pPr>
            <a:r>
              <a:rPr lang="zh-CN" altLang="en-US" sz="1600" dirty="0" smtClean="0">
                <a:latin typeface="微软雅黑" pitchFamily="34" charset="-122"/>
                <a:ea typeface="微软雅黑" pitchFamily="34" charset="-122"/>
              </a:rPr>
              <a:t>股东</a:t>
            </a:r>
            <a:r>
              <a:rPr lang="zh-CN" altLang="en-US" sz="1600" dirty="0" smtClean="0">
                <a:solidFill>
                  <a:srgbClr val="CC0000"/>
                </a:solidFill>
                <a:latin typeface="微软雅黑" pitchFamily="34" charset="-122"/>
                <a:ea typeface="微软雅黑" pitchFamily="34" charset="-122"/>
              </a:rPr>
              <a:t>卖出</a:t>
            </a:r>
            <a:r>
              <a:rPr lang="zh-CN" altLang="en-US" sz="1600" dirty="0" smtClean="0">
                <a:latin typeface="微软雅黑" pitchFamily="34" charset="-122"/>
                <a:ea typeface="微软雅黑" pitchFamily="34" charset="-122"/>
              </a:rPr>
              <a:t>股份</a:t>
            </a:r>
            <a:endParaRPr lang="zh-CN" altLang="en-US" sz="16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482188"/>
            <a:ext cx="9144000" cy="267893"/>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 name="TextBox 2"/>
          <p:cNvSpPr txBox="1"/>
          <p:nvPr/>
        </p:nvSpPr>
        <p:spPr>
          <a:xfrm>
            <a:off x="1714480" y="428611"/>
            <a:ext cx="6215106"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微软雅黑" pitchFamily="34" charset="-122"/>
                <a:ea typeface="微软雅黑" pitchFamily="34" charset="-122"/>
              </a:rPr>
              <a:t>股息红利差异化征税明细报表下载流程</a:t>
            </a:r>
            <a:endParaRPr lang="zh-CN" altLang="en-US" sz="2000" dirty="0">
              <a:solidFill>
                <a:schemeClr val="bg1"/>
              </a:solidFill>
              <a:latin typeface="微软雅黑" pitchFamily="34" charset="-122"/>
              <a:ea typeface="微软雅黑" pitchFamily="34" charset="-122"/>
            </a:endParaRPr>
          </a:p>
        </p:txBody>
      </p:sp>
      <p:pic>
        <p:nvPicPr>
          <p:cNvPr id="15" name="图片 14" descr="发行人界面截图.PNG"/>
          <p:cNvPicPr>
            <a:picLocks noChangeAspect="1"/>
          </p:cNvPicPr>
          <p:nvPr/>
        </p:nvPicPr>
        <p:blipFill>
          <a:blip r:embed="rId2" cstate="print"/>
          <a:srcRect l="1622" t="7944" b="24529"/>
          <a:stretch>
            <a:fillRect/>
          </a:stretch>
        </p:blipFill>
        <p:spPr>
          <a:xfrm>
            <a:off x="214282" y="1928808"/>
            <a:ext cx="8666608" cy="2732504"/>
          </a:xfrm>
          <a:prstGeom prst="rect">
            <a:avLst/>
          </a:prstGeom>
          <a:ln>
            <a:noFill/>
          </a:ln>
          <a:effectLst>
            <a:outerShdw blurRad="292100" dist="139700" dir="2700000" algn="tl" rotWithShape="0">
              <a:srgbClr val="333333">
                <a:alpha val="65000"/>
              </a:srgbClr>
            </a:outerShdw>
          </a:effectLst>
        </p:spPr>
      </p:pic>
      <p:sp>
        <p:nvSpPr>
          <p:cNvPr id="17" name="矩形 16"/>
          <p:cNvSpPr/>
          <p:nvPr/>
        </p:nvSpPr>
        <p:spPr>
          <a:xfrm>
            <a:off x="0" y="1535607"/>
            <a:ext cx="1676518" cy="3428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285866"/>
            <a:ext cx="7500958" cy="28403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256493"/>
            <a:ext cx="1401302" cy="355686"/>
          </a:xfrm>
          <a:prstGeom prst="rect">
            <a:avLst/>
          </a:prstGeom>
          <a:noFill/>
        </p:spPr>
        <p:txBody>
          <a:bodyPr wrap="none" lIns="77925" tIns="38963" rIns="77925" bIns="38963" rtlCol="0">
            <a:spAutoFit/>
          </a:bodyPr>
          <a:lstStyle/>
          <a:p>
            <a:r>
              <a:rPr lang="zh-CN" altLang="en-US" b="1" dirty="0" smtClean="0">
                <a:latin typeface="Microsoft YaHei" pitchFamily="34" charset="-122"/>
                <a:ea typeface="Microsoft YaHei" pitchFamily="34" charset="-122"/>
              </a:rPr>
              <a:t>第    一    步</a:t>
            </a:r>
            <a:endParaRPr lang="zh-CN" altLang="en-US" b="1" dirty="0">
              <a:latin typeface="Microsoft YaHei" pitchFamily="34" charset="-122"/>
              <a:ea typeface="Microsoft YaHei" pitchFamily="34" charset="-122"/>
            </a:endParaRPr>
          </a:p>
        </p:txBody>
      </p:sp>
      <p:sp>
        <p:nvSpPr>
          <p:cNvPr id="25" name="TextBox 24"/>
          <p:cNvSpPr txBox="1"/>
          <p:nvPr/>
        </p:nvSpPr>
        <p:spPr>
          <a:xfrm>
            <a:off x="1785918" y="1261089"/>
            <a:ext cx="7000924"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Microsoft YaHei" pitchFamily="34" charset="-122"/>
                <a:ea typeface="Microsoft YaHei" pitchFamily="34" charset="-122"/>
              </a:rPr>
              <a:t>登陆中国结算在线业务平台并访问报表下载界面</a:t>
            </a:r>
            <a:endParaRPr lang="en-US" altLang="zh-CN" sz="2000" dirty="0" smtClean="0">
              <a:solidFill>
                <a:schemeClr val="bg1"/>
              </a:solidFill>
              <a:latin typeface="Microsoft YaHei" pitchFamily="34" charset="-122"/>
              <a:ea typeface="Microsoft YaHei" pitchFamily="34" charset="-122"/>
            </a:endParaRPr>
          </a:p>
        </p:txBody>
      </p:sp>
      <p:sp>
        <p:nvSpPr>
          <p:cNvPr id="32" name="矩形 31"/>
          <p:cNvSpPr/>
          <p:nvPr/>
        </p:nvSpPr>
        <p:spPr>
          <a:xfrm>
            <a:off x="1785918" y="1607337"/>
            <a:ext cx="8001056" cy="294131"/>
          </a:xfrm>
          <a:prstGeom prst="rect">
            <a:avLst/>
          </a:prstGeom>
        </p:spPr>
        <p:txBody>
          <a:bodyPr wrap="square" lIns="77925" tIns="38963" rIns="77925" bIns="38963">
            <a:spAutoFit/>
          </a:bodyPr>
          <a:lstStyle/>
          <a:p>
            <a:r>
              <a:rPr lang="zh-CN" altLang="en-US" sz="1400" dirty="0" smtClean="0">
                <a:latin typeface="Microsoft YaHei" pitchFamily="34" charset="-122"/>
                <a:ea typeface="Microsoft YaHei" pitchFamily="34" charset="-122"/>
              </a:rPr>
              <a:t>访问路径：发行人业务</a:t>
            </a:r>
            <a:r>
              <a:rPr lang="en-US" altLang="zh-CN" sz="1400" dirty="0" smtClean="0">
                <a:latin typeface="Microsoft YaHei" pitchFamily="34" charset="-122"/>
                <a:ea typeface="Microsoft YaHei" pitchFamily="34" charset="-122"/>
              </a:rPr>
              <a:t>-</a:t>
            </a:r>
            <a:r>
              <a:rPr lang="zh-CN" altLang="en-US" sz="1400" dirty="0" smtClean="0">
                <a:latin typeface="Microsoft YaHei" pitchFamily="34" charset="-122"/>
                <a:ea typeface="Microsoft YaHei" pitchFamily="34" charset="-122"/>
              </a:rPr>
              <a:t>数据查询业务</a:t>
            </a:r>
            <a:r>
              <a:rPr lang="en-US" altLang="zh-CN" sz="1400" dirty="0" smtClean="0">
                <a:latin typeface="Microsoft YaHei" pitchFamily="34" charset="-122"/>
                <a:ea typeface="Microsoft YaHei" pitchFamily="34" charset="-122"/>
              </a:rPr>
              <a:t>-</a:t>
            </a:r>
            <a:r>
              <a:rPr lang="zh-CN" altLang="en-US" sz="1400" dirty="0" smtClean="0">
                <a:latin typeface="Microsoft YaHei" pitchFamily="34" charset="-122"/>
                <a:ea typeface="Microsoft YaHei" pitchFamily="34" charset="-122"/>
              </a:rPr>
              <a:t>主动下发类</a:t>
            </a:r>
            <a:r>
              <a:rPr lang="en-US" altLang="zh-CN" sz="1400" dirty="0" smtClean="0">
                <a:latin typeface="Microsoft YaHei" pitchFamily="34" charset="-122"/>
                <a:ea typeface="Microsoft YaHei" pitchFamily="34" charset="-122"/>
              </a:rPr>
              <a:t>-</a:t>
            </a:r>
            <a:r>
              <a:rPr lang="zh-CN" altLang="en-US" sz="1400" dirty="0" smtClean="0">
                <a:latin typeface="Microsoft YaHei" pitchFamily="34" charset="-122"/>
                <a:ea typeface="Microsoft YaHei" pitchFamily="34" charset="-122"/>
              </a:rPr>
              <a:t>股息红利差异化征税明细查询</a:t>
            </a:r>
            <a:endParaRPr lang="zh-CN" altLang="en-US" sz="1400" dirty="0"/>
          </a:p>
        </p:txBody>
      </p:sp>
      <p:sp>
        <p:nvSpPr>
          <p:cNvPr id="33" name="矩形 32"/>
          <p:cNvSpPr/>
          <p:nvPr/>
        </p:nvSpPr>
        <p:spPr>
          <a:xfrm>
            <a:off x="2786050" y="3911214"/>
            <a:ext cx="4500594" cy="342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4" name="矩形 33"/>
          <p:cNvSpPr/>
          <p:nvPr/>
        </p:nvSpPr>
        <p:spPr>
          <a:xfrm rot="5400000" flipV="1">
            <a:off x="6268381" y="2897152"/>
            <a:ext cx="1982404"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6" name="椭圆 35"/>
          <p:cNvSpPr/>
          <p:nvPr/>
        </p:nvSpPr>
        <p:spPr>
          <a:xfrm>
            <a:off x="2653932" y="3865703"/>
            <a:ext cx="142876" cy="10715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8" name="椭圆 37"/>
          <p:cNvSpPr/>
          <p:nvPr/>
        </p:nvSpPr>
        <p:spPr>
          <a:xfrm>
            <a:off x="7186800" y="1834887"/>
            <a:ext cx="142876" cy="10715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16" name="灯片编号占位符 15"/>
          <p:cNvSpPr>
            <a:spLocks noGrp="1"/>
          </p:cNvSpPr>
          <p:nvPr>
            <p:ph type="sldNum" sz="quarter" idx="12"/>
          </p:nvPr>
        </p:nvSpPr>
        <p:spPr>
          <a:xfrm>
            <a:off x="4000496" y="4661311"/>
            <a:ext cx="2133600" cy="357188"/>
          </a:xfrm>
        </p:spPr>
        <p:txBody>
          <a:bodyPr/>
          <a:lstStyle/>
          <a:p>
            <a:pPr algn="ctr">
              <a:defRPr/>
            </a:pPr>
            <a:fld id="{FE3BD6D3-954F-4E8F-9C28-753B300D2996}" type="slidenum">
              <a:rPr lang="en-US" altLang="zh-CN" smtClean="0"/>
              <a:pPr algn="ctr">
                <a:defRPr/>
              </a:pPr>
              <a:t>36</a:t>
            </a:fld>
            <a:endParaRPr lang="en-US" altLang="zh-CN" dirty="0"/>
          </a:p>
        </p:txBody>
      </p:sp>
      <p:sp>
        <p:nvSpPr>
          <p:cNvPr id="18"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cxnSp>
        <p:nvCxnSpPr>
          <p:cNvPr id="19" name="直接连接符 18"/>
          <p:cNvCxnSpPr/>
          <p:nvPr/>
        </p:nvCxnSpPr>
        <p:spPr bwMode="auto">
          <a:xfrm>
            <a:off x="323528" y="2355726"/>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1" name="直接连接符 20"/>
          <p:cNvCxnSpPr/>
          <p:nvPr/>
        </p:nvCxnSpPr>
        <p:spPr bwMode="auto">
          <a:xfrm>
            <a:off x="475928" y="2548454"/>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2" name="直接连接符 21"/>
          <p:cNvCxnSpPr/>
          <p:nvPr/>
        </p:nvCxnSpPr>
        <p:spPr bwMode="auto">
          <a:xfrm>
            <a:off x="668121" y="2968854"/>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4" name="直接连接符 23"/>
          <p:cNvCxnSpPr/>
          <p:nvPr/>
        </p:nvCxnSpPr>
        <p:spPr bwMode="auto">
          <a:xfrm>
            <a:off x="1015928" y="4011910"/>
            <a:ext cx="162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发行人界面截图2.PNG"/>
          <p:cNvPicPr>
            <a:picLocks noChangeAspect="1"/>
          </p:cNvPicPr>
          <p:nvPr/>
        </p:nvPicPr>
        <p:blipFill>
          <a:blip r:embed="rId2" cstate="print">
            <a:grayscl/>
          </a:blip>
          <a:stretch>
            <a:fillRect/>
          </a:stretch>
        </p:blipFill>
        <p:spPr>
          <a:xfrm>
            <a:off x="349216" y="1480361"/>
            <a:ext cx="8375106" cy="2577689"/>
          </a:xfrm>
          <a:prstGeom prst="rect">
            <a:avLst/>
          </a:prstGeom>
          <a:noFill/>
          <a:ln>
            <a:noFill/>
          </a:ln>
        </p:spPr>
      </p:pic>
      <p:sp>
        <p:nvSpPr>
          <p:cNvPr id="5" name="矩形 4"/>
          <p:cNvSpPr/>
          <p:nvPr/>
        </p:nvSpPr>
        <p:spPr>
          <a:xfrm>
            <a:off x="0" y="482188"/>
            <a:ext cx="9144000" cy="267893"/>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 name="TextBox 2"/>
          <p:cNvSpPr txBox="1"/>
          <p:nvPr/>
        </p:nvSpPr>
        <p:spPr>
          <a:xfrm>
            <a:off x="1714480" y="428611"/>
            <a:ext cx="6215106"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微软雅黑" pitchFamily="34" charset="-122"/>
                <a:ea typeface="微软雅黑" pitchFamily="34" charset="-122"/>
              </a:rPr>
              <a:t>股息红利差异化征税明细报表下载流程</a:t>
            </a:r>
            <a:endParaRPr lang="zh-CN" altLang="en-US" sz="2000" dirty="0">
              <a:solidFill>
                <a:schemeClr val="bg1"/>
              </a:solidFill>
              <a:latin typeface="微软雅黑" pitchFamily="34" charset="-122"/>
              <a:ea typeface="微软雅黑" pitchFamily="34" charset="-122"/>
            </a:endParaRPr>
          </a:p>
        </p:txBody>
      </p:sp>
      <p:sp>
        <p:nvSpPr>
          <p:cNvPr id="17" name="矩形 16"/>
          <p:cNvSpPr/>
          <p:nvPr/>
        </p:nvSpPr>
        <p:spPr>
          <a:xfrm>
            <a:off x="0" y="1402538"/>
            <a:ext cx="1676518" cy="3428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152798"/>
            <a:ext cx="7500958" cy="28403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123425"/>
            <a:ext cx="1401302" cy="355686"/>
          </a:xfrm>
          <a:prstGeom prst="rect">
            <a:avLst/>
          </a:prstGeom>
          <a:noFill/>
        </p:spPr>
        <p:txBody>
          <a:bodyPr wrap="none" lIns="77925" tIns="38963" rIns="77925" bIns="38963" rtlCol="0">
            <a:spAutoFit/>
          </a:bodyPr>
          <a:lstStyle/>
          <a:p>
            <a:r>
              <a:rPr lang="zh-CN" altLang="en-US" b="1" dirty="0" smtClean="0">
                <a:latin typeface="Microsoft YaHei" pitchFamily="34" charset="-122"/>
                <a:ea typeface="Microsoft YaHei" pitchFamily="34" charset="-122"/>
              </a:rPr>
              <a:t>第    二    步</a:t>
            </a:r>
            <a:endParaRPr lang="zh-CN" altLang="en-US" b="1" dirty="0">
              <a:latin typeface="Microsoft YaHei" pitchFamily="34" charset="-122"/>
              <a:ea typeface="Microsoft YaHei" pitchFamily="34" charset="-122"/>
            </a:endParaRPr>
          </a:p>
        </p:txBody>
      </p:sp>
      <p:sp>
        <p:nvSpPr>
          <p:cNvPr id="25" name="TextBox 24"/>
          <p:cNvSpPr txBox="1"/>
          <p:nvPr/>
        </p:nvSpPr>
        <p:spPr>
          <a:xfrm>
            <a:off x="1785918" y="1128020"/>
            <a:ext cx="7000924"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Microsoft YaHei" pitchFamily="34" charset="-122"/>
                <a:ea typeface="Microsoft YaHei" pitchFamily="34" charset="-122"/>
              </a:rPr>
              <a:t>选择相关报表并进行下载</a:t>
            </a:r>
            <a:endParaRPr lang="en-US" altLang="zh-CN" sz="2000" dirty="0" smtClean="0">
              <a:solidFill>
                <a:schemeClr val="bg1"/>
              </a:solidFill>
              <a:latin typeface="Microsoft YaHei" pitchFamily="34" charset="-122"/>
              <a:ea typeface="Microsoft YaHei" pitchFamily="34" charset="-122"/>
            </a:endParaRPr>
          </a:p>
        </p:txBody>
      </p:sp>
      <p:sp>
        <p:nvSpPr>
          <p:cNvPr id="34" name="矩形 33"/>
          <p:cNvSpPr/>
          <p:nvPr/>
        </p:nvSpPr>
        <p:spPr>
          <a:xfrm rot="10800000">
            <a:off x="2368181" y="3107536"/>
            <a:ext cx="727239" cy="1168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18" name="矩形 17"/>
          <p:cNvSpPr/>
          <p:nvPr/>
        </p:nvSpPr>
        <p:spPr>
          <a:xfrm rot="10800000">
            <a:off x="2368181" y="3482586"/>
            <a:ext cx="727239" cy="1168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7" name="TextBox 26"/>
          <p:cNvSpPr txBox="1"/>
          <p:nvPr/>
        </p:nvSpPr>
        <p:spPr>
          <a:xfrm>
            <a:off x="785786" y="4071949"/>
            <a:ext cx="8143932" cy="725018"/>
          </a:xfrm>
          <a:prstGeom prst="rect">
            <a:avLst/>
          </a:prstGeom>
          <a:noFill/>
        </p:spPr>
        <p:txBody>
          <a:bodyPr wrap="square" lIns="77925" tIns="38963" rIns="77925" bIns="38963" rtlCol="0">
            <a:spAutoFit/>
          </a:bodyPr>
          <a:lstStyle/>
          <a:p>
            <a:r>
              <a:rPr lang="zh-CN" altLang="en-US" sz="1400" b="1" dirty="0" smtClean="0">
                <a:latin typeface="Microsoft YaHei UI Light" pitchFamily="34" charset="-122"/>
                <a:ea typeface="Microsoft YaHei UI Light" pitchFamily="34" charset="-122"/>
              </a:rPr>
              <a:t>小提示：</a:t>
            </a:r>
            <a:endParaRPr lang="en-US" altLang="zh-CN" sz="1400" b="1" dirty="0" smtClean="0">
              <a:latin typeface="Microsoft YaHei UI Light" pitchFamily="34" charset="-122"/>
              <a:ea typeface="Microsoft YaHei UI Light" pitchFamily="34" charset="-122"/>
            </a:endParaRPr>
          </a:p>
          <a:p>
            <a:r>
              <a:rPr lang="zh-CN" altLang="en-US" sz="1400" dirty="0" smtClean="0">
                <a:solidFill>
                  <a:srgbClr val="CC0000"/>
                </a:solidFill>
                <a:latin typeface="微软雅黑" pitchFamily="34" charset="-122"/>
                <a:ea typeface="微软雅黑" pitchFamily="34" charset="-122"/>
              </a:rPr>
              <a:t>对于托管券商连续</a:t>
            </a:r>
            <a:r>
              <a:rPr lang="en-US" altLang="zh-CN" sz="1400" dirty="0" smtClean="0">
                <a:solidFill>
                  <a:srgbClr val="CC0000"/>
                </a:solidFill>
                <a:latin typeface="微软雅黑" pitchFamily="34" charset="-122"/>
                <a:ea typeface="微软雅黑" pitchFamily="34" charset="-122"/>
              </a:rPr>
              <a:t>30</a:t>
            </a:r>
            <a:r>
              <a:rPr lang="zh-CN" altLang="en-US" sz="1400" dirty="0" smtClean="0">
                <a:solidFill>
                  <a:srgbClr val="CC0000"/>
                </a:solidFill>
                <a:latin typeface="微软雅黑" pitchFamily="34" charset="-122"/>
                <a:ea typeface="微软雅黑" pitchFamily="34" charset="-122"/>
              </a:rPr>
              <a:t>日未扣到股息红利税补缴款项的，视为扣款失败，中国结算不再对补缴款项跟踪扣税，相关股东扣税失败信息将通过“股息红利扣税失败明细”告知发行人。</a:t>
            </a:r>
            <a:endParaRPr lang="zh-CN" altLang="en-US" sz="1400" dirty="0">
              <a:solidFill>
                <a:srgbClr val="CC0000"/>
              </a:solidFill>
              <a:latin typeface="微软雅黑" pitchFamily="34" charset="-122"/>
              <a:ea typeface="微软雅黑" pitchFamily="34" charset="-122"/>
            </a:endParaRPr>
          </a:p>
        </p:txBody>
      </p:sp>
      <p:pic>
        <p:nvPicPr>
          <p:cNvPr id="28" name="图片 27" descr="0015_light-bulb.png"/>
          <p:cNvPicPr>
            <a:picLocks noChangeAspect="1"/>
          </p:cNvPicPr>
          <p:nvPr/>
        </p:nvPicPr>
        <p:blipFill>
          <a:blip r:embed="rId3" cstate="print">
            <a:duotone>
              <a:schemeClr val="accent2">
                <a:shade val="45000"/>
                <a:satMod val="135000"/>
              </a:schemeClr>
              <a:prstClr val="white"/>
            </a:duotone>
          </a:blip>
          <a:stretch>
            <a:fillRect/>
          </a:stretch>
        </p:blipFill>
        <p:spPr>
          <a:xfrm>
            <a:off x="71407" y="4339841"/>
            <a:ext cx="790572" cy="592929"/>
          </a:xfrm>
          <a:prstGeom prst="rect">
            <a:avLst/>
          </a:prstGeom>
        </p:spPr>
      </p:pic>
      <p:sp>
        <p:nvSpPr>
          <p:cNvPr id="24" name="灯片编号占位符 23"/>
          <p:cNvSpPr>
            <a:spLocks noGrp="1"/>
          </p:cNvSpPr>
          <p:nvPr>
            <p:ph type="sldNum" sz="quarter" idx="12"/>
          </p:nvPr>
        </p:nvSpPr>
        <p:spPr>
          <a:xfrm>
            <a:off x="3786182" y="4786312"/>
            <a:ext cx="2133600" cy="357188"/>
          </a:xfrm>
        </p:spPr>
        <p:txBody>
          <a:bodyPr/>
          <a:lstStyle/>
          <a:p>
            <a:pPr algn="ctr">
              <a:defRPr/>
            </a:pPr>
            <a:fld id="{FE3BD6D3-954F-4E8F-9C28-753B300D2996}" type="slidenum">
              <a:rPr lang="en-US" altLang="zh-CN" smtClean="0"/>
              <a:pPr algn="ctr">
                <a:defRPr/>
              </a:pPr>
              <a:t>37</a:t>
            </a:fld>
            <a:endParaRPr lang="en-US" altLang="zh-CN" dirty="0"/>
          </a:p>
        </p:txBody>
      </p:sp>
      <p:sp>
        <p:nvSpPr>
          <p:cNvPr id="26"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cxnSp>
        <p:nvCxnSpPr>
          <p:cNvPr id="31" name="直接连接符 30"/>
          <p:cNvCxnSpPr/>
          <p:nvPr/>
        </p:nvCxnSpPr>
        <p:spPr bwMode="auto">
          <a:xfrm>
            <a:off x="5393521" y="3291830"/>
            <a:ext cx="329676"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2" name="直接连接符 31"/>
          <p:cNvCxnSpPr/>
          <p:nvPr/>
        </p:nvCxnSpPr>
        <p:spPr bwMode="auto">
          <a:xfrm>
            <a:off x="5394452" y="3712230"/>
            <a:ext cx="329676"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3" name="直接连接符 32"/>
          <p:cNvCxnSpPr/>
          <p:nvPr/>
        </p:nvCxnSpPr>
        <p:spPr bwMode="auto">
          <a:xfrm>
            <a:off x="7164288" y="3291830"/>
            <a:ext cx="432048"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5" name="直接连接符 34"/>
          <p:cNvCxnSpPr/>
          <p:nvPr/>
        </p:nvCxnSpPr>
        <p:spPr bwMode="auto">
          <a:xfrm>
            <a:off x="7201250" y="3710110"/>
            <a:ext cx="432048"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482188"/>
            <a:ext cx="9144000" cy="267893"/>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 name="TextBox 2"/>
          <p:cNvSpPr txBox="1"/>
          <p:nvPr/>
        </p:nvSpPr>
        <p:spPr>
          <a:xfrm>
            <a:off x="1714480" y="428611"/>
            <a:ext cx="6215106"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微软雅黑" pitchFamily="34" charset="-122"/>
                <a:ea typeface="微软雅黑" pitchFamily="34" charset="-122"/>
              </a:rPr>
              <a:t>股息红利差异化征税明细报表下载流程</a:t>
            </a:r>
            <a:endParaRPr lang="zh-CN" altLang="en-US" sz="2000" dirty="0">
              <a:solidFill>
                <a:schemeClr val="bg1"/>
              </a:solidFill>
              <a:latin typeface="微软雅黑" pitchFamily="34" charset="-122"/>
              <a:ea typeface="微软雅黑" pitchFamily="34" charset="-122"/>
            </a:endParaRPr>
          </a:p>
        </p:txBody>
      </p:sp>
      <p:sp>
        <p:nvSpPr>
          <p:cNvPr id="17" name="矩形 16"/>
          <p:cNvSpPr/>
          <p:nvPr/>
        </p:nvSpPr>
        <p:spPr>
          <a:xfrm>
            <a:off x="0" y="1535607"/>
            <a:ext cx="1676518" cy="3428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285866"/>
            <a:ext cx="7500958" cy="28403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256493"/>
            <a:ext cx="1401302" cy="355686"/>
          </a:xfrm>
          <a:prstGeom prst="rect">
            <a:avLst/>
          </a:prstGeom>
          <a:noFill/>
        </p:spPr>
        <p:txBody>
          <a:bodyPr wrap="none" lIns="77925" tIns="38963" rIns="77925" bIns="38963" rtlCol="0">
            <a:spAutoFit/>
          </a:bodyPr>
          <a:lstStyle/>
          <a:p>
            <a:r>
              <a:rPr lang="zh-CN" altLang="en-US" b="1" dirty="0" smtClean="0">
                <a:latin typeface="Microsoft YaHei" pitchFamily="34" charset="-122"/>
                <a:ea typeface="Microsoft YaHei" pitchFamily="34" charset="-122"/>
              </a:rPr>
              <a:t>第    三    步</a:t>
            </a:r>
            <a:endParaRPr lang="zh-CN" altLang="en-US" b="1" dirty="0">
              <a:latin typeface="Microsoft YaHei" pitchFamily="34" charset="-122"/>
              <a:ea typeface="Microsoft YaHei" pitchFamily="34" charset="-122"/>
            </a:endParaRPr>
          </a:p>
        </p:txBody>
      </p:sp>
      <p:sp>
        <p:nvSpPr>
          <p:cNvPr id="25" name="TextBox 24"/>
          <p:cNvSpPr txBox="1"/>
          <p:nvPr/>
        </p:nvSpPr>
        <p:spPr>
          <a:xfrm>
            <a:off x="1785918" y="1261089"/>
            <a:ext cx="7000924"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Microsoft YaHei" pitchFamily="34" charset="-122"/>
                <a:ea typeface="Microsoft YaHei" pitchFamily="34" charset="-122"/>
              </a:rPr>
              <a:t>通过</a:t>
            </a:r>
            <a:r>
              <a:rPr lang="en-US" altLang="zh-CN" sz="2000" dirty="0" smtClean="0">
                <a:solidFill>
                  <a:schemeClr val="bg1"/>
                </a:solidFill>
                <a:latin typeface="Microsoft YaHei" pitchFamily="34" charset="-122"/>
                <a:ea typeface="Microsoft YaHei" pitchFamily="34" charset="-122"/>
              </a:rPr>
              <a:t>EXCEL</a:t>
            </a:r>
            <a:r>
              <a:rPr lang="zh-CN" altLang="en-US" sz="2000" dirty="0" smtClean="0">
                <a:solidFill>
                  <a:schemeClr val="bg1"/>
                </a:solidFill>
                <a:latin typeface="Microsoft YaHei" pitchFamily="34" charset="-122"/>
                <a:ea typeface="Microsoft YaHei" pitchFamily="34" charset="-122"/>
              </a:rPr>
              <a:t>打开股息红利扣税成功明细报表</a:t>
            </a:r>
            <a:endParaRPr lang="en-US" altLang="zh-CN" sz="2000" dirty="0" smtClean="0">
              <a:solidFill>
                <a:schemeClr val="bg1"/>
              </a:solidFill>
              <a:latin typeface="Microsoft YaHei" pitchFamily="34" charset="-122"/>
              <a:ea typeface="Microsoft YaHei" pitchFamily="34" charset="-122"/>
            </a:endParaRPr>
          </a:p>
        </p:txBody>
      </p:sp>
      <p:pic>
        <p:nvPicPr>
          <p:cNvPr id="27" name="图片 26" descr="发行人界面截图3.PNG"/>
          <p:cNvPicPr>
            <a:picLocks noChangeAspect="1"/>
          </p:cNvPicPr>
          <p:nvPr/>
        </p:nvPicPr>
        <p:blipFill>
          <a:blip r:embed="rId3" cstate="print">
            <a:grayscl/>
          </a:blip>
          <a:srcRect l="19445" t="15879" r="32752" b="23063"/>
          <a:stretch>
            <a:fillRect/>
          </a:stretch>
        </p:blipFill>
        <p:spPr>
          <a:xfrm>
            <a:off x="500034" y="1714494"/>
            <a:ext cx="4214842" cy="1821669"/>
          </a:xfrm>
          <a:prstGeom prst="rect">
            <a:avLst/>
          </a:prstGeom>
          <a:ln>
            <a:noFill/>
          </a:ln>
          <a:effectLst>
            <a:outerShdw blurRad="292100" dist="139700" dir="2700000" algn="tl" rotWithShape="0">
              <a:srgbClr val="333333">
                <a:alpha val="65000"/>
              </a:srgbClr>
            </a:outerShdw>
          </a:effectLst>
        </p:spPr>
      </p:pic>
      <p:pic>
        <p:nvPicPr>
          <p:cNvPr id="28" name="图片 27" descr="Excel-logo-2.png"/>
          <p:cNvPicPr>
            <a:picLocks noChangeAspect="1"/>
          </p:cNvPicPr>
          <p:nvPr/>
        </p:nvPicPr>
        <p:blipFill>
          <a:blip r:embed="rId4" cstate="print">
            <a:duotone>
              <a:schemeClr val="accent2">
                <a:shade val="45000"/>
                <a:satMod val="135000"/>
              </a:schemeClr>
              <a:prstClr val="white"/>
            </a:duotone>
          </a:blip>
          <a:stretch>
            <a:fillRect/>
          </a:stretch>
        </p:blipFill>
        <p:spPr>
          <a:xfrm>
            <a:off x="1357290" y="3696898"/>
            <a:ext cx="1643050" cy="1232288"/>
          </a:xfrm>
          <a:prstGeom prst="rect">
            <a:avLst/>
          </a:prstGeom>
          <a:ln>
            <a:noFill/>
          </a:ln>
          <a:effectLst>
            <a:outerShdw blurRad="292100" dist="139700" dir="2700000" algn="tl" rotWithShape="0">
              <a:srgbClr val="333333">
                <a:alpha val="65000"/>
              </a:srgbClr>
            </a:outerShdw>
          </a:effectLst>
        </p:spPr>
      </p:pic>
      <p:sp>
        <p:nvSpPr>
          <p:cNvPr id="37" name="椭圆 36"/>
          <p:cNvSpPr/>
          <p:nvPr/>
        </p:nvSpPr>
        <p:spPr>
          <a:xfrm>
            <a:off x="3428992" y="2753790"/>
            <a:ext cx="142876" cy="1071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8" name="TextBox 37"/>
          <p:cNvSpPr txBox="1"/>
          <p:nvPr/>
        </p:nvSpPr>
        <p:spPr>
          <a:xfrm>
            <a:off x="5569110" y="1808416"/>
            <a:ext cx="3289170" cy="632685"/>
          </a:xfrm>
          <a:prstGeom prst="rect">
            <a:avLst/>
          </a:prstGeom>
          <a:noFill/>
        </p:spPr>
        <p:txBody>
          <a:bodyPr wrap="square" lIns="77925" tIns="38963" rIns="77925" bIns="38963" rtlCol="0">
            <a:spAutoFit/>
          </a:bodyPr>
          <a:lstStyle/>
          <a:p>
            <a:r>
              <a:rPr lang="zh-CN" altLang="en-US" dirty="0" smtClean="0">
                <a:latin typeface="Microsoft YaHei" pitchFamily="34" charset="-122"/>
                <a:ea typeface="Microsoft YaHei" pitchFamily="34" charset="-122"/>
              </a:rPr>
              <a:t>根据第二步图示点击数据下载</a:t>
            </a:r>
            <a:endParaRPr lang="en-US" altLang="zh-CN" dirty="0" smtClean="0">
              <a:latin typeface="Microsoft YaHei" pitchFamily="34" charset="-122"/>
              <a:ea typeface="Microsoft YaHei" pitchFamily="34" charset="-122"/>
            </a:endParaRPr>
          </a:p>
          <a:p>
            <a:r>
              <a:rPr lang="zh-CN" altLang="en-US" dirty="0" smtClean="0">
                <a:latin typeface="Microsoft YaHei" pitchFamily="34" charset="-122"/>
                <a:ea typeface="Microsoft YaHei" pitchFamily="34" charset="-122"/>
              </a:rPr>
              <a:t>弹出“文件下载”窗口</a:t>
            </a:r>
            <a:endParaRPr lang="zh-CN" altLang="en-US" dirty="0">
              <a:latin typeface="Microsoft YaHei" pitchFamily="34" charset="-122"/>
              <a:ea typeface="Microsoft YaHei" pitchFamily="34" charset="-122"/>
            </a:endParaRPr>
          </a:p>
        </p:txBody>
      </p:sp>
      <p:sp>
        <p:nvSpPr>
          <p:cNvPr id="39" name="椭圆 38"/>
          <p:cNvSpPr/>
          <p:nvPr/>
        </p:nvSpPr>
        <p:spPr>
          <a:xfrm>
            <a:off x="1071538" y="1768073"/>
            <a:ext cx="142876" cy="1071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0" name="矩形 39"/>
          <p:cNvSpPr/>
          <p:nvPr/>
        </p:nvSpPr>
        <p:spPr>
          <a:xfrm rot="10800000" flipV="1">
            <a:off x="1182137" y="1805515"/>
            <a:ext cx="3961366" cy="342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1" name="矩形 40"/>
          <p:cNvSpPr/>
          <p:nvPr/>
        </p:nvSpPr>
        <p:spPr>
          <a:xfrm rot="10800000" flipV="1">
            <a:off x="3593385" y="3997066"/>
            <a:ext cx="1653832" cy="423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2" name="椭圆 41"/>
          <p:cNvSpPr/>
          <p:nvPr/>
        </p:nvSpPr>
        <p:spPr>
          <a:xfrm>
            <a:off x="3450508" y="3964791"/>
            <a:ext cx="142876" cy="1071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3" name="矩形 42"/>
          <p:cNvSpPr/>
          <p:nvPr/>
        </p:nvSpPr>
        <p:spPr>
          <a:xfrm rot="10800000" flipV="1">
            <a:off x="3554221" y="2786065"/>
            <a:ext cx="1653832" cy="423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4" name="TextBox 43"/>
          <p:cNvSpPr txBox="1"/>
          <p:nvPr/>
        </p:nvSpPr>
        <p:spPr>
          <a:xfrm>
            <a:off x="5572132" y="2786065"/>
            <a:ext cx="2857520" cy="632685"/>
          </a:xfrm>
          <a:prstGeom prst="rect">
            <a:avLst/>
          </a:prstGeom>
          <a:noFill/>
        </p:spPr>
        <p:txBody>
          <a:bodyPr wrap="square" lIns="77925" tIns="38963" rIns="77925" bIns="38963" rtlCol="0">
            <a:spAutoFit/>
          </a:bodyPr>
          <a:lstStyle/>
          <a:p>
            <a:r>
              <a:rPr lang="zh-CN" altLang="en-US" dirty="0" smtClean="0">
                <a:latin typeface="Microsoft YaHei" pitchFamily="34" charset="-122"/>
                <a:ea typeface="Microsoft YaHei" pitchFamily="34" charset="-122"/>
              </a:rPr>
              <a:t>选择保存</a:t>
            </a:r>
            <a:endParaRPr lang="en-US" altLang="zh-CN" dirty="0" smtClean="0">
              <a:latin typeface="Microsoft YaHei" pitchFamily="34" charset="-122"/>
              <a:ea typeface="Microsoft YaHei" pitchFamily="34" charset="-122"/>
            </a:endParaRPr>
          </a:p>
          <a:p>
            <a:r>
              <a:rPr lang="zh-CN" altLang="en-US" dirty="0" smtClean="0">
                <a:latin typeface="Microsoft YaHei" pitchFamily="34" charset="-122"/>
                <a:ea typeface="Microsoft YaHei" pitchFamily="34" charset="-122"/>
              </a:rPr>
              <a:t>将数据文件保存至本地</a:t>
            </a:r>
            <a:endParaRPr lang="zh-CN" altLang="en-US" dirty="0">
              <a:latin typeface="Microsoft YaHei" pitchFamily="34" charset="-122"/>
              <a:ea typeface="Microsoft YaHei" pitchFamily="34" charset="-122"/>
            </a:endParaRPr>
          </a:p>
        </p:txBody>
      </p:sp>
      <p:sp>
        <p:nvSpPr>
          <p:cNvPr id="45" name="椭圆 44"/>
          <p:cNvSpPr/>
          <p:nvPr/>
        </p:nvSpPr>
        <p:spPr>
          <a:xfrm>
            <a:off x="4786314" y="1805514"/>
            <a:ext cx="642942" cy="482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zh-CN" altLang="en-US" sz="2400" dirty="0" smtClean="0">
                <a:latin typeface="Microsoft YaHei UI" pitchFamily="34" charset="-122"/>
                <a:ea typeface="Microsoft YaHei UI" pitchFamily="34" charset="-122"/>
              </a:rPr>
              <a:t>一</a:t>
            </a:r>
            <a:endParaRPr lang="zh-CN" altLang="en-US" sz="2400" dirty="0">
              <a:latin typeface="Microsoft YaHei UI" pitchFamily="34" charset="-122"/>
              <a:ea typeface="Microsoft YaHei UI" pitchFamily="34" charset="-122"/>
            </a:endParaRPr>
          </a:p>
        </p:txBody>
      </p:sp>
      <p:sp>
        <p:nvSpPr>
          <p:cNvPr id="46" name="椭圆 45"/>
          <p:cNvSpPr/>
          <p:nvPr/>
        </p:nvSpPr>
        <p:spPr>
          <a:xfrm>
            <a:off x="4797073" y="2777995"/>
            <a:ext cx="642942" cy="482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zh-CN" altLang="en-US" sz="2400" dirty="0" smtClean="0">
                <a:latin typeface="Microsoft YaHei UI" pitchFamily="34" charset="-122"/>
                <a:ea typeface="Microsoft YaHei UI" pitchFamily="34" charset="-122"/>
              </a:rPr>
              <a:t>二</a:t>
            </a:r>
            <a:endParaRPr lang="zh-CN" altLang="en-US" sz="2400" dirty="0">
              <a:latin typeface="Microsoft YaHei UI" pitchFamily="34" charset="-122"/>
              <a:ea typeface="Microsoft YaHei UI" pitchFamily="34" charset="-122"/>
            </a:endParaRPr>
          </a:p>
        </p:txBody>
      </p:sp>
      <p:sp>
        <p:nvSpPr>
          <p:cNvPr id="47" name="椭圆 46"/>
          <p:cNvSpPr/>
          <p:nvPr/>
        </p:nvSpPr>
        <p:spPr>
          <a:xfrm>
            <a:off x="4786314" y="3986095"/>
            <a:ext cx="642942" cy="482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zh-CN" altLang="en-US" sz="2400" dirty="0" smtClean="0">
                <a:latin typeface="Microsoft YaHei UI" pitchFamily="34" charset="-122"/>
                <a:ea typeface="Microsoft YaHei UI" pitchFamily="34" charset="-122"/>
              </a:rPr>
              <a:t>三</a:t>
            </a:r>
            <a:endParaRPr lang="zh-CN" altLang="en-US" sz="2400" dirty="0">
              <a:latin typeface="Microsoft YaHei UI" pitchFamily="34" charset="-122"/>
              <a:ea typeface="Microsoft YaHei UI" pitchFamily="34" charset="-122"/>
            </a:endParaRPr>
          </a:p>
        </p:txBody>
      </p:sp>
      <p:sp>
        <p:nvSpPr>
          <p:cNvPr id="48" name="TextBox 47"/>
          <p:cNvSpPr txBox="1"/>
          <p:nvPr/>
        </p:nvSpPr>
        <p:spPr>
          <a:xfrm>
            <a:off x="5572132" y="4015828"/>
            <a:ext cx="2857520" cy="909684"/>
          </a:xfrm>
          <a:prstGeom prst="rect">
            <a:avLst/>
          </a:prstGeom>
          <a:noFill/>
        </p:spPr>
        <p:txBody>
          <a:bodyPr wrap="square" lIns="77925" tIns="38963" rIns="77925" bIns="38963" rtlCol="0">
            <a:spAutoFit/>
          </a:bodyPr>
          <a:lstStyle/>
          <a:p>
            <a:r>
              <a:rPr lang="zh-CN" altLang="en-US" dirty="0" smtClean="0">
                <a:latin typeface="Microsoft YaHei" pitchFamily="34" charset="-122"/>
                <a:ea typeface="Microsoft YaHei" pitchFamily="34" charset="-122"/>
              </a:rPr>
              <a:t>打开</a:t>
            </a:r>
            <a:r>
              <a:rPr lang="en-US" altLang="zh-CN" dirty="0" smtClean="0">
                <a:latin typeface="Microsoft YaHei" pitchFamily="34" charset="-122"/>
                <a:ea typeface="Microsoft YaHei" pitchFamily="34" charset="-122"/>
              </a:rPr>
              <a:t>EXCEL</a:t>
            </a:r>
            <a:r>
              <a:rPr lang="zh-CN" altLang="en-US" dirty="0" smtClean="0">
                <a:latin typeface="Microsoft YaHei" pitchFamily="34" charset="-122"/>
                <a:ea typeface="Microsoft YaHei" pitchFamily="34" charset="-122"/>
              </a:rPr>
              <a:t>软件</a:t>
            </a:r>
            <a:endParaRPr lang="en-US" altLang="zh-CN" dirty="0" smtClean="0">
              <a:latin typeface="Microsoft YaHei" pitchFamily="34" charset="-122"/>
              <a:ea typeface="Microsoft YaHei" pitchFamily="34" charset="-122"/>
            </a:endParaRPr>
          </a:p>
          <a:p>
            <a:r>
              <a:rPr lang="zh-CN" altLang="en-US" dirty="0" smtClean="0">
                <a:latin typeface="Microsoft YaHei" pitchFamily="34" charset="-122"/>
                <a:ea typeface="Microsoft YaHei" pitchFamily="34" charset="-122"/>
              </a:rPr>
              <a:t>通过</a:t>
            </a:r>
            <a:r>
              <a:rPr lang="en-US" altLang="zh-CN" dirty="0" smtClean="0">
                <a:latin typeface="Microsoft YaHei" pitchFamily="34" charset="-122"/>
                <a:ea typeface="Microsoft YaHei" pitchFamily="34" charset="-122"/>
              </a:rPr>
              <a:t>EXCEL</a:t>
            </a:r>
            <a:r>
              <a:rPr lang="zh-CN" altLang="en-US" dirty="0" smtClean="0">
                <a:latin typeface="Microsoft YaHei" pitchFamily="34" charset="-122"/>
                <a:ea typeface="Microsoft YaHei" pitchFamily="34" charset="-122"/>
              </a:rPr>
              <a:t>打开保存至本地的数据文件</a:t>
            </a:r>
            <a:endParaRPr lang="zh-CN" altLang="en-US" dirty="0">
              <a:latin typeface="Microsoft YaHei" pitchFamily="34" charset="-122"/>
              <a:ea typeface="Microsoft YaHei" pitchFamily="34" charset="-122"/>
            </a:endParaRPr>
          </a:p>
        </p:txBody>
      </p:sp>
      <p:sp>
        <p:nvSpPr>
          <p:cNvPr id="24" name="灯片编号占位符 23"/>
          <p:cNvSpPr>
            <a:spLocks noGrp="1"/>
          </p:cNvSpPr>
          <p:nvPr>
            <p:ph type="sldNum" sz="quarter" idx="12"/>
          </p:nvPr>
        </p:nvSpPr>
        <p:spPr>
          <a:xfrm>
            <a:off x="3714744" y="4786330"/>
            <a:ext cx="2133600" cy="250031"/>
          </a:xfrm>
        </p:spPr>
        <p:txBody>
          <a:bodyPr/>
          <a:lstStyle/>
          <a:p>
            <a:pPr algn="ctr">
              <a:defRPr/>
            </a:pPr>
            <a:fld id="{FE3BD6D3-954F-4E8F-9C28-753B300D2996}" type="slidenum">
              <a:rPr lang="en-US" altLang="zh-CN" smtClean="0"/>
              <a:pPr algn="ctr">
                <a:defRPr/>
              </a:pPr>
              <a:t>38</a:t>
            </a:fld>
            <a:endParaRPr lang="en-US" altLang="zh-CN" dirty="0"/>
          </a:p>
        </p:txBody>
      </p:sp>
      <p:sp>
        <p:nvSpPr>
          <p:cNvPr id="26"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ox(in)">
                                      <p:cBhvr>
                                        <p:cTn id="19" dur="500"/>
                                        <p:tgtEl>
                                          <p:spTgt spid="3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ppt_x"/>
                                          </p:val>
                                        </p:tav>
                                        <p:tav tm="100000">
                                          <p:val>
                                            <p:strVal val="#ppt_x"/>
                                          </p:val>
                                        </p:tav>
                                      </p:tavLst>
                                    </p:anim>
                                    <p:anim calcmode="lin" valueType="num">
                                      <p:cBhvr additive="base">
                                        <p:cTn id="25"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ppt_x"/>
                                          </p:val>
                                        </p:tav>
                                        <p:tav tm="100000">
                                          <p:val>
                                            <p:strVal val="#ppt_x"/>
                                          </p:val>
                                        </p:tav>
                                      </p:tavLst>
                                    </p:anim>
                                    <p:anim calcmode="lin" valueType="num">
                                      <p:cBhvr additive="base">
                                        <p:cTn id="31"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box(in)">
                                      <p:cBhvr>
                                        <p:cTn id="36" dur="500"/>
                                        <p:tgtEl>
                                          <p:spTgt spid="4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ppt_x"/>
                                          </p:val>
                                        </p:tav>
                                        <p:tav tm="100000">
                                          <p:val>
                                            <p:strVal val="#ppt_x"/>
                                          </p:val>
                                        </p:tav>
                                      </p:tavLst>
                                    </p:anim>
                                    <p:anim calcmode="lin" valueType="num">
                                      <p:cBhvr additive="base">
                                        <p:cTn id="4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ppt_x"/>
                                          </p:val>
                                        </p:tav>
                                        <p:tav tm="100000">
                                          <p:val>
                                            <p:strVal val="#ppt_x"/>
                                          </p:val>
                                        </p:tav>
                                      </p:tavLst>
                                    </p:anim>
                                    <p:anim calcmode="lin" valueType="num">
                                      <p:cBhvr additive="base">
                                        <p:cTn id="4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box(in)">
                                      <p:cBhvr>
                                        <p:cTn id="5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animBg="1"/>
      <p:bldP spid="41" grpId="0" animBg="1"/>
      <p:bldP spid="43" grpId="0" animBg="1"/>
      <p:bldP spid="44" grpId="0"/>
      <p:bldP spid="45" grpId="0" animBg="1"/>
      <p:bldP spid="46" grpId="0" animBg="1"/>
      <p:bldP spid="47" grpId="0" animBg="1"/>
      <p:bldP spid="4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482188"/>
            <a:ext cx="9144000" cy="267893"/>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 name="TextBox 2"/>
          <p:cNvSpPr txBox="1"/>
          <p:nvPr/>
        </p:nvSpPr>
        <p:spPr>
          <a:xfrm>
            <a:off x="1714480" y="428611"/>
            <a:ext cx="6215106"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微软雅黑" pitchFamily="34" charset="-122"/>
                <a:ea typeface="微软雅黑" pitchFamily="34" charset="-122"/>
              </a:rPr>
              <a:t>股息红利差异化征税明细报表下载流程</a:t>
            </a:r>
            <a:endParaRPr lang="zh-CN" altLang="en-US" sz="2000" dirty="0">
              <a:solidFill>
                <a:schemeClr val="bg1"/>
              </a:solidFill>
              <a:latin typeface="微软雅黑" pitchFamily="34" charset="-122"/>
              <a:ea typeface="微软雅黑" pitchFamily="34" charset="-122"/>
            </a:endParaRPr>
          </a:p>
        </p:txBody>
      </p:sp>
      <p:sp>
        <p:nvSpPr>
          <p:cNvPr id="17" name="矩形 16"/>
          <p:cNvSpPr/>
          <p:nvPr/>
        </p:nvSpPr>
        <p:spPr>
          <a:xfrm>
            <a:off x="0" y="1535607"/>
            <a:ext cx="1676518" cy="3428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285866"/>
            <a:ext cx="7500958" cy="28403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256493"/>
            <a:ext cx="1401302" cy="355686"/>
          </a:xfrm>
          <a:prstGeom prst="rect">
            <a:avLst/>
          </a:prstGeom>
          <a:noFill/>
        </p:spPr>
        <p:txBody>
          <a:bodyPr wrap="none" lIns="77925" tIns="38963" rIns="77925" bIns="38963" rtlCol="0">
            <a:spAutoFit/>
          </a:bodyPr>
          <a:lstStyle/>
          <a:p>
            <a:r>
              <a:rPr lang="zh-CN" altLang="en-US" b="1" dirty="0" smtClean="0">
                <a:latin typeface="Microsoft YaHei" pitchFamily="34" charset="-122"/>
                <a:ea typeface="Microsoft YaHei" pitchFamily="34" charset="-122"/>
              </a:rPr>
              <a:t>第    四    步</a:t>
            </a:r>
            <a:endParaRPr lang="zh-CN" altLang="en-US" b="1" dirty="0">
              <a:latin typeface="Microsoft YaHei" pitchFamily="34" charset="-122"/>
              <a:ea typeface="Microsoft YaHei" pitchFamily="34" charset="-122"/>
            </a:endParaRPr>
          </a:p>
        </p:txBody>
      </p:sp>
      <p:sp>
        <p:nvSpPr>
          <p:cNvPr id="25" name="TextBox 24"/>
          <p:cNvSpPr txBox="1"/>
          <p:nvPr/>
        </p:nvSpPr>
        <p:spPr>
          <a:xfrm>
            <a:off x="1785918" y="1261089"/>
            <a:ext cx="7000924"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Microsoft YaHei" pitchFamily="34" charset="-122"/>
                <a:ea typeface="Microsoft YaHei" pitchFamily="34" charset="-122"/>
              </a:rPr>
              <a:t>读取股息红利扣税成功明细报表数据</a:t>
            </a:r>
            <a:endParaRPr lang="en-US" altLang="zh-CN" sz="2000" dirty="0" smtClean="0">
              <a:solidFill>
                <a:schemeClr val="bg1"/>
              </a:solidFill>
              <a:latin typeface="Microsoft YaHei" pitchFamily="34" charset="-122"/>
              <a:ea typeface="Microsoft YaHei" pitchFamily="34" charset="-122"/>
            </a:endParaRPr>
          </a:p>
        </p:txBody>
      </p:sp>
      <p:graphicFrame>
        <p:nvGraphicFramePr>
          <p:cNvPr id="12" name="表格 11"/>
          <p:cNvGraphicFramePr>
            <a:graphicFrameLocks noGrp="1"/>
          </p:cNvGraphicFramePr>
          <p:nvPr/>
        </p:nvGraphicFramePr>
        <p:xfrm>
          <a:off x="470060" y="2196701"/>
          <a:ext cx="6622220" cy="2502048"/>
        </p:xfrm>
        <a:graphic>
          <a:graphicData uri="http://schemas.openxmlformats.org/drawingml/2006/table">
            <a:tbl>
              <a:tblPr firstRow="1" bandRow="1">
                <a:tableStyleId>{21E4AEA4-8DFA-4A89-87EB-49C32662AFE0}</a:tableStyleId>
              </a:tblPr>
              <a:tblGrid>
                <a:gridCol w="1655555"/>
                <a:gridCol w="1655555"/>
                <a:gridCol w="1655555"/>
                <a:gridCol w="1655555"/>
              </a:tblGrid>
              <a:tr h="312756">
                <a:tc>
                  <a:txBody>
                    <a:bodyPr/>
                    <a:lstStyle/>
                    <a:p>
                      <a:pPr algn="ctr"/>
                      <a:r>
                        <a:rPr lang="zh-CN" altLang="en-US" sz="1100" dirty="0" smtClean="0">
                          <a:latin typeface="微软雅黑" pitchFamily="34" charset="-122"/>
                          <a:ea typeface="微软雅黑" pitchFamily="34" charset="-122"/>
                        </a:rPr>
                        <a:t>拼音简写 </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中文名称</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拼音简写</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中文名称</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ZQDM</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证券代码</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JCGS</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减持股数</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XWDM</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席位代码</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SYSL</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适用税率</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XWMC</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席位名称</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SKZE</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税款金额</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ZQZH</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证券账户</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CJRQ</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成交日期</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GDMC</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股东名称</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JSRQ</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计税日期</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ZJHM</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证件号码</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JSLS</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计税流水</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GJDM</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国家代码</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KKRQ</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扣款日期</a:t>
                      </a:r>
                      <a:endParaRPr lang="zh-CN" altLang="en-US" sz="1100" dirty="0">
                        <a:latin typeface="微软雅黑" pitchFamily="34" charset="-122"/>
                        <a:ea typeface="微软雅黑" pitchFamily="34" charset="-122"/>
                      </a:endParaRPr>
                    </a:p>
                  </a:txBody>
                  <a:tcPr marT="34290" marB="34290"/>
                </a:tc>
              </a:tr>
            </a:tbl>
          </a:graphicData>
        </a:graphic>
      </p:graphicFrame>
      <p:sp>
        <p:nvSpPr>
          <p:cNvPr id="13" name="矩形 12"/>
          <p:cNvSpPr/>
          <p:nvPr/>
        </p:nvSpPr>
        <p:spPr>
          <a:xfrm>
            <a:off x="1428729" y="1768072"/>
            <a:ext cx="6429420" cy="340297"/>
          </a:xfrm>
          <a:prstGeom prst="rect">
            <a:avLst/>
          </a:prstGeom>
        </p:spPr>
        <p:txBody>
          <a:bodyPr wrap="square" lIns="77925" tIns="38963" rIns="77925" bIns="38963">
            <a:spAutoFit/>
          </a:bodyPr>
          <a:lstStyle/>
          <a:p>
            <a:r>
              <a:rPr lang="zh-CN" altLang="en-US" sz="1700" dirty="0" smtClean="0">
                <a:latin typeface="Microsoft YaHei" pitchFamily="34" charset="-122"/>
                <a:ea typeface="Microsoft YaHei" pitchFamily="34" charset="-122"/>
              </a:rPr>
              <a:t>股息红利扣税成功明细报表相关字段中英文对应关系</a:t>
            </a:r>
            <a:endParaRPr lang="zh-CN" altLang="en-US" sz="1700" dirty="0"/>
          </a:p>
        </p:txBody>
      </p:sp>
      <p:sp>
        <p:nvSpPr>
          <p:cNvPr id="14" name="灯片编号占位符 13"/>
          <p:cNvSpPr>
            <a:spLocks noGrp="1"/>
          </p:cNvSpPr>
          <p:nvPr>
            <p:ph type="sldNum" sz="quarter" idx="12"/>
          </p:nvPr>
        </p:nvSpPr>
        <p:spPr>
          <a:xfrm>
            <a:off x="3857620" y="4822047"/>
            <a:ext cx="2133600" cy="250031"/>
          </a:xfrm>
        </p:spPr>
        <p:txBody>
          <a:bodyPr/>
          <a:lstStyle/>
          <a:p>
            <a:pPr algn="ctr">
              <a:defRPr/>
            </a:pPr>
            <a:fld id="{FE3BD6D3-954F-4E8F-9C28-753B300D2996}" type="slidenum">
              <a:rPr lang="en-US" altLang="zh-CN" smtClean="0"/>
              <a:pPr algn="ctr">
                <a:defRPr/>
              </a:pPr>
              <a:t>39</a:t>
            </a:fld>
            <a:endParaRPr lang="en-US" altLang="zh-CN" dirty="0"/>
          </a:p>
        </p:txBody>
      </p:sp>
      <p:sp>
        <p:nvSpPr>
          <p:cNvPr id="15"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
        <p:nvSpPr>
          <p:cNvPr id="16" name="TextBox 15"/>
          <p:cNvSpPr txBox="1"/>
          <p:nvPr/>
        </p:nvSpPr>
        <p:spPr>
          <a:xfrm>
            <a:off x="7380312" y="2427734"/>
            <a:ext cx="1569660" cy="646331"/>
          </a:xfrm>
          <a:prstGeom prst="rect">
            <a:avLst/>
          </a:prstGeom>
          <a:noFill/>
        </p:spPr>
        <p:txBody>
          <a:bodyPr wrap="none" rtlCol="0">
            <a:spAutoFit/>
          </a:bodyPr>
          <a:lstStyle/>
          <a:p>
            <a:r>
              <a:rPr lang="zh-CN" altLang="en-US" dirty="0" smtClean="0"/>
              <a:t>具体内容请</a:t>
            </a:r>
            <a:endParaRPr lang="en-US" altLang="zh-CN" dirty="0" smtClean="0"/>
          </a:p>
          <a:p>
            <a:r>
              <a:rPr lang="zh-CN" altLang="en-US" dirty="0" smtClean="0"/>
              <a:t>参考</a:t>
            </a:r>
            <a:r>
              <a:rPr lang="en-US" altLang="zh-CN" dirty="0" smtClean="0"/>
              <a:t>《</a:t>
            </a:r>
            <a:r>
              <a:rPr lang="zh-CN" altLang="en-US" dirty="0" smtClean="0"/>
              <a:t>指南</a:t>
            </a:r>
            <a:r>
              <a:rPr lang="en-US" altLang="zh-CN" dirty="0" smtClean="0"/>
              <a:t>》</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81463" y="1178710"/>
            <a:ext cx="1083523" cy="555741"/>
          </a:xfrm>
          <a:prstGeom prst="rect">
            <a:avLst/>
          </a:prstGeom>
          <a:noFill/>
        </p:spPr>
        <p:txBody>
          <a:bodyPr wrap="none" lIns="77925" tIns="38963" rIns="77925" bIns="38963" rtlCol="0">
            <a:spAutoFit/>
          </a:bodyPr>
          <a:lstStyle/>
          <a:p>
            <a:pPr marL="447675" indent="-447675"/>
            <a:r>
              <a:rPr lang="zh-CN" altLang="en-US" sz="3100" b="1" spc="511" dirty="0" smtClean="0">
                <a:latin typeface="微软雅黑" pitchFamily="34" charset="-122"/>
                <a:ea typeface="微软雅黑" pitchFamily="34" charset="-122"/>
              </a:rPr>
              <a:t>目录</a:t>
            </a:r>
            <a:endParaRPr lang="zh-CN" altLang="en-US" sz="3100" b="1" spc="511" dirty="0">
              <a:latin typeface="微软雅黑" pitchFamily="34" charset="-122"/>
              <a:ea typeface="微软雅黑" pitchFamily="34" charset="-122"/>
            </a:endParaRPr>
          </a:p>
        </p:txBody>
      </p:sp>
      <p:cxnSp>
        <p:nvCxnSpPr>
          <p:cNvPr id="4" name="直接连接符 3"/>
          <p:cNvCxnSpPr/>
          <p:nvPr/>
        </p:nvCxnSpPr>
        <p:spPr bwMode="auto">
          <a:xfrm>
            <a:off x="2037237" y="1875230"/>
            <a:ext cx="5209479"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 name="Text Box 6"/>
          <p:cNvSpPr txBox="1">
            <a:spLocks noChangeArrowheads="1"/>
          </p:cNvSpPr>
          <p:nvPr/>
        </p:nvSpPr>
        <p:spPr bwMode="auto">
          <a:xfrm>
            <a:off x="3022787" y="2071684"/>
            <a:ext cx="3274422" cy="386464"/>
          </a:xfrm>
          <a:prstGeom prst="rect">
            <a:avLst/>
          </a:prstGeom>
          <a:solidFill>
            <a:srgbClr val="CC0000"/>
          </a:solidFill>
          <a:ln>
            <a:noFill/>
            <a:headEnd/>
            <a:tailEnd/>
          </a:ln>
        </p:spPr>
        <p:style>
          <a:lnRef idx="2">
            <a:schemeClr val="dk1">
              <a:shade val="50000"/>
            </a:schemeClr>
          </a:lnRef>
          <a:fillRef idx="1">
            <a:schemeClr val="dk1"/>
          </a:fillRef>
          <a:effectRef idx="0">
            <a:schemeClr val="dk1"/>
          </a:effectRef>
          <a:fontRef idx="minor">
            <a:schemeClr val="lt1"/>
          </a:fontRef>
        </p:style>
        <p:txBody>
          <a:bodyPr wrap="square" lIns="77925" tIns="38963" rIns="77925" bIns="38963">
            <a:spAutoFit/>
          </a:bodyPr>
          <a:lstStyle/>
          <a:p>
            <a:pPr>
              <a:buNone/>
            </a:pPr>
            <a:r>
              <a:rPr lang="zh-CN" altLang="en-US" sz="2000" b="1" dirty="0" smtClean="0">
                <a:solidFill>
                  <a:schemeClr val="bg1"/>
                </a:solidFill>
                <a:latin typeface="微软雅黑" pitchFamily="34" charset="-122"/>
                <a:ea typeface="微软雅黑" pitchFamily="34" charset="-122"/>
              </a:rPr>
              <a:t>一、如何确定权益分派方案</a:t>
            </a:r>
            <a:endParaRPr lang="en-US" altLang="zh-CN" sz="2000" b="1" dirty="0" smtClean="0">
              <a:solidFill>
                <a:schemeClr val="bg1"/>
              </a:solidFill>
              <a:latin typeface="微软雅黑" pitchFamily="34" charset="-122"/>
              <a:ea typeface="微软雅黑" pitchFamily="34" charset="-122"/>
            </a:endParaRPr>
          </a:p>
        </p:txBody>
      </p:sp>
      <p:sp>
        <p:nvSpPr>
          <p:cNvPr id="9" name="Text Box 6"/>
          <p:cNvSpPr txBox="1">
            <a:spLocks noChangeArrowheads="1"/>
          </p:cNvSpPr>
          <p:nvPr/>
        </p:nvSpPr>
        <p:spPr bwMode="auto">
          <a:xfrm>
            <a:off x="3000364" y="2545572"/>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二、如何实施权益分派方案</a:t>
            </a:r>
            <a:endParaRPr lang="en-US" altLang="zh-CN" sz="2000" b="1" dirty="0" smtClean="0">
              <a:latin typeface="微软雅黑" pitchFamily="34" charset="-122"/>
              <a:ea typeface="微软雅黑" pitchFamily="34" charset="-122"/>
            </a:endParaRPr>
          </a:p>
        </p:txBody>
      </p:sp>
      <p:sp>
        <p:nvSpPr>
          <p:cNvPr id="15" name="Text Box 6"/>
          <p:cNvSpPr txBox="1">
            <a:spLocks noChangeArrowheads="1"/>
          </p:cNvSpPr>
          <p:nvPr/>
        </p:nvSpPr>
        <p:spPr bwMode="auto">
          <a:xfrm>
            <a:off x="3033042" y="2970413"/>
            <a:ext cx="4550051" cy="386464"/>
          </a:xfrm>
          <a:prstGeom prst="rect">
            <a:avLst/>
          </a:prstGeom>
          <a:noFill/>
          <a:ln w="9525">
            <a:noFill/>
            <a:miter lim="800000"/>
            <a:headEnd/>
            <a:tailEnd/>
          </a:ln>
        </p:spPr>
        <p:txBody>
          <a:bodyPr wrap="square" lIns="77925" tIns="38963" rIns="77925" bIns="38963">
            <a:spAutoFit/>
          </a:bodyPr>
          <a:lstStyle/>
          <a:p>
            <a:pPr>
              <a:buNone/>
            </a:pPr>
            <a:r>
              <a:rPr lang="zh-CN" altLang="en-US" sz="2000" b="1" dirty="0" smtClean="0">
                <a:latin typeface="微软雅黑" pitchFamily="34" charset="-122"/>
                <a:ea typeface="微软雅黑" pitchFamily="34" charset="-122"/>
              </a:rPr>
              <a:t>三、股息红利差异化征税</a:t>
            </a:r>
            <a:endParaRPr lang="en-US" altLang="zh-CN" sz="2000" b="1" dirty="0" smtClean="0">
              <a:latin typeface="微软雅黑" pitchFamily="34" charset="-122"/>
              <a:ea typeface="微软雅黑" pitchFamily="34" charset="-122"/>
            </a:endParaRPr>
          </a:p>
        </p:txBody>
      </p:sp>
      <p:sp>
        <p:nvSpPr>
          <p:cNvPr id="18" name="Text Box 6"/>
          <p:cNvSpPr txBox="1">
            <a:spLocks noChangeArrowheads="1"/>
          </p:cNvSpPr>
          <p:nvPr/>
        </p:nvSpPr>
        <p:spPr bwMode="auto">
          <a:xfrm>
            <a:off x="3010619" y="3411144"/>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四、常见问题解答</a:t>
            </a:r>
            <a:endParaRPr lang="en-US" altLang="zh-CN" sz="2000" b="1" dirty="0" smtClean="0">
              <a:latin typeface="微软雅黑" pitchFamily="34" charset="-122"/>
              <a:ea typeface="微软雅黑" pitchFamily="34" charset="-122"/>
            </a:endParaRPr>
          </a:p>
        </p:txBody>
      </p:sp>
      <p:sp>
        <p:nvSpPr>
          <p:cNvPr id="19" name="灯片编号占位符 6"/>
          <p:cNvSpPr>
            <a:spLocks noGrp="1"/>
          </p:cNvSpPr>
          <p:nvPr>
            <p:ph type="sldNum" sz="quarter" idx="4294967295"/>
          </p:nvPr>
        </p:nvSpPr>
        <p:spPr>
          <a:xfrm>
            <a:off x="3581408" y="4768468"/>
            <a:ext cx="2133600" cy="267875"/>
          </a:xfrm>
        </p:spPr>
        <p:txBody>
          <a:bodyPr/>
          <a:lstStyle/>
          <a:p>
            <a:pPr algn="ctr">
              <a:defRPr/>
            </a:pPr>
            <a:fld id="{3C03BF36-7B13-4DA4-AE23-B3CA374A00D3}" type="slidenum">
              <a:rPr lang="en-US" altLang="zh-CN" smtClean="0"/>
              <a:pPr algn="ctr">
                <a:defRPr/>
              </a:pPr>
              <a:t>4</a:t>
            </a:fld>
            <a:endParaRPr lang="en-US" altLang="zh-CN"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81463" y="1178710"/>
            <a:ext cx="1083523" cy="555741"/>
          </a:xfrm>
          <a:prstGeom prst="rect">
            <a:avLst/>
          </a:prstGeom>
          <a:noFill/>
        </p:spPr>
        <p:txBody>
          <a:bodyPr wrap="none" lIns="77925" tIns="38963" rIns="77925" bIns="38963" rtlCol="0">
            <a:spAutoFit/>
          </a:bodyPr>
          <a:lstStyle/>
          <a:p>
            <a:pPr marL="447675" indent="-447675"/>
            <a:r>
              <a:rPr lang="zh-CN" altLang="en-US" sz="3100" b="1" spc="511" dirty="0" smtClean="0">
                <a:latin typeface="微软雅黑" pitchFamily="34" charset="-122"/>
                <a:ea typeface="微软雅黑" pitchFamily="34" charset="-122"/>
              </a:rPr>
              <a:t>目录</a:t>
            </a:r>
            <a:endParaRPr lang="zh-CN" altLang="en-US" sz="3100" b="1" spc="511" dirty="0">
              <a:latin typeface="微软雅黑" pitchFamily="34" charset="-122"/>
              <a:ea typeface="微软雅黑" pitchFamily="34" charset="-122"/>
            </a:endParaRPr>
          </a:p>
        </p:txBody>
      </p:sp>
      <p:cxnSp>
        <p:nvCxnSpPr>
          <p:cNvPr id="4" name="直接连接符 3"/>
          <p:cNvCxnSpPr/>
          <p:nvPr/>
        </p:nvCxnSpPr>
        <p:spPr bwMode="auto">
          <a:xfrm>
            <a:off x="2037237" y="1875230"/>
            <a:ext cx="5209479"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 name="Text Box 6"/>
          <p:cNvSpPr txBox="1">
            <a:spLocks noChangeArrowheads="1"/>
          </p:cNvSpPr>
          <p:nvPr/>
        </p:nvSpPr>
        <p:spPr bwMode="auto">
          <a:xfrm>
            <a:off x="3022787" y="2071684"/>
            <a:ext cx="3274422" cy="386464"/>
          </a:xfrm>
          <a:prstGeom prst="rect">
            <a:avLst/>
          </a:prstGeom>
          <a:noFill/>
          <a:ln>
            <a:noFill/>
            <a:headEnd/>
            <a:tailEnd/>
          </a:ln>
        </p:spPr>
        <p:style>
          <a:lnRef idx="2">
            <a:schemeClr val="dk1">
              <a:shade val="50000"/>
            </a:schemeClr>
          </a:lnRef>
          <a:fillRef idx="1">
            <a:schemeClr val="dk1"/>
          </a:fillRef>
          <a:effectRef idx="0">
            <a:schemeClr val="dk1"/>
          </a:effectRef>
          <a:fontRef idx="minor">
            <a:schemeClr val="lt1"/>
          </a:fontRef>
        </p:style>
        <p:txBody>
          <a:bodyPr wrap="square" lIns="77925" tIns="38963" rIns="77925" bIns="38963">
            <a:spAutoFit/>
          </a:bodyPr>
          <a:lstStyle/>
          <a:p>
            <a:pPr>
              <a:buNone/>
            </a:pPr>
            <a:r>
              <a:rPr lang="zh-CN" altLang="en-US" sz="2000" b="1" dirty="0" smtClean="0">
                <a:solidFill>
                  <a:schemeClr val="tx1"/>
                </a:solidFill>
                <a:latin typeface="微软雅黑" pitchFamily="34" charset="-122"/>
                <a:ea typeface="微软雅黑" pitchFamily="34" charset="-122"/>
              </a:rPr>
              <a:t>一、如何确定权益分派方案</a:t>
            </a:r>
            <a:endParaRPr lang="en-US" altLang="zh-CN" sz="2000" b="1" dirty="0" smtClean="0">
              <a:solidFill>
                <a:schemeClr val="tx1"/>
              </a:solidFill>
              <a:latin typeface="微软雅黑" pitchFamily="34" charset="-122"/>
              <a:ea typeface="微软雅黑" pitchFamily="34" charset="-122"/>
            </a:endParaRPr>
          </a:p>
        </p:txBody>
      </p:sp>
      <p:sp>
        <p:nvSpPr>
          <p:cNvPr id="9" name="Text Box 6"/>
          <p:cNvSpPr txBox="1">
            <a:spLocks noChangeArrowheads="1"/>
          </p:cNvSpPr>
          <p:nvPr/>
        </p:nvSpPr>
        <p:spPr bwMode="auto">
          <a:xfrm>
            <a:off x="3000364" y="2545572"/>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二、如何实施权益分派方案</a:t>
            </a:r>
            <a:endParaRPr lang="en-US" altLang="zh-CN" sz="2000" b="1" dirty="0" smtClean="0">
              <a:latin typeface="微软雅黑" pitchFamily="34" charset="-122"/>
              <a:ea typeface="微软雅黑" pitchFamily="34" charset="-122"/>
            </a:endParaRPr>
          </a:p>
        </p:txBody>
      </p:sp>
      <p:sp>
        <p:nvSpPr>
          <p:cNvPr id="15" name="Text Box 6"/>
          <p:cNvSpPr txBox="1">
            <a:spLocks noChangeArrowheads="1"/>
          </p:cNvSpPr>
          <p:nvPr/>
        </p:nvSpPr>
        <p:spPr bwMode="auto">
          <a:xfrm>
            <a:off x="3033042" y="2970413"/>
            <a:ext cx="4550051" cy="386464"/>
          </a:xfrm>
          <a:prstGeom prst="rect">
            <a:avLst/>
          </a:prstGeom>
          <a:noFill/>
          <a:ln w="9525">
            <a:noFill/>
            <a:miter lim="800000"/>
            <a:headEnd/>
            <a:tailEnd/>
          </a:ln>
        </p:spPr>
        <p:txBody>
          <a:bodyPr wrap="square" lIns="77925" tIns="38963" rIns="77925" bIns="38963">
            <a:spAutoFit/>
          </a:bodyPr>
          <a:lstStyle/>
          <a:p>
            <a:pPr>
              <a:buNone/>
            </a:pPr>
            <a:r>
              <a:rPr lang="zh-CN" altLang="en-US" sz="2000" b="1" dirty="0" smtClean="0">
                <a:latin typeface="微软雅黑" pitchFamily="34" charset="-122"/>
                <a:ea typeface="微软雅黑" pitchFamily="34" charset="-122"/>
              </a:rPr>
              <a:t>三、股息红利差异化征税</a:t>
            </a:r>
            <a:endParaRPr lang="en-US" altLang="zh-CN" sz="2000" b="1" dirty="0" smtClean="0">
              <a:latin typeface="微软雅黑" pitchFamily="34" charset="-122"/>
              <a:ea typeface="微软雅黑" pitchFamily="34" charset="-122"/>
            </a:endParaRPr>
          </a:p>
        </p:txBody>
      </p:sp>
      <p:sp>
        <p:nvSpPr>
          <p:cNvPr id="18" name="Text Box 6"/>
          <p:cNvSpPr txBox="1">
            <a:spLocks noChangeArrowheads="1"/>
          </p:cNvSpPr>
          <p:nvPr/>
        </p:nvSpPr>
        <p:spPr bwMode="auto">
          <a:xfrm>
            <a:off x="3010619" y="3411144"/>
            <a:ext cx="2347199" cy="400110"/>
          </a:xfrm>
          <a:prstGeom prst="rect">
            <a:avLst/>
          </a:prstGeom>
          <a:solidFill>
            <a:srgbClr val="CC0000"/>
          </a:solidFill>
          <a:ln w="9525">
            <a:noFill/>
            <a:miter lim="800000"/>
            <a:headEnd/>
            <a:tailEnd/>
          </a:ln>
        </p:spPr>
        <p:txBody>
          <a:bodyPr wrap="square">
            <a:spAutoFit/>
          </a:bodyPr>
          <a:lstStyle/>
          <a:p>
            <a:pPr>
              <a:buNone/>
            </a:pPr>
            <a:r>
              <a:rPr lang="zh-CN" altLang="en-US" sz="2000" b="1" dirty="0" smtClean="0">
                <a:solidFill>
                  <a:schemeClr val="bg1"/>
                </a:solidFill>
                <a:latin typeface="微软雅黑" pitchFamily="34" charset="-122"/>
                <a:ea typeface="微软雅黑" pitchFamily="34" charset="-122"/>
              </a:rPr>
              <a:t>四、常见问题解答</a:t>
            </a:r>
            <a:endParaRPr lang="en-US" altLang="zh-CN" sz="2000" b="1" dirty="0" smtClean="0">
              <a:solidFill>
                <a:schemeClr val="bg1"/>
              </a:solidFill>
              <a:latin typeface="微软雅黑" pitchFamily="34" charset="-122"/>
              <a:ea typeface="微软雅黑" pitchFamily="34" charset="-122"/>
            </a:endParaRPr>
          </a:p>
        </p:txBody>
      </p:sp>
      <p:sp>
        <p:nvSpPr>
          <p:cNvPr id="19" name="灯片编号占位符 6"/>
          <p:cNvSpPr>
            <a:spLocks noGrp="1"/>
          </p:cNvSpPr>
          <p:nvPr>
            <p:ph type="sldNum" sz="quarter" idx="4294967295"/>
          </p:nvPr>
        </p:nvSpPr>
        <p:spPr>
          <a:xfrm>
            <a:off x="3581408" y="4768468"/>
            <a:ext cx="2133600" cy="267875"/>
          </a:xfrm>
        </p:spPr>
        <p:txBody>
          <a:bodyPr/>
          <a:lstStyle/>
          <a:p>
            <a:pPr algn="ctr">
              <a:defRPr/>
            </a:pPr>
            <a:fld id="{3C03BF36-7B13-4DA4-AE23-B3CA374A00D3}" type="slidenum">
              <a:rPr lang="en-US" altLang="zh-CN" smtClean="0"/>
              <a:pPr algn="ctr">
                <a:defRPr/>
              </a:pPr>
              <a:t>40</a:t>
            </a:fld>
            <a:endParaRPr lang="en-US" altLang="zh-CN"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21949" y="1100355"/>
            <a:ext cx="9261703" cy="38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1</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：权益分派何时不用缴税？</a:t>
            </a:r>
            <a:endParaRPr lang="zh-CN" altLang="en-US" sz="2000" dirty="0"/>
          </a:p>
        </p:txBody>
      </p:sp>
      <p:sp>
        <p:nvSpPr>
          <p:cNvPr id="14341" name="文本框 2"/>
          <p:cNvSpPr>
            <a:spLocks noChangeArrowheads="1"/>
          </p:cNvSpPr>
          <p:nvPr/>
        </p:nvSpPr>
        <p:spPr bwMode="auto">
          <a:xfrm>
            <a:off x="813263" y="1643056"/>
            <a:ext cx="7575161" cy="2825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a:t>
            </a:r>
            <a:r>
              <a:rPr lang="zh-CN" altLang="en-US" sz="1700" dirty="0" smtClean="0">
                <a:latin typeface="Calibri" panose="020F0502020204030204" pitchFamily="34" charset="0"/>
                <a:ea typeface="微软雅黑" panose="020B0503020204020204" pitchFamily="34" charset="-122"/>
              </a:rPr>
              <a:t>国家</a:t>
            </a:r>
            <a:r>
              <a:rPr lang="zh-CN" altLang="en-US" sz="1700" dirty="0">
                <a:latin typeface="Calibri" panose="020F0502020204030204" pitchFamily="34" charset="0"/>
                <a:ea typeface="微软雅黑" panose="020B0503020204020204" pitchFamily="34" charset="-122"/>
              </a:rPr>
              <a:t>税务总局关于股权奖励和转增股本个人所得税征管问题的</a:t>
            </a:r>
            <a:r>
              <a:rPr lang="zh-CN" altLang="en-US" sz="1700" dirty="0" smtClean="0">
                <a:latin typeface="Calibri" panose="020F0502020204030204" pitchFamily="34" charset="0"/>
                <a:ea typeface="微软雅黑" panose="020B0503020204020204" pitchFamily="34" charset="-122"/>
              </a:rPr>
              <a:t>公告</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a:t>
            </a:r>
            <a:r>
              <a:rPr lang="zh-CN" altLang="en-US" sz="1700" dirty="0">
                <a:latin typeface="Calibri" panose="020F0502020204030204" pitchFamily="34" charset="0"/>
                <a:ea typeface="微软雅黑" panose="020B0503020204020204" pitchFamily="34" charset="-122"/>
                <a:sym typeface="Calibri" panose="020F0502020204030204" pitchFamily="34" charset="0"/>
              </a:rPr>
              <a:t>（</a:t>
            </a:r>
            <a:r>
              <a:rPr lang="zh-CN" altLang="en-US" sz="1700" dirty="0">
                <a:latin typeface="Calibri" panose="020F0502020204030204" pitchFamily="34" charset="0"/>
                <a:ea typeface="微软雅黑" panose="020B0503020204020204" pitchFamily="34" charset="-122"/>
              </a:rPr>
              <a:t>国家税务总局公告</a:t>
            </a:r>
            <a:r>
              <a:rPr lang="en-US" altLang="zh-CN" sz="1700" dirty="0">
                <a:latin typeface="Calibri" panose="020F0502020204030204" pitchFamily="34" charset="0"/>
                <a:ea typeface="微软雅黑" panose="020B0503020204020204" pitchFamily="34" charset="-122"/>
              </a:rPr>
              <a:t>2015</a:t>
            </a:r>
            <a:r>
              <a:rPr lang="zh-CN" altLang="en-US" sz="1700" dirty="0">
                <a:latin typeface="Calibri" panose="020F0502020204030204" pitchFamily="34" charset="0"/>
                <a:ea typeface="微软雅黑" panose="020B0503020204020204" pitchFamily="34" charset="-122"/>
              </a:rPr>
              <a:t>年第</a:t>
            </a:r>
            <a:r>
              <a:rPr lang="en-US" altLang="zh-CN" sz="1700" dirty="0">
                <a:latin typeface="Calibri" panose="020F0502020204030204" pitchFamily="34" charset="0"/>
                <a:ea typeface="微软雅黑" panose="020B0503020204020204" pitchFamily="34" charset="-122"/>
              </a:rPr>
              <a:t>80</a:t>
            </a:r>
            <a:r>
              <a:rPr lang="zh-CN" altLang="en-US" sz="1700" dirty="0">
                <a:latin typeface="Calibri" panose="020F0502020204030204" pitchFamily="34" charset="0"/>
                <a:ea typeface="微软雅黑" panose="020B0503020204020204" pitchFamily="34" charset="-122"/>
              </a:rPr>
              <a:t>号</a:t>
            </a:r>
            <a:r>
              <a:rPr lang="zh-CN" altLang="en-US" sz="1700" dirty="0">
                <a:latin typeface="Calibri" panose="020F0502020204030204" pitchFamily="34" charset="0"/>
                <a:ea typeface="微软雅黑" panose="020B0503020204020204" pitchFamily="34" charset="-122"/>
                <a:sym typeface="Calibri" panose="020F0502020204030204" pitchFamily="34" charset="0"/>
              </a:rPr>
              <a:t>）中</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规定“上市</a:t>
            </a:r>
            <a:r>
              <a:rPr lang="zh-CN" altLang="en-US" sz="1700" dirty="0">
                <a:latin typeface="Calibri" panose="020F0502020204030204" pitchFamily="34" charset="0"/>
                <a:ea typeface="微软雅黑" panose="020B0503020204020204" pitchFamily="34" charset="-122"/>
                <a:sym typeface="Calibri" panose="020F0502020204030204" pitchFamily="34" charset="0"/>
              </a:rPr>
              <a:t>公司或在全国中小企业股份转让系统挂牌的企业转增股本（</a:t>
            </a:r>
            <a:r>
              <a:rPr lang="zh-CN" altLang="en-US" sz="1700" b="1" dirty="0">
                <a:solidFill>
                  <a:srgbClr val="CC0000"/>
                </a:solidFill>
                <a:latin typeface="Calibri" panose="020F0502020204030204" pitchFamily="34" charset="0"/>
                <a:ea typeface="微软雅黑" panose="020B0503020204020204" pitchFamily="34" charset="-122"/>
                <a:sym typeface="Calibri" panose="020F0502020204030204" pitchFamily="34" charset="0"/>
              </a:rPr>
              <a:t>不含以股票发行溢价形成的资本公积转增股本</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），按</a:t>
            </a:r>
            <a:r>
              <a:rPr lang="zh-CN" altLang="en-US" sz="1700" dirty="0">
                <a:latin typeface="Calibri" panose="020F0502020204030204" pitchFamily="34" charset="0"/>
                <a:ea typeface="微软雅黑" panose="020B0503020204020204" pitchFamily="34" charset="-122"/>
                <a:sym typeface="Calibri" panose="020F0502020204030204" pitchFamily="34" charset="0"/>
              </a:rPr>
              <a:t>现行有关股息红利差别化政策</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执行”。</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即在进行权益分派时，只有以股改后股票发行溢价形成的资本公积转增股本才不扣税，其他形式的送转股（包括未分配利润、其他资本公积）或派现金都需要纳税。预案公告中一定要写明资本公积来源及是否纳税。</a:t>
            </a:r>
            <a:endParaRPr lang="zh-CN" altLang="en-US" sz="1700" dirty="0">
              <a:latin typeface="Calibri" panose="020F0502020204030204" pitchFamily="34" charset="0"/>
              <a:ea typeface="微软雅黑" panose="020B0503020204020204" pitchFamily="34" charset="-122"/>
              <a:sym typeface="Calibri" panose="020F0502020204030204" pitchFamily="34" charset="0"/>
            </a:endParaRP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41</a:t>
            </a:fld>
            <a:endParaRPr lang="en-US" altLang="zh-CN"/>
          </a:p>
        </p:txBody>
      </p:sp>
      <p:sp>
        <p:nvSpPr>
          <p:cNvPr id="17" name="Rectangle 32"/>
          <p:cNvSpPr>
            <a:spLocks noChangeArrowheads="1"/>
          </p:cNvSpPr>
          <p:nvPr/>
        </p:nvSpPr>
        <p:spPr bwMode="auto">
          <a:xfrm>
            <a:off x="357158"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21949" y="1100355"/>
            <a:ext cx="9261703" cy="38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2</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：按权益分派方案计算，有零碎股怎么办？</a:t>
            </a:r>
            <a:endParaRPr lang="zh-CN" altLang="en-US" sz="2000" dirty="0"/>
          </a:p>
        </p:txBody>
      </p:sp>
      <p:sp>
        <p:nvSpPr>
          <p:cNvPr id="14341" name="文本框 2"/>
          <p:cNvSpPr>
            <a:spLocks noChangeArrowheads="1"/>
          </p:cNvSpPr>
          <p:nvPr/>
        </p:nvSpPr>
        <p:spPr bwMode="auto">
          <a:xfrm>
            <a:off x="813263" y="1921185"/>
            <a:ext cx="7773525" cy="2825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答：根据送转股比例计算，产生不足</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1</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股的股份称为零碎股。</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454563" indent="-454563" eaLnBrk="1" hangingPunct="1">
              <a:lnSpc>
                <a:spcPct val="150000"/>
              </a:lnSpc>
            </a:pPr>
            <a:r>
              <a:rPr lang="en-US" altLang="zh-CN" sz="1700" dirty="0" smtClean="0">
                <a:solidFill>
                  <a:srgbClr val="FF0000"/>
                </a:solidFill>
                <a:latin typeface="Calibri" panose="020F0502020204030204" pitchFamily="34" charset="0"/>
                <a:ea typeface="微软雅黑" panose="020B0503020204020204" pitchFamily="34" charset="-122"/>
                <a:sym typeface="Calibri" panose="020F0502020204030204" pitchFamily="34" charset="0"/>
              </a:rPr>
              <a:t>         </a:t>
            </a:r>
            <a:r>
              <a:rPr lang="zh-CN" altLang="en-US" sz="1700" dirty="0" smtClean="0">
                <a:solidFill>
                  <a:srgbClr val="FF0000"/>
                </a:solidFill>
                <a:latin typeface="Calibri" panose="020F0502020204030204" pitchFamily="34" charset="0"/>
                <a:ea typeface="微软雅黑" panose="020B0503020204020204" pitchFamily="34" charset="-122"/>
                <a:sym typeface="Calibri" panose="020F0502020204030204" pitchFamily="34" charset="0"/>
              </a:rPr>
              <a:t>总股本：</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送转股时，</a:t>
            </a:r>
            <a:r>
              <a:rPr lang="zh-CN" altLang="en-US" sz="1700" dirty="0" smtClean="0">
                <a:latin typeface="微软雅黑" pitchFamily="34" charset="-122"/>
                <a:ea typeface="微软雅黑" pitchFamily="34" charset="-122"/>
              </a:rPr>
              <a:t>以股权登记日当天的总股本为基数，乘以分派比例；计算所得小数点后的位数全部舍弃。</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a:t>
            </a:r>
            <a:r>
              <a:rPr lang="zh-CN" altLang="en-US" sz="1700" dirty="0" smtClean="0">
                <a:solidFill>
                  <a:srgbClr val="FF0000"/>
                </a:solidFill>
                <a:latin typeface="Calibri" panose="020F0502020204030204" pitchFamily="34" charset="0"/>
                <a:ea typeface="微软雅黑" panose="020B0503020204020204" pitchFamily="34" charset="-122"/>
                <a:sym typeface="Calibri" panose="020F0502020204030204" pitchFamily="34" charset="0"/>
              </a:rPr>
              <a:t>具体股东：</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发行人不可在权益分派方案中确定零碎股处理方法。本公司会根据股份性质、股数等原则自动调整零碎股，使得每位股东权益分派后股数仍为整数。 </a:t>
            </a:r>
          </a:p>
          <a:p>
            <a:pPr marL="454563" indent="-454563" eaLnBrk="1" hangingPunct="1">
              <a:lnSpc>
                <a:spcPct val="150000"/>
              </a:lnSpc>
            </a:pPr>
            <a:endParaRPr lang="zh-CN" altLang="en-US" sz="1700" dirty="0">
              <a:solidFill>
                <a:srgbClr val="59595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42</a:t>
            </a:fld>
            <a:endParaRPr lang="en-US" altLang="zh-CN" dirty="0"/>
          </a:p>
        </p:txBody>
      </p:sp>
      <p:sp>
        <p:nvSpPr>
          <p:cNvPr id="17" name="Rectangle 32"/>
          <p:cNvSpPr>
            <a:spLocks noChangeArrowheads="1"/>
          </p:cNvSpPr>
          <p:nvPr/>
        </p:nvSpPr>
        <p:spPr bwMode="auto">
          <a:xfrm>
            <a:off x="357158"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21949" y="1113718"/>
            <a:ext cx="9261703" cy="38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3</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：权益分派有费用吗？是怎么算的？</a:t>
            </a:r>
            <a:endParaRPr lang="zh-CN" altLang="en-US" sz="2000" dirty="0"/>
          </a:p>
        </p:txBody>
      </p:sp>
      <p:sp>
        <p:nvSpPr>
          <p:cNvPr id="14341" name="文本框 2"/>
          <p:cNvSpPr>
            <a:spLocks noChangeArrowheads="1"/>
          </p:cNvSpPr>
          <p:nvPr/>
        </p:nvSpPr>
        <p:spPr bwMode="auto">
          <a:xfrm>
            <a:off x="957279" y="1921185"/>
            <a:ext cx="7575161" cy="1648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答：收费标准为：按红股及公积金转增股本面值与红利（股息）总额的万分之一收取。</a:t>
            </a:r>
          </a:p>
          <a:p>
            <a:pPr marL="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例如，派发现金红利</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100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万元，送红股</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200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万股，资本公积转增</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300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万股，则需支付手续费</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100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+200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+300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0.01%=600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元。</a:t>
            </a:r>
            <a:endParaRPr lang="zh-CN" altLang="en-US" sz="1700" dirty="0"/>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43</a:t>
            </a:fld>
            <a:endParaRPr lang="en-US" altLang="zh-CN"/>
          </a:p>
        </p:txBody>
      </p:sp>
      <p:sp>
        <p:nvSpPr>
          <p:cNvPr id="17" name="Rectangle 32"/>
          <p:cNvSpPr>
            <a:spLocks noChangeArrowheads="1"/>
          </p:cNvSpPr>
          <p:nvPr/>
        </p:nvSpPr>
        <p:spPr bwMode="auto">
          <a:xfrm>
            <a:off x="354042"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0" y="1071553"/>
            <a:ext cx="9261703" cy="694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4</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：权益分派业务办理过程中，可以办理其他业务吗？</a:t>
            </a:r>
            <a:endPar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endParaRPr>
          </a:p>
          <a:p>
            <a:pPr algn="ctr" eaLnBrk="1" hangingPunct="1"/>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股份可以交易吗？</a:t>
            </a:r>
            <a:endParaRPr lang="zh-CN" altLang="en-US" sz="2000" dirty="0"/>
          </a:p>
        </p:txBody>
      </p:sp>
      <p:sp>
        <p:nvSpPr>
          <p:cNvPr id="14341" name="文本框 2"/>
          <p:cNvSpPr>
            <a:spLocks noChangeArrowheads="1"/>
          </p:cNvSpPr>
          <p:nvPr/>
        </p:nvSpPr>
        <p:spPr bwMode="auto">
          <a:xfrm>
            <a:off x="879205" y="2076879"/>
            <a:ext cx="7781247" cy="12092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0324" indent="-530324"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答：自挂牌公司在中国结算在线业务平台申报权益分派业务， 至权益分派业办理完结，挂牌公司</a:t>
            </a:r>
            <a:r>
              <a:rPr lang="zh-CN" altLang="en-US" sz="1700" b="1" dirty="0" smtClean="0">
                <a:latin typeface="Calibri" panose="020F0502020204030204" pitchFamily="34" charset="0"/>
                <a:ea typeface="微软雅黑" panose="020B0503020204020204" pitchFamily="34" charset="-122"/>
                <a:sym typeface="Calibri" panose="020F0502020204030204" pitchFamily="34" charset="0"/>
              </a:rPr>
              <a:t>不能办理新增股份登记、限售、解除限售</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等涉及务股本结构变动的业务。股东所持的流通股交易转让不受影响。</a:t>
            </a:r>
            <a:endParaRPr lang="zh-CN" altLang="en-US" sz="1700" dirty="0"/>
          </a:p>
        </p:txBody>
      </p:sp>
      <p:sp>
        <p:nvSpPr>
          <p:cNvPr id="17" name="Rectangle 32"/>
          <p:cNvSpPr>
            <a:spLocks noChangeArrowheads="1"/>
          </p:cNvSpPr>
          <p:nvPr/>
        </p:nvSpPr>
        <p:spPr bwMode="auto">
          <a:xfrm>
            <a:off x="285720"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44</a:t>
            </a:fld>
            <a:endParaRPr lang="en-US" altLang="zh-CN"/>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nvGraphicFramePr>
        <p:xfrm>
          <a:off x="1643042" y="1357304"/>
          <a:ext cx="6119834" cy="26967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p:cNvSpPr/>
          <p:nvPr/>
        </p:nvSpPr>
        <p:spPr>
          <a:xfrm>
            <a:off x="1274862" y="803659"/>
            <a:ext cx="6323484" cy="386464"/>
          </a:xfrm>
          <a:prstGeom prst="rect">
            <a:avLst/>
          </a:prstGeom>
        </p:spPr>
        <p:txBody>
          <a:bodyPr wrap="none" lIns="77925" tIns="38963" rIns="77925" bIns="38963">
            <a:spAutoFit/>
          </a:bodyPr>
          <a:lstStyle/>
          <a:p>
            <a:pPr marL="779252" lvl="1" indent="-389626">
              <a:defRPr/>
            </a:pPr>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5</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：先办理定向增发业务还是先办理权益分派业务？</a:t>
            </a:r>
            <a:endPar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 name="文本框 4"/>
          <p:cNvSpPr txBox="1"/>
          <p:nvPr/>
        </p:nvSpPr>
        <p:spPr>
          <a:xfrm>
            <a:off x="1214414" y="4216328"/>
            <a:ext cx="7455202" cy="355686"/>
          </a:xfrm>
          <a:prstGeom prst="rect">
            <a:avLst/>
          </a:prstGeom>
          <a:noFill/>
        </p:spPr>
        <p:txBody>
          <a:bodyPr wrap="square" lIns="77925" tIns="38963" rIns="77925" bIns="38963" rtlCol="0">
            <a:spAutoFit/>
          </a:bodyPr>
          <a:lstStyle/>
          <a:p>
            <a:r>
              <a:rPr kumimoji="1" lang="zh-CN" altLang="en-US" b="1" dirty="0" smtClean="0">
                <a:solidFill>
                  <a:srgbClr val="CC0000"/>
                </a:solidFill>
                <a:latin typeface="微软雅黑"/>
                <a:ea typeface="微软雅黑"/>
                <a:cs typeface="微软雅黑"/>
              </a:rPr>
              <a:t>注意：登记类业务完成后不可逆转，顺序颠倒会导致权益分派无法办理！</a:t>
            </a:r>
            <a:endParaRPr kumimoji="1" lang="zh-CN" altLang="en-US" b="1" dirty="0">
              <a:solidFill>
                <a:srgbClr val="CC0000"/>
              </a:solidFill>
              <a:latin typeface="微软雅黑"/>
              <a:ea typeface="微软雅黑"/>
              <a:cs typeface="微软雅黑"/>
            </a:endParaRPr>
          </a:p>
        </p:txBody>
      </p:sp>
      <p:sp>
        <p:nvSpPr>
          <p:cNvPr id="6" name="灯片编号占位符 5"/>
          <p:cNvSpPr>
            <a:spLocks noGrp="1"/>
          </p:cNvSpPr>
          <p:nvPr>
            <p:ph type="sldNum" sz="quarter" idx="4294967295"/>
          </p:nvPr>
        </p:nvSpPr>
        <p:spPr>
          <a:xfrm>
            <a:off x="3786182" y="4732752"/>
            <a:ext cx="1928826" cy="303609"/>
          </a:xfrm>
        </p:spPr>
        <p:txBody>
          <a:bodyPr/>
          <a:lstStyle/>
          <a:p>
            <a:pPr algn="ctr">
              <a:defRPr/>
            </a:pPr>
            <a:fld id="{EEE598E4-D949-46A6-A5D1-2760F8946FD5}" type="slidenum">
              <a:rPr lang="en-US" altLang="zh-CN" smtClean="0"/>
              <a:pPr algn="ctr">
                <a:defRPr/>
              </a:pPr>
              <a:t>45</a:t>
            </a:fld>
            <a:endParaRPr lang="en-US" altLang="zh-CN" dirty="0"/>
          </a:p>
        </p:txBody>
      </p:sp>
      <p:sp>
        <p:nvSpPr>
          <p:cNvPr id="7" name="Rectangle 32"/>
          <p:cNvSpPr>
            <a:spLocks noChangeArrowheads="1"/>
          </p:cNvSpPr>
          <p:nvPr/>
        </p:nvSpPr>
        <p:spPr bwMode="auto">
          <a:xfrm>
            <a:off x="354042"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矩形 1"/>
          <p:cNvSpPr>
            <a:spLocks noChangeArrowheads="1"/>
          </p:cNvSpPr>
          <p:nvPr/>
        </p:nvSpPr>
        <p:spPr bwMode="auto">
          <a:xfrm>
            <a:off x="2113271" y="1071552"/>
            <a:ext cx="5030497" cy="694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6</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：权益分派业务办理完成后，</a:t>
            </a:r>
            <a:endPar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endParaRPr>
          </a:p>
          <a:p>
            <a:pPr algn="ctr" eaLnBrk="1" hangingPunct="1"/>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还需对红股或转增的股份申请限售登记吗？</a:t>
            </a:r>
            <a:endParaRPr lang="zh-CN" altLang="en-US" sz="2000" b="1" dirty="0">
              <a:solidFill>
                <a:srgbClr val="487AB5"/>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 name="文本框 2"/>
          <p:cNvSpPr>
            <a:spLocks noChangeArrowheads="1"/>
          </p:cNvSpPr>
          <p:nvPr/>
        </p:nvSpPr>
        <p:spPr bwMode="auto">
          <a:xfrm>
            <a:off x="857224" y="2071684"/>
            <a:ext cx="7575697" cy="1660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47675" indent="-447675"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答：限售股经权益分派产生的红股或转增的股份仍然为限售股，且</a:t>
            </a:r>
            <a:r>
              <a:rPr lang="zh-CN" altLang="en-US" sz="1700" b="1" dirty="0" smtClean="0">
                <a:latin typeface="Calibri" panose="020F0502020204030204" pitchFamily="34" charset="0"/>
                <a:ea typeface="微软雅黑" panose="020B0503020204020204" pitchFamily="34" charset="-122"/>
                <a:sym typeface="Calibri" panose="020F0502020204030204" pitchFamily="34" charset="0"/>
              </a:rPr>
              <a:t>股东所持流通股和限售股的比例也不发生改变</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，股权益分派办理完成后</a:t>
            </a:r>
            <a:r>
              <a:rPr lang="zh-CN" altLang="en-US" sz="1700" b="1" dirty="0" smtClean="0">
                <a:latin typeface="Calibri" panose="020F0502020204030204" pitchFamily="34" charset="0"/>
                <a:ea typeface="微软雅黑" panose="020B0503020204020204" pitchFamily="34" charset="-122"/>
                <a:sym typeface="Calibri" panose="020F0502020204030204" pitchFamily="34" charset="0"/>
              </a:rPr>
              <a:t>无需</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再向股转公司及中国结算申请股份限售登记业务。</a:t>
            </a:r>
          </a:p>
          <a:p>
            <a:pPr algn="ctr" eaLnBrk="1" hangingPunct="1">
              <a:lnSpc>
                <a:spcPct val="150000"/>
              </a:lnSpc>
            </a:pPr>
            <a:endParaRPr lang="zh-CN" altLang="en-US" sz="1700" dirty="0"/>
          </a:p>
        </p:txBody>
      </p:sp>
      <p:sp>
        <p:nvSpPr>
          <p:cNvPr id="18" name="灯片编号占位符 2"/>
          <p:cNvSpPr>
            <a:spLocks noGrp="1"/>
          </p:cNvSpPr>
          <p:nvPr>
            <p:ph type="sldNum" sz="quarter" idx="12"/>
          </p:nvPr>
        </p:nvSpPr>
        <p:spPr>
          <a:xfrm>
            <a:off x="3428992" y="4822065"/>
            <a:ext cx="1857388" cy="267875"/>
          </a:xfrm>
        </p:spPr>
        <p:txBody>
          <a:bodyPr/>
          <a:lstStyle/>
          <a:p>
            <a:pPr algn="ctr">
              <a:defRPr/>
            </a:pPr>
            <a:fld id="{1135FCD4-7DB6-4817-8DE7-CC68D80D3BBC}" type="slidenum">
              <a:rPr lang="en-US" altLang="zh-CN" smtClean="0"/>
              <a:pPr algn="ctr">
                <a:defRPr/>
              </a:pPr>
              <a:t>46</a:t>
            </a:fld>
            <a:endParaRPr lang="en-US" altLang="zh-CN" dirty="0"/>
          </a:p>
        </p:txBody>
      </p:sp>
      <p:sp>
        <p:nvSpPr>
          <p:cNvPr id="14" name="Rectangle 32"/>
          <p:cNvSpPr>
            <a:spLocks noChangeArrowheads="1"/>
          </p:cNvSpPr>
          <p:nvPr/>
        </p:nvSpPr>
        <p:spPr bwMode="auto">
          <a:xfrm>
            <a:off x="285720"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219777" y="1017974"/>
            <a:ext cx="9261703" cy="38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7</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：我的股份有质押或司法冻结，办理权益分派有何特殊之处？</a:t>
            </a:r>
            <a:endParaRPr lang="zh-CN" altLang="en-US" sz="2000" dirty="0"/>
          </a:p>
        </p:txBody>
      </p:sp>
      <p:sp>
        <p:nvSpPr>
          <p:cNvPr id="14341" name="文本框 2"/>
          <p:cNvSpPr>
            <a:spLocks noChangeArrowheads="1"/>
          </p:cNvSpPr>
          <p:nvPr/>
        </p:nvSpPr>
        <p:spPr bwMode="auto">
          <a:xfrm>
            <a:off x="1187624" y="1779673"/>
            <a:ext cx="7179987" cy="204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0324" indent="-530324"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答：若股东所持股份存在质押，则该部分的红股和现金红利自动冻结，暂不派发。质权人可以申请解除现金红利的质押（部分解除质押）。</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530324" indent="-530324" eaLnBrk="1" hangingPunct="1">
              <a:lnSpc>
                <a:spcPct val="150000"/>
              </a:lnSpc>
            </a:pPr>
            <a:r>
              <a:rPr lang="en-US" altLang="zh-CN" sz="1700" dirty="0">
                <a:latin typeface="Calibri" panose="020F0502020204030204" pitchFamily="34" charset="0"/>
                <a:ea typeface="微软雅黑" panose="020B0503020204020204" pitchFamily="34" charset="-122"/>
                <a:sym typeface="Calibri" panose="020F0502020204030204" pitchFamily="34" charset="0"/>
              </a:rPr>
              <a:t> </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         </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若</a:t>
            </a:r>
            <a:r>
              <a:rPr lang="zh-CN" altLang="en-US" sz="1700" dirty="0">
                <a:latin typeface="Calibri" panose="020F0502020204030204" pitchFamily="34" charset="0"/>
                <a:ea typeface="微软雅黑" panose="020B0503020204020204" pitchFamily="34" charset="-122"/>
                <a:sym typeface="Calibri" panose="020F0502020204030204" pitchFamily="34" charset="0"/>
              </a:rPr>
              <a:t>股东所持股份</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存在司法冻结，则按照司法机关办理冻结时选择的情况处理。</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530324" indent="-530324" eaLnBrk="1" hangingPunct="1">
              <a:lnSpc>
                <a:spcPct val="150000"/>
              </a:lnSpc>
            </a:pP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47</a:t>
            </a:fld>
            <a:endParaRPr lang="en-US" altLang="zh-CN"/>
          </a:p>
        </p:txBody>
      </p:sp>
      <p:sp>
        <p:nvSpPr>
          <p:cNvPr id="19" name="Rectangle 32"/>
          <p:cNvSpPr>
            <a:spLocks noChangeArrowheads="1"/>
          </p:cNvSpPr>
          <p:nvPr/>
        </p:nvSpPr>
        <p:spPr bwMode="auto">
          <a:xfrm>
            <a:off x="357158"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219777" y="993198"/>
            <a:ext cx="9261703" cy="38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8</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：我选择部分自派红利，为什么还要缴纳自派部分的股息？</a:t>
            </a:r>
            <a:endParaRPr lang="zh-CN" altLang="en-US" sz="2000" dirty="0"/>
          </a:p>
        </p:txBody>
      </p:sp>
      <p:sp>
        <p:nvSpPr>
          <p:cNvPr id="14341" name="文本框 2"/>
          <p:cNvSpPr>
            <a:spLocks noChangeArrowheads="1"/>
          </p:cNvSpPr>
          <p:nvPr/>
        </p:nvSpPr>
        <p:spPr bwMode="auto">
          <a:xfrm>
            <a:off x="1049558" y="1780661"/>
            <a:ext cx="7165780" cy="204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挂牌公司自派股东所持流通股对应的现金红利款，需在付款时一并划付至中国结算。此安排用于确保权益分派办理过程中，自派股东所持流通股发生交易，且买入方为代派股东的，有充足派息款用于买入方的权益分派。权益登记日（</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R</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日）收市后，如果自派股东所持流通股未发生减持，中国结算会将相关款项于</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R+2</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日内退还给挂牌公司。</a:t>
            </a:r>
            <a:endParaRPr lang="zh-CN" altLang="en-US" sz="1700" dirty="0">
              <a:latin typeface="Calibri" panose="020F0502020204030204" pitchFamily="34" charset="0"/>
              <a:ea typeface="微软雅黑" panose="020B0503020204020204" pitchFamily="34" charset="-122"/>
              <a:sym typeface="Calibri" panose="020F0502020204030204" pitchFamily="34" charset="0"/>
            </a:endParaRP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48</a:t>
            </a:fld>
            <a:endParaRPr lang="en-US" altLang="zh-CN"/>
          </a:p>
        </p:txBody>
      </p:sp>
      <p:sp>
        <p:nvSpPr>
          <p:cNvPr id="19" name="Rectangle 32"/>
          <p:cNvSpPr>
            <a:spLocks noChangeArrowheads="1"/>
          </p:cNvSpPr>
          <p:nvPr/>
        </p:nvSpPr>
        <p:spPr bwMode="auto">
          <a:xfrm>
            <a:off x="639794"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153835" y="928676"/>
            <a:ext cx="9261703" cy="694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9</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：办完权益分派，为什么我还没收到红利款？</a:t>
            </a:r>
            <a:endPar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endParaRPr>
          </a:p>
          <a:p>
            <a:pPr algn="ctr" eaLnBrk="1" hangingPunct="1"/>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还查不到送转股？</a:t>
            </a:r>
            <a:endParaRPr lang="zh-CN" altLang="en-US" sz="2000" dirty="0"/>
          </a:p>
        </p:txBody>
      </p:sp>
      <p:sp>
        <p:nvSpPr>
          <p:cNvPr id="14341" name="文本框 2"/>
          <p:cNvSpPr>
            <a:spLocks noChangeArrowheads="1"/>
          </p:cNvSpPr>
          <p:nvPr/>
        </p:nvSpPr>
        <p:spPr bwMode="auto">
          <a:xfrm>
            <a:off x="1401253" y="1760753"/>
            <a:ext cx="8171407" cy="2525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smtClean="0">
                <a:latin typeface="Calibri" panose="020F0502020204030204" pitchFamily="34" charset="0"/>
                <a:ea typeface="微软雅黑" panose="020B0503020204020204" pitchFamily="34" charset="-122"/>
                <a:sym typeface="Calibri" panose="020F0502020204030204" pitchFamily="34" charset="0"/>
              </a:rPr>
              <a:t> </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答：可能由于以下原因：</a:t>
            </a:r>
          </a:p>
          <a:p>
            <a:pPr marL="378803" eaLnBrk="1" hangingPunct="1">
              <a:lnSpc>
                <a:spcPct val="150000"/>
              </a:lnSpc>
            </a:pP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1.</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股东所持股份存在质押或司法冻结。</a:t>
            </a:r>
          </a:p>
          <a:p>
            <a:pPr marL="378803" eaLnBrk="1" hangingPunct="1">
              <a:lnSpc>
                <a:spcPct val="150000"/>
              </a:lnSpc>
            </a:pP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2.</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若无股份质押冻结情况，可联系该股东的开户券商了解情况。</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378803" eaLnBrk="1" hangingPunct="1">
              <a:lnSpc>
                <a:spcPct val="150000"/>
              </a:lnSpc>
            </a:pP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3.</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挂牌公司申报的股东托管单元有误，应联系相关券商营业部。</a:t>
            </a:r>
          </a:p>
          <a:p>
            <a:pPr marL="378803" eaLnBrk="1" hangingPunct="1">
              <a:lnSpc>
                <a:spcPct val="150000"/>
              </a:lnSpc>
            </a:pP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4.</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股东证券账户未开通新三板权限。</a:t>
            </a:r>
          </a:p>
          <a:p>
            <a:pPr marL="378803" eaLnBrk="1" hangingPunct="1">
              <a:lnSpc>
                <a:spcPct val="150000"/>
              </a:lnSpc>
            </a:pPr>
            <a:endParaRPr lang="zh-CN" altLang="en-US" dirty="0"/>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49</a:t>
            </a:fld>
            <a:endParaRPr lang="en-US" altLang="zh-CN" dirty="0"/>
          </a:p>
        </p:txBody>
      </p:sp>
      <p:sp>
        <p:nvSpPr>
          <p:cNvPr id="19" name="Rectangle 32"/>
          <p:cNvSpPr>
            <a:spLocks noChangeArrowheads="1"/>
          </p:cNvSpPr>
          <p:nvPr/>
        </p:nvSpPr>
        <p:spPr bwMode="auto">
          <a:xfrm>
            <a:off x="639794"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6553200" y="4683919"/>
            <a:ext cx="2133600" cy="357188"/>
          </a:xfrm>
        </p:spPr>
        <p:txBody>
          <a:bodyPr/>
          <a:lstStyle/>
          <a:p>
            <a:pPr>
              <a:defRPr/>
            </a:pPr>
            <a:fld id="{EEE598E4-D949-46A6-A5D1-2760F8946FD5}" type="slidenum">
              <a:rPr lang="en-US" altLang="zh-CN" smtClean="0"/>
              <a:pPr>
                <a:defRPr/>
              </a:pPr>
              <a:t>5</a:t>
            </a:fld>
            <a:endParaRPr lang="en-US" altLang="zh-CN"/>
          </a:p>
        </p:txBody>
      </p:sp>
      <p:sp>
        <p:nvSpPr>
          <p:cNvPr id="4" name="TextBox 3"/>
          <p:cNvSpPr txBox="1"/>
          <p:nvPr/>
        </p:nvSpPr>
        <p:spPr>
          <a:xfrm>
            <a:off x="642910" y="803659"/>
            <a:ext cx="7979075" cy="4095171"/>
          </a:xfrm>
          <a:prstGeom prst="rect">
            <a:avLst/>
          </a:prstGeom>
          <a:noFill/>
        </p:spPr>
        <p:txBody>
          <a:bodyPr wrap="square" lIns="77925" tIns="38963" rIns="77925" bIns="38963" rtlCol="0">
            <a:spAutoFit/>
          </a:bodyPr>
          <a:lstStyle/>
          <a:p>
            <a:r>
              <a:rPr lang="zh-CN" altLang="en-US" b="1" dirty="0" smtClean="0">
                <a:latin typeface="微软雅黑" pitchFamily="34" charset="-122"/>
                <a:ea typeface="微软雅黑" pitchFamily="34" charset="-122"/>
              </a:rPr>
              <a:t>案例：</a:t>
            </a:r>
            <a:r>
              <a:rPr lang="en-US" altLang="zh-CN" b="1" dirty="0" smtClean="0">
                <a:latin typeface="微软雅黑" pitchFamily="34" charset="-122"/>
                <a:ea typeface="微软雅黑" pitchFamily="34" charset="-122"/>
              </a:rPr>
              <a:t>《XX</a:t>
            </a:r>
            <a:r>
              <a:rPr lang="zh-CN" altLang="en-US" b="1" dirty="0" smtClean="0">
                <a:latin typeface="微软雅黑" pitchFamily="34" charset="-122"/>
                <a:ea typeface="微软雅黑" pitchFamily="34" charset="-122"/>
              </a:rPr>
              <a:t>公司</a:t>
            </a:r>
            <a:r>
              <a:rPr lang="en-US" altLang="zh-CN" b="1" dirty="0" smtClean="0">
                <a:latin typeface="微软雅黑" pitchFamily="34" charset="-122"/>
                <a:ea typeface="微软雅黑" pitchFamily="34" charset="-122"/>
              </a:rPr>
              <a:t>2016</a:t>
            </a:r>
            <a:r>
              <a:rPr lang="zh-CN" altLang="en-US" b="1" dirty="0" smtClean="0">
                <a:latin typeface="微软雅黑" pitchFamily="34" charset="-122"/>
                <a:ea typeface="微软雅黑" pitchFamily="34" charset="-122"/>
              </a:rPr>
              <a:t>年年度股东大会决议公告</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节选</a:t>
            </a:r>
            <a:endParaRPr lang="en-US" altLang="zh-CN" b="1"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（二）审议通过</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关于公司</a:t>
            </a:r>
            <a:r>
              <a:rPr lang="en-US" altLang="zh-CN" dirty="0" smtClean="0">
                <a:latin typeface="微软雅黑" pitchFamily="34" charset="-122"/>
                <a:ea typeface="微软雅黑" pitchFamily="34" charset="-122"/>
              </a:rPr>
              <a:t>2016</a:t>
            </a:r>
            <a:r>
              <a:rPr lang="zh-CN" altLang="en-US" dirty="0" smtClean="0">
                <a:latin typeface="微软雅黑" pitchFamily="34" charset="-122"/>
                <a:ea typeface="微软雅黑" pitchFamily="34" charset="-122"/>
              </a:rPr>
              <a:t>年度权益分派方案的议案</a:t>
            </a:r>
            <a:r>
              <a:rPr lang="en-US" altLang="zh-CN" dirty="0" smtClean="0">
                <a:latin typeface="微软雅黑" pitchFamily="34" charset="-122"/>
                <a:ea typeface="微软雅黑" pitchFamily="34" charset="-122"/>
              </a:rPr>
              <a:t>》</a:t>
            </a:r>
          </a:p>
          <a:p>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  1.</a:t>
            </a:r>
            <a:r>
              <a:rPr lang="zh-CN" altLang="en-US" dirty="0" smtClean="0">
                <a:latin typeface="微软雅黑" pitchFamily="34" charset="-122"/>
                <a:ea typeface="微软雅黑" pitchFamily="34" charset="-122"/>
              </a:rPr>
              <a:t>议案内容</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经北京</a:t>
            </a:r>
            <a:r>
              <a:rPr lang="en-US" altLang="zh-CN" dirty="0" smtClean="0">
                <a:latin typeface="微软雅黑" pitchFamily="34" charset="-122"/>
                <a:ea typeface="微软雅黑" pitchFamily="34" charset="-122"/>
              </a:rPr>
              <a:t>XX</a:t>
            </a:r>
            <a:r>
              <a:rPr lang="zh-CN" altLang="en-US" dirty="0" smtClean="0">
                <a:latin typeface="微软雅黑" pitchFamily="34" charset="-122"/>
                <a:ea typeface="微软雅黑" pitchFamily="34" charset="-122"/>
              </a:rPr>
              <a:t>会计师事务所审计，截至</a:t>
            </a:r>
            <a:r>
              <a:rPr lang="en-US" altLang="zh-CN" dirty="0" smtClean="0">
                <a:solidFill>
                  <a:srgbClr val="FF0000"/>
                </a:solidFill>
                <a:latin typeface="微软雅黑" pitchFamily="34" charset="-122"/>
                <a:ea typeface="微软雅黑" pitchFamily="34" charset="-122"/>
              </a:rPr>
              <a:t>2016</a:t>
            </a:r>
            <a:r>
              <a:rPr lang="zh-CN" altLang="en-US" dirty="0" smtClean="0">
                <a:solidFill>
                  <a:srgbClr val="FF0000"/>
                </a:solidFill>
                <a:latin typeface="微软雅黑" pitchFamily="34" charset="-122"/>
                <a:ea typeface="微软雅黑" pitchFamily="34" charset="-122"/>
              </a:rPr>
              <a:t>年</a:t>
            </a:r>
            <a:r>
              <a:rPr lang="en-US" altLang="zh-CN" dirty="0" smtClean="0">
                <a:solidFill>
                  <a:srgbClr val="FF0000"/>
                </a:solidFill>
                <a:latin typeface="微软雅黑" pitchFamily="34" charset="-122"/>
                <a:ea typeface="微软雅黑" pitchFamily="34" charset="-122"/>
              </a:rPr>
              <a:t>12</a:t>
            </a:r>
            <a:r>
              <a:rPr lang="zh-CN" altLang="en-US" dirty="0" smtClean="0">
                <a:solidFill>
                  <a:srgbClr val="FF0000"/>
                </a:solidFill>
                <a:latin typeface="微软雅黑" pitchFamily="34" charset="-122"/>
                <a:ea typeface="微软雅黑" pitchFamily="34" charset="-122"/>
              </a:rPr>
              <a:t>月</a:t>
            </a:r>
            <a:r>
              <a:rPr lang="en-US" altLang="zh-CN" dirty="0" smtClean="0">
                <a:solidFill>
                  <a:srgbClr val="FF0000"/>
                </a:solidFill>
                <a:latin typeface="微软雅黑" pitchFamily="34" charset="-122"/>
                <a:ea typeface="微软雅黑" pitchFamily="34" charset="-122"/>
              </a:rPr>
              <a:t>31</a:t>
            </a:r>
            <a:r>
              <a:rPr lang="zh-CN" altLang="en-US" dirty="0" smtClean="0">
                <a:solidFill>
                  <a:srgbClr val="FF0000"/>
                </a:solidFill>
                <a:latin typeface="微软雅黑" pitchFamily="34" charset="-122"/>
                <a:ea typeface="微软雅黑" pitchFamily="34" charset="-122"/>
              </a:rPr>
              <a:t>日</a:t>
            </a:r>
            <a:r>
              <a:rPr lang="zh-CN" altLang="en-US" dirty="0" smtClean="0">
                <a:latin typeface="微软雅黑" pitchFamily="34" charset="-122"/>
                <a:ea typeface="微软雅黑" pitchFamily="34" charset="-122"/>
              </a:rPr>
              <a:t>公司的未分配利润余额为人民币</a:t>
            </a:r>
            <a:r>
              <a:rPr lang="en-US" altLang="zh-CN" dirty="0" smtClean="0">
                <a:latin typeface="微软雅黑" pitchFamily="34" charset="-122"/>
                <a:ea typeface="微软雅黑" pitchFamily="34" charset="-122"/>
              </a:rPr>
              <a:t>3600</a:t>
            </a:r>
            <a:r>
              <a:rPr lang="zh-CN" altLang="en-US" dirty="0" smtClean="0">
                <a:latin typeface="微软雅黑" pitchFamily="34" charset="-122"/>
                <a:ea typeface="微软雅黑" pitchFamily="34" charset="-122"/>
              </a:rPr>
              <a:t>万元，资本公积</a:t>
            </a:r>
            <a:r>
              <a:rPr lang="en-US" altLang="zh-CN" dirty="0" smtClean="0">
                <a:latin typeface="微软雅黑" pitchFamily="34" charset="-122"/>
                <a:ea typeface="微软雅黑" pitchFamily="34" charset="-122"/>
              </a:rPr>
              <a:t>6500</a:t>
            </a:r>
            <a:r>
              <a:rPr lang="zh-CN" altLang="en-US" dirty="0" smtClean="0">
                <a:latin typeface="微软雅黑" pitchFamily="34" charset="-122"/>
                <a:ea typeface="微软雅黑" pitchFamily="34" charset="-122"/>
              </a:rPr>
              <a:t>万元。具体分配方案为：公司拟向</a:t>
            </a:r>
            <a:r>
              <a:rPr lang="zh-CN" altLang="en-US" dirty="0" smtClean="0">
                <a:solidFill>
                  <a:srgbClr val="FF0000"/>
                </a:solidFill>
                <a:latin typeface="微软雅黑" pitchFamily="34" charset="-122"/>
                <a:ea typeface="微软雅黑" pitchFamily="34" charset="-122"/>
              </a:rPr>
              <a:t>权益分派股权登记日在册的全体股东</a:t>
            </a:r>
            <a:r>
              <a:rPr lang="zh-CN" altLang="en-US" dirty="0" smtClean="0">
                <a:latin typeface="微软雅黑" pitchFamily="34" charset="-122"/>
                <a:ea typeface="微软雅黑" pitchFamily="34" charset="-122"/>
              </a:rPr>
              <a:t>派发现金红利，每</a:t>
            </a:r>
            <a:r>
              <a:rPr lang="en-US" altLang="zh-CN" dirty="0" smtClean="0">
                <a:latin typeface="微软雅黑" pitchFamily="34" charset="-122"/>
                <a:ea typeface="微软雅黑" pitchFamily="34" charset="-122"/>
              </a:rPr>
              <a:t>10</a:t>
            </a:r>
            <a:r>
              <a:rPr lang="zh-CN" altLang="en-US" dirty="0" smtClean="0">
                <a:latin typeface="微软雅黑" pitchFamily="34" charset="-122"/>
                <a:ea typeface="微软雅黑" pitchFamily="34" charset="-122"/>
              </a:rPr>
              <a:t>股派发</a:t>
            </a: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元（含税）。同时，以股本溢价形成的资本公积向全体股东每</a:t>
            </a:r>
            <a:r>
              <a:rPr lang="en-US" altLang="zh-CN" dirty="0" smtClean="0">
                <a:latin typeface="微软雅黑" pitchFamily="34" charset="-122"/>
                <a:ea typeface="微软雅黑" pitchFamily="34" charset="-122"/>
              </a:rPr>
              <a:t>10</a:t>
            </a:r>
            <a:r>
              <a:rPr lang="zh-CN" altLang="en-US" dirty="0" smtClean="0">
                <a:latin typeface="微软雅黑" pitchFamily="34" charset="-122"/>
                <a:ea typeface="微软雅黑" pitchFamily="34" charset="-122"/>
              </a:rPr>
              <a:t>股转增</a:t>
            </a: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股。</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    </a:t>
            </a:r>
          </a:p>
          <a:p>
            <a:endParaRPr lang="en-US" altLang="zh-CN" dirty="0" smtClean="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sp>
        <p:nvSpPr>
          <p:cNvPr id="15" name="灯片编号占位符 8"/>
          <p:cNvSpPr txBox="1">
            <a:spLocks/>
          </p:cNvSpPr>
          <p:nvPr/>
        </p:nvSpPr>
        <p:spPr bwMode="auto">
          <a:xfrm>
            <a:off x="3295656" y="4839909"/>
            <a:ext cx="2133600" cy="303591"/>
          </a:xfrm>
          <a:prstGeom prst="rect">
            <a:avLst/>
          </a:prstGeom>
          <a:noFill/>
          <a:ln w="9525">
            <a:noFill/>
            <a:miter lim="800000"/>
          </a:ln>
          <a:effectLst/>
        </p:spPr>
        <p:txBody>
          <a:bodyPr vert="horz" wrap="square" lIns="77925" tIns="38963" rIns="77925" bIns="38963" numCol="1" anchor="t" anchorCtr="0" compatLnSpc="1"/>
          <a:lstStyle/>
          <a:p>
            <a:pPr algn="ctr" defTabSz="779252">
              <a:defRPr/>
            </a:pPr>
            <a:fld id="{EEE598E4-D949-46A6-A5D1-2760F8946FD5}" type="slidenum">
              <a:rPr lang="en-US" altLang="zh-CN" sz="1200" smtClean="0"/>
              <a:pPr algn="ctr" defTabSz="779252">
                <a:defRPr/>
              </a:pPr>
              <a:t>5</a:t>
            </a:fld>
            <a:endParaRPr lang="en-US" altLang="zh-CN" sz="1200" dirty="0"/>
          </a:p>
        </p:txBody>
      </p:sp>
      <p:sp>
        <p:nvSpPr>
          <p:cNvPr id="14" name="标题 4"/>
          <p:cNvSpPr txBox="1">
            <a:spLocks/>
          </p:cNvSpPr>
          <p:nvPr/>
        </p:nvSpPr>
        <p:spPr>
          <a:xfrm>
            <a:off x="428596" y="0"/>
            <a:ext cx="8229600" cy="589346"/>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7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j-cs"/>
              </a:rPr>
              <a:t>一、如何确定</a:t>
            </a:r>
            <a:r>
              <a:rPr lang="zh-CN" altLang="en-US" sz="2700" b="1" kern="0" dirty="0" smtClean="0">
                <a:solidFill>
                  <a:schemeClr val="bg1"/>
                </a:solidFill>
                <a:latin typeface="微软雅黑" pitchFamily="34" charset="-122"/>
                <a:ea typeface="微软雅黑" pitchFamily="34" charset="-122"/>
                <a:cs typeface="+mj-cs"/>
              </a:rPr>
              <a:t>权益分派</a:t>
            </a:r>
            <a:r>
              <a:rPr kumimoji="0" lang="zh-CN" altLang="en-US" sz="27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j-cs"/>
              </a:rPr>
              <a:t>方案</a:t>
            </a:r>
            <a:endParaRPr kumimoji="0" lang="zh-CN" altLang="en-US" sz="27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bwMode="gray">
          <a:xfrm>
            <a:off x="7358082" y="4500576"/>
            <a:ext cx="1785918" cy="535785"/>
          </a:xfrm>
          <a:prstGeom prst="rect">
            <a:avLst/>
          </a:prstGeom>
          <a:solidFill>
            <a:schemeClr val="bg1"/>
          </a:solidFill>
          <a:ln w="9525">
            <a:noFill/>
            <a:rou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32"/>
          <p:cNvSpPr>
            <a:spLocks noChangeArrowheads="1"/>
          </p:cNvSpPr>
          <p:nvPr/>
        </p:nvSpPr>
        <p:spPr bwMode="auto">
          <a:xfrm>
            <a:off x="354042" y="82139"/>
            <a:ext cx="8432800" cy="400050"/>
          </a:xfrm>
          <a:prstGeom prst="rect">
            <a:avLst/>
          </a:prstGeom>
          <a:noFill/>
          <a:ln w="9525">
            <a:noFill/>
            <a:miter lim="800000"/>
          </a:ln>
        </p:spPr>
        <p:txBody>
          <a:bodyPr lIns="77925" tIns="38963" rIns="77925" bIns="38963" anchor="b"/>
          <a:lstStyle/>
          <a:p>
            <a:pPr algn="ctr"/>
            <a:r>
              <a:rPr lang="zh-CN" altLang="en-US" sz="2700" dirty="0" smtClean="0">
                <a:solidFill>
                  <a:schemeClr val="bg1"/>
                </a:solidFill>
                <a:latin typeface="黑体" pitchFamily="49" charset="-122"/>
                <a:ea typeface="黑体" pitchFamily="49" charset="-122"/>
              </a:rPr>
              <a:t>业务咨询方式</a:t>
            </a:r>
            <a:endParaRPr lang="zh-CN" altLang="en-US" sz="2700" dirty="0">
              <a:solidFill>
                <a:schemeClr val="bg1"/>
              </a:solidFill>
              <a:latin typeface="黑体" pitchFamily="49" charset="-122"/>
              <a:ea typeface="黑体" pitchFamily="49" charset="-122"/>
            </a:endParaRPr>
          </a:p>
        </p:txBody>
      </p:sp>
      <p:sp>
        <p:nvSpPr>
          <p:cNvPr id="12" name="椭圆 11"/>
          <p:cNvSpPr/>
          <p:nvPr/>
        </p:nvSpPr>
        <p:spPr bwMode="gray">
          <a:xfrm>
            <a:off x="2214546" y="964395"/>
            <a:ext cx="571504" cy="428628"/>
          </a:xfrm>
          <a:prstGeom prst="ellipse">
            <a:avLst/>
          </a:prstGeom>
          <a:solidFill>
            <a:srgbClr val="C00000"/>
          </a:solidFill>
          <a:ln w="9525">
            <a:solidFill>
              <a:schemeClr val="bg1"/>
            </a:solidFill>
            <a:round/>
          </a:ln>
        </p:spPr>
        <p:txBody>
          <a:bodyPr wrap="none" lIns="77925" tIns="38963" rIns="77925" bIns="38963" rtlCol="0" anchor="ctr"/>
          <a:lstStyle/>
          <a:p>
            <a:pPr algn="ctr"/>
            <a:r>
              <a:rPr lang="en-US" altLang="zh-CN" sz="27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1</a:t>
            </a:r>
            <a:endParaRPr lang="zh-CN" altLang="en-US" sz="27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3" name="椭圆 12"/>
          <p:cNvSpPr/>
          <p:nvPr/>
        </p:nvSpPr>
        <p:spPr bwMode="gray">
          <a:xfrm>
            <a:off x="6084168" y="951570"/>
            <a:ext cx="559534" cy="441453"/>
          </a:xfrm>
          <a:prstGeom prst="ellipse">
            <a:avLst/>
          </a:prstGeom>
          <a:solidFill>
            <a:srgbClr val="C00000"/>
          </a:solidFill>
          <a:ln w="9525">
            <a:solidFill>
              <a:schemeClr val="bg1"/>
            </a:solidFill>
            <a:round/>
          </a:ln>
        </p:spPr>
        <p:txBody>
          <a:bodyPr wrap="none" lIns="77925" tIns="38963" rIns="77925" bIns="38963" rtlCol="0" anchor="ctr"/>
          <a:lstStyle/>
          <a:p>
            <a:pPr algn="ctr"/>
            <a:r>
              <a:rPr lang="en-US" altLang="zh-CN" sz="27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2</a:t>
            </a:r>
            <a:endParaRPr lang="zh-CN" altLang="en-US" sz="27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6" name="TextBox 15"/>
          <p:cNvSpPr txBox="1"/>
          <p:nvPr/>
        </p:nvSpPr>
        <p:spPr>
          <a:xfrm>
            <a:off x="4857752" y="1428742"/>
            <a:ext cx="3929090" cy="6117263"/>
          </a:xfrm>
          <a:prstGeom prst="rect">
            <a:avLst/>
          </a:prstGeom>
          <a:noFill/>
        </p:spPr>
        <p:txBody>
          <a:bodyPr wrap="square" lIns="77925" tIns="38963" rIns="77925" bIns="38963" rtlCol="0">
            <a:spAutoFit/>
          </a:bodyPr>
          <a:lstStyle/>
          <a:p>
            <a:pPr>
              <a:lnSpc>
                <a:spcPct val="120000"/>
              </a:lnSpc>
            </a:pPr>
            <a:r>
              <a:rPr lang="zh-CN" altLang="en-US" b="1" dirty="0" smtClean="0">
                <a:latin typeface="微软雅黑" pitchFamily="34" charset="-122"/>
                <a:ea typeface="微软雅黑" pitchFamily="34" charset="-122"/>
                <a:cs typeface="微软雅黑"/>
              </a:rPr>
              <a:t>微信公众号：新三板股份登记</a:t>
            </a:r>
            <a:r>
              <a:rPr lang="en-US" altLang="zh-CN" b="1" dirty="0" smtClean="0">
                <a:latin typeface="微软雅黑" pitchFamily="34" charset="-122"/>
                <a:ea typeface="微软雅黑" pitchFamily="34" charset="-122"/>
                <a:cs typeface="微软雅黑"/>
              </a:rPr>
              <a:t>(</a:t>
            </a:r>
            <a:r>
              <a:rPr lang="en-US" altLang="zh-CN" b="1" dirty="0" err="1" smtClean="0">
                <a:solidFill>
                  <a:srgbClr val="C00000"/>
                </a:solidFill>
                <a:latin typeface="微软雅黑" pitchFamily="34" charset="-122"/>
                <a:ea typeface="微软雅黑" pitchFamily="34" charset="-122"/>
                <a:cs typeface="微软雅黑"/>
              </a:rPr>
              <a:t>xsbgfdj</a:t>
            </a:r>
            <a:r>
              <a:rPr lang="en-US" altLang="zh-CN" b="1" dirty="0" smtClean="0">
                <a:latin typeface="微软雅黑" pitchFamily="34" charset="-122"/>
                <a:ea typeface="微软雅黑" pitchFamily="34" charset="-122"/>
                <a:cs typeface="微软雅黑"/>
              </a:rPr>
              <a:t>)</a:t>
            </a:r>
            <a:endParaRPr lang="zh-CN" altLang="en-US" b="1" dirty="0" smtClean="0">
              <a:latin typeface="微软雅黑" pitchFamily="34" charset="-122"/>
              <a:ea typeface="微软雅黑" pitchFamily="34" charset="-122"/>
              <a:cs typeface="微软雅黑"/>
            </a:endParaRPr>
          </a:p>
          <a:p>
            <a:pPr>
              <a:lnSpc>
                <a:spcPct val="120000"/>
              </a:lnSpc>
            </a:pPr>
            <a:endParaRPr lang="en-US" altLang="zh-CN" b="1" dirty="0" smtClean="0">
              <a:latin typeface="微软雅黑" pitchFamily="34" charset="-122"/>
              <a:ea typeface="微软雅黑" pitchFamily="34" charset="-122"/>
              <a:cs typeface="微软雅黑"/>
            </a:endParaRPr>
          </a:p>
          <a:p>
            <a:pPr>
              <a:lnSpc>
                <a:spcPct val="120000"/>
              </a:lnSpc>
            </a:pPr>
            <a:r>
              <a:rPr lang="zh-CN" altLang="en-US" b="1" dirty="0" smtClean="0">
                <a:latin typeface="微软雅黑" pitchFamily="34" charset="-122"/>
                <a:ea typeface="微软雅黑" pitchFamily="34" charset="-122"/>
                <a:cs typeface="微软雅黑"/>
              </a:rPr>
              <a:t>综合服务热线：</a:t>
            </a:r>
            <a:endParaRPr lang="en-US" altLang="zh-CN" b="1" dirty="0" smtClean="0">
              <a:latin typeface="微软雅黑" pitchFamily="34" charset="-122"/>
              <a:ea typeface="微软雅黑" pitchFamily="34" charset="-122"/>
              <a:cs typeface="微软雅黑"/>
            </a:endParaRPr>
          </a:p>
          <a:p>
            <a:pPr>
              <a:lnSpc>
                <a:spcPct val="120000"/>
              </a:lnSpc>
            </a:pPr>
            <a:r>
              <a:rPr lang="en-US" altLang="zh-CN" b="1" dirty="0" smtClean="0">
                <a:solidFill>
                  <a:srgbClr val="C00000"/>
                </a:solidFill>
                <a:latin typeface="微软雅黑" pitchFamily="34" charset="-122"/>
                <a:ea typeface="微软雅黑" pitchFamily="34" charset="-122"/>
                <a:cs typeface="微软雅黑"/>
              </a:rPr>
              <a:t>4008-058-058</a:t>
            </a:r>
            <a:r>
              <a:rPr lang="zh-CN" altLang="en-US" b="1" dirty="0" smtClean="0">
                <a:solidFill>
                  <a:srgbClr val="C00000"/>
                </a:solidFill>
                <a:latin typeface="微软雅黑" pitchFamily="34" charset="-122"/>
                <a:ea typeface="微软雅黑" pitchFamily="34" charset="-122"/>
                <a:cs typeface="微软雅黑"/>
              </a:rPr>
              <a:t>转</a:t>
            </a:r>
            <a:r>
              <a:rPr lang="en-US" altLang="zh-CN" b="1" dirty="0" smtClean="0">
                <a:solidFill>
                  <a:srgbClr val="C00000"/>
                </a:solidFill>
                <a:latin typeface="微软雅黑" pitchFamily="34" charset="-122"/>
                <a:ea typeface="微软雅黑" pitchFamily="34" charset="-122"/>
                <a:cs typeface="微软雅黑"/>
              </a:rPr>
              <a:t>3</a:t>
            </a:r>
            <a:r>
              <a:rPr lang="zh-CN" altLang="en-US" b="1" dirty="0" smtClean="0">
                <a:latin typeface="微软雅黑" pitchFamily="34" charset="-122"/>
                <a:ea typeface="微软雅黑" pitchFamily="34" charset="-122"/>
                <a:cs typeface="微软雅黑"/>
              </a:rPr>
              <a:t>（全国股转系统）</a:t>
            </a:r>
            <a:endParaRPr lang="en-US" altLang="zh-CN" b="1" dirty="0" smtClean="0">
              <a:latin typeface="微软雅黑" pitchFamily="34" charset="-122"/>
              <a:ea typeface="微软雅黑" pitchFamily="34" charset="-122"/>
              <a:cs typeface="微软雅黑"/>
            </a:endParaRPr>
          </a:p>
          <a:p>
            <a:pPr>
              <a:lnSpc>
                <a:spcPct val="120000"/>
              </a:lnSpc>
            </a:pPr>
            <a:endParaRPr lang="en-US" altLang="zh-CN" b="1" dirty="0" smtClean="0">
              <a:latin typeface="微软雅黑" pitchFamily="34" charset="-122"/>
              <a:ea typeface="微软雅黑" pitchFamily="34" charset="-122"/>
              <a:cs typeface="微软雅黑"/>
            </a:endParaRPr>
          </a:p>
          <a:p>
            <a:pPr>
              <a:lnSpc>
                <a:spcPct val="120000"/>
              </a:lnSpc>
            </a:pPr>
            <a:r>
              <a:rPr lang="zh-CN" altLang="en-US" b="1" dirty="0" smtClean="0">
                <a:latin typeface="微软雅黑" pitchFamily="34" charset="-122"/>
                <a:ea typeface="微软雅黑" pitchFamily="34" charset="-122"/>
                <a:cs typeface="微软雅黑"/>
              </a:rPr>
              <a:t>业务咨询邮箱：</a:t>
            </a:r>
            <a:endParaRPr lang="en-US" altLang="zh-CN" b="1" dirty="0" smtClean="0">
              <a:latin typeface="微软雅黑" pitchFamily="34" charset="-122"/>
              <a:ea typeface="微软雅黑" pitchFamily="34" charset="-122"/>
              <a:cs typeface="微软雅黑"/>
            </a:endParaRPr>
          </a:p>
          <a:p>
            <a:pPr>
              <a:lnSpc>
                <a:spcPct val="120000"/>
              </a:lnSpc>
            </a:pPr>
            <a:r>
              <a:rPr lang="en-US" altLang="zh-CN" b="1" dirty="0" smtClean="0">
                <a:solidFill>
                  <a:srgbClr val="C00000"/>
                </a:solidFill>
                <a:latin typeface="微软雅黑" pitchFamily="34" charset="-122"/>
                <a:ea typeface="微软雅黑" pitchFamily="34" charset="-122"/>
                <a:cs typeface="微软雅黑"/>
              </a:rPr>
              <a:t>xsbgfdj@chinaclear.com.cn</a:t>
            </a:r>
          </a:p>
          <a:p>
            <a:r>
              <a:rPr lang="zh-CN" altLang="en-US" b="1" dirty="0">
                <a:latin typeface="微软雅黑" pitchFamily="34" charset="-122"/>
                <a:ea typeface="微软雅黑" pitchFamily="34" charset="-122"/>
                <a:cs typeface="微软雅黑"/>
              </a:rPr>
              <a:t>（</a:t>
            </a:r>
            <a:r>
              <a:rPr lang="zh-CN" altLang="en-US" sz="1400" b="1" dirty="0">
                <a:latin typeface="微软雅黑" pitchFamily="34" charset="-122"/>
                <a:ea typeface="微软雅黑" pitchFamily="34" charset="-122"/>
                <a:cs typeface="微软雅黑"/>
              </a:rPr>
              <a:t>标题注明“证券简称</a:t>
            </a:r>
            <a:r>
              <a:rPr lang="en-US" altLang="zh-CN" sz="1400" b="1" dirty="0">
                <a:latin typeface="微软雅黑" pitchFamily="34" charset="-122"/>
                <a:ea typeface="微软雅黑" pitchFamily="34" charset="-122"/>
                <a:cs typeface="微软雅黑"/>
              </a:rPr>
              <a:t>+</a:t>
            </a:r>
            <a:r>
              <a:rPr lang="zh-CN" altLang="en-US" sz="1400" b="1" dirty="0">
                <a:latin typeface="微软雅黑" pitchFamily="34" charset="-122"/>
                <a:ea typeface="微软雅黑" pitchFamily="34" charset="-122"/>
                <a:cs typeface="微软雅黑"/>
              </a:rPr>
              <a:t>证券代码</a:t>
            </a:r>
            <a:r>
              <a:rPr lang="en-US" altLang="zh-CN" sz="1400" b="1" dirty="0">
                <a:latin typeface="微软雅黑" pitchFamily="34" charset="-122"/>
                <a:ea typeface="微软雅黑" pitchFamily="34" charset="-122"/>
                <a:cs typeface="微软雅黑"/>
              </a:rPr>
              <a:t>+</a:t>
            </a:r>
            <a:r>
              <a:rPr lang="zh-CN" altLang="en-US" sz="1400" b="1" dirty="0">
                <a:latin typeface="微软雅黑" pitchFamily="34" charset="-122"/>
                <a:ea typeface="微软雅黑" pitchFamily="34" charset="-122"/>
                <a:cs typeface="微软雅黑"/>
              </a:rPr>
              <a:t>业务类型</a:t>
            </a:r>
            <a:r>
              <a:rPr lang="zh-CN" altLang="en-US" b="1" dirty="0" smtClean="0">
                <a:latin typeface="微软雅黑" pitchFamily="34" charset="-122"/>
                <a:ea typeface="微软雅黑" pitchFamily="34" charset="-122"/>
                <a:cs typeface="微软雅黑"/>
              </a:rPr>
              <a:t>）</a:t>
            </a:r>
            <a:endParaRPr lang="en-US" altLang="zh-CN" b="1" dirty="0" smtClean="0">
              <a:latin typeface="微软雅黑" pitchFamily="34" charset="-122"/>
              <a:ea typeface="微软雅黑" pitchFamily="34" charset="-122"/>
              <a:cs typeface="微软雅黑"/>
            </a:endParaRPr>
          </a:p>
          <a:p>
            <a:endParaRPr lang="en-US" altLang="zh-CN" b="1" dirty="0" smtClean="0">
              <a:latin typeface="微软雅黑" pitchFamily="34" charset="-122"/>
              <a:ea typeface="微软雅黑" pitchFamily="34" charset="-122"/>
              <a:cs typeface="微软雅黑"/>
            </a:endParaRPr>
          </a:p>
          <a:p>
            <a:pPr>
              <a:lnSpc>
                <a:spcPct val="120000"/>
              </a:lnSpc>
            </a:pPr>
            <a:endParaRPr lang="en-US" altLang="zh-CN" b="1" dirty="0" smtClean="0">
              <a:solidFill>
                <a:srgbClr val="0070C0"/>
              </a:solidFill>
              <a:latin typeface="微软雅黑" pitchFamily="34" charset="-122"/>
              <a:ea typeface="微软雅黑" pitchFamily="34" charset="-122"/>
              <a:cs typeface="微软雅黑"/>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b="1" dirty="0">
              <a:latin typeface="微软雅黑" pitchFamily="34" charset="-122"/>
              <a:ea typeface="微软雅黑" pitchFamily="34" charset="-122"/>
              <a:cs typeface="微软雅黑"/>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pic>
        <p:nvPicPr>
          <p:cNvPr id="11" name="Picture 9" descr="D:\2015.1.23\中国结算VI系统(2015.3)\主标-透明背景.png"/>
          <p:cNvPicPr>
            <a:picLocks noChangeAspect="1" noChangeArrowheads="1"/>
          </p:cNvPicPr>
          <p:nvPr/>
        </p:nvPicPr>
        <p:blipFill>
          <a:blip r:embed="rId3" cstate="print"/>
          <a:srcRect/>
          <a:stretch>
            <a:fillRect/>
          </a:stretch>
        </p:blipFill>
        <p:spPr bwMode="auto">
          <a:xfrm>
            <a:off x="7524329" y="4569973"/>
            <a:ext cx="1475656" cy="496564"/>
          </a:xfrm>
          <a:prstGeom prst="rect">
            <a:avLst/>
          </a:prstGeom>
          <a:noFill/>
          <a:ln w="9525">
            <a:noFill/>
            <a:miter lim="800000"/>
            <a:headEnd/>
            <a:tailEnd/>
          </a:ln>
        </p:spPr>
      </p:pic>
      <p:sp>
        <p:nvSpPr>
          <p:cNvPr id="14" name="灯片编号占位符 13"/>
          <p:cNvSpPr>
            <a:spLocks noGrp="1"/>
          </p:cNvSpPr>
          <p:nvPr>
            <p:ph type="sldNum" sz="quarter" idx="4294967295"/>
          </p:nvPr>
        </p:nvSpPr>
        <p:spPr>
          <a:xfrm>
            <a:off x="3929058" y="4661311"/>
            <a:ext cx="1714512" cy="250031"/>
          </a:xfrm>
        </p:spPr>
        <p:txBody>
          <a:bodyPr/>
          <a:lstStyle/>
          <a:p>
            <a:pPr algn="ctr">
              <a:defRPr/>
            </a:pPr>
            <a:fld id="{EEE598E4-D949-46A6-A5D1-2760F8946FD5}" type="slidenum">
              <a:rPr lang="en-US" altLang="zh-CN" smtClean="0"/>
              <a:pPr algn="ctr">
                <a:defRPr/>
              </a:pPr>
              <a:t>50</a:t>
            </a:fld>
            <a:endParaRPr lang="en-US" altLang="zh-CN" dirty="0"/>
          </a:p>
        </p:txBody>
      </p:sp>
      <p:sp>
        <p:nvSpPr>
          <p:cNvPr id="17" name="矩形 16"/>
          <p:cNvSpPr/>
          <p:nvPr/>
        </p:nvSpPr>
        <p:spPr>
          <a:xfrm>
            <a:off x="1142976" y="1750213"/>
            <a:ext cx="2722177" cy="694240"/>
          </a:xfrm>
          <a:prstGeom prst="rect">
            <a:avLst/>
          </a:prstGeom>
        </p:spPr>
        <p:txBody>
          <a:bodyPr wrap="none" lIns="77925" tIns="38963" rIns="77925" bIns="38963">
            <a:spAutoFit/>
          </a:bodyPr>
          <a:lstStyle/>
          <a:p>
            <a:r>
              <a:rPr lang="en-US" altLang="zh-CN" sz="2000" b="1" dirty="0" smtClean="0">
                <a:solidFill>
                  <a:srgbClr val="000000"/>
                </a:solidFill>
                <a:latin typeface="微软雅黑" pitchFamily="34" charset="-122"/>
                <a:ea typeface="微软雅黑" pitchFamily="34" charset="-122"/>
                <a:cs typeface="微软雅黑"/>
              </a:rPr>
              <a:t>24</a:t>
            </a:r>
            <a:r>
              <a:rPr lang="zh-CN" altLang="en-US" sz="2000" b="1" dirty="0" smtClean="0">
                <a:solidFill>
                  <a:srgbClr val="000000"/>
                </a:solidFill>
                <a:latin typeface="微软雅黑" pitchFamily="34" charset="-122"/>
                <a:ea typeface="微软雅黑" pitchFamily="34" charset="-122"/>
                <a:cs typeface="微软雅黑"/>
              </a:rPr>
              <a:t>小时在线客服：</a:t>
            </a:r>
            <a:endParaRPr lang="en-US" altLang="zh-CN" sz="2000" b="1" dirty="0" smtClean="0">
              <a:solidFill>
                <a:srgbClr val="000000"/>
              </a:solidFill>
              <a:latin typeface="微软雅黑" pitchFamily="34" charset="-122"/>
              <a:ea typeface="微软雅黑" pitchFamily="34" charset="-122"/>
              <a:cs typeface="微软雅黑"/>
            </a:endParaRPr>
          </a:p>
          <a:p>
            <a:r>
              <a:rPr lang="zh-CN" altLang="en-US" sz="2000" b="1" dirty="0" smtClean="0">
                <a:solidFill>
                  <a:srgbClr val="000000"/>
                </a:solidFill>
                <a:latin typeface="微软雅黑" pitchFamily="34" charset="-122"/>
                <a:ea typeface="微软雅黑" pitchFamily="34" charset="-122"/>
                <a:cs typeface="微软雅黑"/>
              </a:rPr>
              <a:t>官网右下角，点击进入</a:t>
            </a:r>
            <a:endParaRPr lang="zh-CN" altLang="en-US" sz="2000" b="1" dirty="0"/>
          </a:p>
        </p:txBody>
      </p:sp>
      <p:sp>
        <p:nvSpPr>
          <p:cNvPr id="19" name="矩形 18"/>
          <p:cNvSpPr/>
          <p:nvPr/>
        </p:nvSpPr>
        <p:spPr>
          <a:xfrm>
            <a:off x="1071868" y="2607469"/>
            <a:ext cx="2928628" cy="386464"/>
          </a:xfrm>
          <a:prstGeom prst="rect">
            <a:avLst/>
          </a:prstGeom>
        </p:spPr>
        <p:txBody>
          <a:bodyPr wrap="square" lIns="77925" tIns="38963" rIns="77925" bIns="38963">
            <a:spAutoFit/>
          </a:bodyPr>
          <a:lstStyle/>
          <a:p>
            <a:r>
              <a:rPr lang="en-US" altLang="zh-CN" sz="2000" b="1" dirty="0" smtClean="0">
                <a:solidFill>
                  <a:srgbClr val="0070C0"/>
                </a:solidFill>
                <a:latin typeface="微软雅黑" pitchFamily="34" charset="-122"/>
                <a:ea typeface="微软雅黑" pitchFamily="34" charset="-122"/>
                <a:cs typeface="微软雅黑"/>
              </a:rPr>
              <a:t>www.chinaclear.cn</a:t>
            </a:r>
            <a:endParaRPr lang="zh-CN" altLang="en-US" sz="2000" dirty="0"/>
          </a:p>
        </p:txBody>
      </p:sp>
      <p:pic>
        <p:nvPicPr>
          <p:cNvPr id="1026" name="Picture 2"/>
          <p:cNvPicPr>
            <a:picLocks noChangeAspect="1" noChangeArrowheads="1"/>
          </p:cNvPicPr>
          <p:nvPr/>
        </p:nvPicPr>
        <p:blipFill>
          <a:blip r:embed="rId4"/>
          <a:srcRect/>
          <a:stretch>
            <a:fillRect/>
          </a:stretch>
        </p:blipFill>
        <p:spPr bwMode="auto">
          <a:xfrm>
            <a:off x="1000100" y="3071816"/>
            <a:ext cx="2876550" cy="7048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cstate="print"/>
          <a:srcRect/>
          <a:stretch>
            <a:fillRect/>
          </a:stretch>
        </p:blipFill>
        <p:spPr bwMode="auto">
          <a:xfrm>
            <a:off x="0" y="1285867"/>
            <a:ext cx="9144000" cy="858440"/>
          </a:xfrm>
          <a:prstGeom prst="rect">
            <a:avLst/>
          </a:prstGeom>
          <a:noFill/>
          <a:ln w="9525">
            <a:noFill/>
            <a:miter lim="800000"/>
            <a:headEnd/>
            <a:tailEnd/>
          </a:ln>
        </p:spPr>
      </p:pic>
      <p:sp>
        <p:nvSpPr>
          <p:cNvPr id="46084" name="Text Box 7"/>
          <p:cNvSpPr txBox="1">
            <a:spLocks noChangeArrowheads="1"/>
          </p:cNvSpPr>
          <p:nvPr/>
        </p:nvSpPr>
        <p:spPr bwMode="auto">
          <a:xfrm>
            <a:off x="827589" y="3268275"/>
            <a:ext cx="3744913" cy="2370467"/>
          </a:xfrm>
          <a:prstGeom prst="rect">
            <a:avLst/>
          </a:prstGeom>
          <a:noFill/>
          <a:ln w="9525">
            <a:noFill/>
            <a:miter lim="800000"/>
            <a:headEnd/>
            <a:tailEnd/>
          </a:ln>
        </p:spPr>
        <p:txBody>
          <a:bodyPr lIns="107263" tIns="53631" rIns="107263" bIns="53631">
            <a:spAutoFit/>
          </a:bodyPr>
          <a:lstStyle/>
          <a:p>
            <a:pPr algn="l" rtl="0" fontAlgn="base">
              <a:spcBef>
                <a:spcPct val="50000"/>
              </a:spcBef>
              <a:spcAft>
                <a:spcPct val="0"/>
              </a:spcAft>
            </a:pPr>
            <a:r>
              <a:rPr lang="zh-CN" altLang="en-US" kern="1200" dirty="0">
                <a:solidFill>
                  <a:srgbClr val="5F5F5F"/>
                </a:solidFill>
                <a:latin typeface="方正兰亭黑简体"/>
                <a:ea typeface="方正兰亭黑简体"/>
                <a:cs typeface="方正兰亭黑简体"/>
              </a:rPr>
              <a:t>公司微信</a:t>
            </a:r>
            <a:r>
              <a:rPr lang="zh-CN" altLang="en-US" kern="1200" dirty="0" smtClean="0">
                <a:solidFill>
                  <a:srgbClr val="5F5F5F"/>
                </a:solidFill>
                <a:latin typeface="方正兰亭黑简体"/>
                <a:ea typeface="方正兰亭黑简体"/>
                <a:cs typeface="方正兰亭黑简体"/>
              </a:rPr>
              <a:t>：新三板股份登记</a:t>
            </a:r>
            <a:endParaRPr lang="en-US" altLang="en-US" kern="1200" dirty="0">
              <a:solidFill>
                <a:srgbClr val="5F5F5F"/>
              </a:solidFill>
              <a:latin typeface="方正兰亭黑简体"/>
              <a:ea typeface="方正兰亭黑简体"/>
              <a:cs typeface="方正兰亭黑简体"/>
            </a:endParaRPr>
          </a:p>
          <a:p>
            <a:pPr algn="l" rtl="0" fontAlgn="base">
              <a:spcBef>
                <a:spcPct val="50000"/>
              </a:spcBef>
              <a:spcAft>
                <a:spcPct val="0"/>
              </a:spcAft>
            </a:pPr>
            <a:endParaRPr lang="en-US" altLang="en-US"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900" b="1" dirty="0">
              <a:solidFill>
                <a:srgbClr val="5F5F5F"/>
              </a:solidFill>
              <a:latin typeface="黑体" pitchFamily="49" charset="-122"/>
              <a:ea typeface="黑体" pitchFamily="49" charset="-122"/>
            </a:endParaRPr>
          </a:p>
          <a:p>
            <a:pPr algn="l" rtl="0" fontAlgn="base">
              <a:spcBef>
                <a:spcPct val="50000"/>
              </a:spcBef>
              <a:spcAft>
                <a:spcPct val="0"/>
              </a:spcAft>
            </a:pPr>
            <a:r>
              <a:rPr lang="en-US" altLang="zh-CN" sz="1900" dirty="0">
                <a:solidFill>
                  <a:srgbClr val="5F5F5F"/>
                </a:solidFill>
                <a:latin typeface="黑体" pitchFamily="49" charset="-122"/>
                <a:ea typeface="黑体" pitchFamily="49" charset="-122"/>
              </a:rPr>
              <a:t> </a:t>
            </a:r>
          </a:p>
        </p:txBody>
      </p:sp>
      <p:sp>
        <p:nvSpPr>
          <p:cNvPr id="46086" name="Text Box 6"/>
          <p:cNvSpPr txBox="1">
            <a:spLocks noChangeArrowheads="1"/>
          </p:cNvSpPr>
          <p:nvPr/>
        </p:nvSpPr>
        <p:spPr bwMode="auto">
          <a:xfrm>
            <a:off x="827584" y="2143122"/>
            <a:ext cx="6357938" cy="1521004"/>
          </a:xfrm>
          <a:prstGeom prst="rect">
            <a:avLst/>
          </a:prstGeom>
          <a:noFill/>
          <a:ln w="9525">
            <a:noFill/>
            <a:miter lim="800000"/>
            <a:headEnd/>
            <a:tailEnd/>
          </a:ln>
        </p:spPr>
        <p:txBody>
          <a:bodyPr lIns="107263" tIns="53631" rIns="107263" bIns="53631">
            <a:spAutoFit/>
          </a:bodyPr>
          <a:lstStyle/>
          <a:p>
            <a:pPr algn="l" rtl="0" fontAlgn="base">
              <a:lnSpc>
                <a:spcPct val="120000"/>
              </a:lnSpc>
              <a:spcBef>
                <a:spcPct val="0"/>
              </a:spcBef>
              <a:spcAft>
                <a:spcPct val="0"/>
              </a:spcAft>
            </a:pPr>
            <a:r>
              <a:rPr lang="zh-CN" altLang="en-US" kern="1200" dirty="0">
                <a:solidFill>
                  <a:srgbClr val="5F5F5F"/>
                </a:solidFill>
                <a:latin typeface="方正兰亭黑简体"/>
                <a:ea typeface="方正兰亭黑简体"/>
                <a:cs typeface="方正兰亭黑简体"/>
              </a:rPr>
              <a:t>中国证券登记结算有限责任公司北京分公司</a:t>
            </a:r>
            <a:endParaRPr lang="en-US" altLang="zh-CN" kern="1200" dirty="0">
              <a:solidFill>
                <a:srgbClr val="5F5F5F"/>
              </a:solidFill>
              <a:latin typeface="方正兰亭黑简体"/>
              <a:ea typeface="方正兰亭黑简体"/>
              <a:cs typeface="方正兰亭黑简体"/>
            </a:endParaRPr>
          </a:p>
          <a:p>
            <a:pPr algn="l" rtl="0" fontAlgn="base">
              <a:lnSpc>
                <a:spcPct val="150000"/>
              </a:lnSpc>
              <a:spcBef>
                <a:spcPct val="0"/>
              </a:spcBef>
              <a:spcAft>
                <a:spcPct val="0"/>
              </a:spcAft>
            </a:pPr>
            <a:r>
              <a:rPr lang="zh-CN" altLang="en-US" kern="1200" dirty="0">
                <a:solidFill>
                  <a:srgbClr val="5F5F5F"/>
                </a:solidFill>
                <a:latin typeface="方正兰亭黑简体"/>
                <a:ea typeface="方正兰亭黑简体"/>
                <a:cs typeface="方正兰亭黑简体"/>
              </a:rPr>
              <a:t>北京分公司地址：北京市西城区金融大街</a:t>
            </a:r>
            <a:r>
              <a:rPr lang="en-US" altLang="zh-CN" kern="1200" dirty="0">
                <a:solidFill>
                  <a:srgbClr val="5F5F5F"/>
                </a:solidFill>
                <a:latin typeface="方正兰亭黑简体"/>
                <a:ea typeface="方正兰亭黑简体"/>
                <a:cs typeface="方正兰亭黑简体"/>
              </a:rPr>
              <a:t>26</a:t>
            </a:r>
            <a:r>
              <a:rPr lang="zh-CN" altLang="en-US" kern="1200" dirty="0">
                <a:solidFill>
                  <a:srgbClr val="5F5F5F"/>
                </a:solidFill>
                <a:latin typeface="方正兰亭黑简体"/>
                <a:ea typeface="方正兰亭黑简体"/>
                <a:cs typeface="方正兰亭黑简体"/>
              </a:rPr>
              <a:t>号金阳大厦</a:t>
            </a:r>
            <a:r>
              <a:rPr lang="en-US" altLang="zh-CN" kern="1200" dirty="0">
                <a:solidFill>
                  <a:srgbClr val="5F5F5F"/>
                </a:solidFill>
                <a:latin typeface="方正兰亭黑简体"/>
                <a:ea typeface="方正兰亭黑简体"/>
                <a:cs typeface="方正兰亭黑简体"/>
              </a:rPr>
              <a:t>5</a:t>
            </a:r>
            <a:r>
              <a:rPr lang="zh-CN" altLang="en-US" kern="1200" dirty="0">
                <a:solidFill>
                  <a:srgbClr val="5F5F5F"/>
                </a:solidFill>
                <a:latin typeface="方正兰亭黑简体"/>
                <a:ea typeface="方正兰亭黑简体"/>
                <a:cs typeface="方正兰亭黑简体"/>
              </a:rPr>
              <a:t>层</a:t>
            </a:r>
          </a:p>
          <a:p>
            <a:pPr algn="l" rtl="0" fontAlgn="base">
              <a:lnSpc>
                <a:spcPct val="120000"/>
              </a:lnSpc>
              <a:spcBef>
                <a:spcPct val="0"/>
              </a:spcBef>
              <a:spcAft>
                <a:spcPct val="0"/>
              </a:spcAft>
            </a:pPr>
            <a:r>
              <a:rPr lang="zh-CN" altLang="en-US" kern="1200" dirty="0" smtClean="0">
                <a:solidFill>
                  <a:srgbClr val="5F5F5F"/>
                </a:solidFill>
                <a:latin typeface="方正兰亭黑简体"/>
                <a:ea typeface="方正兰亭黑简体"/>
                <a:cs typeface="方正兰亭黑简体"/>
              </a:rPr>
              <a:t>服务</a:t>
            </a:r>
            <a:r>
              <a:rPr lang="zh-CN" altLang="en-US" kern="1200" dirty="0">
                <a:solidFill>
                  <a:srgbClr val="5F5F5F"/>
                </a:solidFill>
                <a:latin typeface="方正兰亭黑简体"/>
                <a:ea typeface="方正兰亭黑简体"/>
                <a:cs typeface="方正兰亭黑简体"/>
              </a:rPr>
              <a:t>热线：</a:t>
            </a:r>
            <a:r>
              <a:rPr lang="en-US" altLang="zh-CN" kern="1200" dirty="0" smtClean="0">
                <a:solidFill>
                  <a:srgbClr val="5F5F5F"/>
                </a:solidFill>
                <a:latin typeface="方正兰亭黑简体"/>
                <a:ea typeface="方正兰亭黑简体"/>
                <a:cs typeface="方正兰亭黑简体"/>
              </a:rPr>
              <a:t>4008-058-058 </a:t>
            </a:r>
            <a:r>
              <a:rPr lang="zh-CN" altLang="en-US" kern="1200" dirty="0" smtClean="0">
                <a:solidFill>
                  <a:srgbClr val="5F5F5F"/>
                </a:solidFill>
                <a:latin typeface="方正兰亭黑简体"/>
                <a:ea typeface="方正兰亭黑简体"/>
                <a:cs typeface="方正兰亭黑简体"/>
              </a:rPr>
              <a:t>转</a:t>
            </a:r>
            <a:r>
              <a:rPr lang="en-US" altLang="zh-CN" kern="1200" dirty="0" smtClean="0">
                <a:solidFill>
                  <a:srgbClr val="5F5F5F"/>
                </a:solidFill>
                <a:latin typeface="方正兰亭黑简体"/>
                <a:ea typeface="方正兰亭黑简体"/>
                <a:cs typeface="方正兰亭黑简体"/>
              </a:rPr>
              <a:t>3</a:t>
            </a:r>
            <a:endParaRPr lang="en-US" altLang="zh-CN" kern="1200" dirty="0">
              <a:solidFill>
                <a:srgbClr val="5F5F5F"/>
              </a:solidFill>
              <a:latin typeface="方正兰亭黑简体"/>
              <a:ea typeface="方正兰亭黑简体"/>
              <a:cs typeface="方正兰亭黑简体"/>
            </a:endParaRPr>
          </a:p>
          <a:p>
            <a:pPr algn="l" rtl="0" fontAlgn="base">
              <a:lnSpc>
                <a:spcPct val="120000"/>
              </a:lnSpc>
              <a:spcBef>
                <a:spcPct val="0"/>
              </a:spcBef>
              <a:spcAft>
                <a:spcPct val="0"/>
              </a:spcAft>
            </a:pPr>
            <a:endParaRPr lang="en-US" altLang="zh-CN" kern="1200" dirty="0">
              <a:solidFill>
                <a:srgbClr val="5F5F5F"/>
              </a:solidFill>
              <a:latin typeface="方正兰亭黑简体"/>
              <a:ea typeface="方正兰亭黑简体"/>
              <a:cs typeface="方正兰亭黑简体"/>
            </a:endParaRPr>
          </a:p>
        </p:txBody>
      </p:sp>
      <p:sp>
        <p:nvSpPr>
          <p:cNvPr id="9" name="页脚占位符 8"/>
          <p:cNvSpPr>
            <a:spLocks noGrp="1"/>
          </p:cNvSpPr>
          <p:nvPr>
            <p:ph type="ftr" sz="quarter" idx="11"/>
          </p:nvPr>
        </p:nvSpPr>
        <p:spPr/>
        <p:txBody>
          <a:bodyPr/>
          <a:lstStyle/>
          <a:p>
            <a:pPr>
              <a:defRPr/>
            </a:pPr>
            <a:r>
              <a:rPr lang="en-US" altLang="zh-CN" dirty="0" smtClean="0"/>
              <a:t>51</a:t>
            </a:r>
            <a:endParaRPr lang="en-US" altLang="zh-CN"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4"/>
          <p:cNvSpPr>
            <a:spLocks noGrp="1"/>
          </p:cNvSpPr>
          <p:nvPr>
            <p:ph type="title"/>
          </p:nvPr>
        </p:nvSpPr>
        <p:spPr>
          <a:xfrm>
            <a:off x="571472" y="0"/>
            <a:ext cx="8229600" cy="589346"/>
          </a:xfrm>
        </p:spPr>
        <p:txBody>
          <a:bodyPr/>
          <a:lstStyle/>
          <a:p>
            <a:pPr lvl="0"/>
            <a:r>
              <a:rPr lang="zh-CN" altLang="en-US" sz="2700" b="1" dirty="0" smtClean="0">
                <a:solidFill>
                  <a:schemeClr val="bg1"/>
                </a:solidFill>
                <a:latin typeface="微软雅黑" pitchFamily="34" charset="-122"/>
                <a:ea typeface="微软雅黑" pitchFamily="34" charset="-122"/>
              </a:rPr>
              <a:t>一、如何确定权益分派方案</a:t>
            </a:r>
            <a:endParaRPr lang="zh-CN" altLang="en-US" sz="2700" dirty="0">
              <a:solidFill>
                <a:schemeClr val="bg1"/>
              </a:solidFill>
              <a:latin typeface="微软雅黑" pitchFamily="34" charset="-122"/>
              <a:ea typeface="微软雅黑" pitchFamily="34" charset="-122"/>
            </a:endParaRPr>
          </a:p>
        </p:txBody>
      </p:sp>
      <p:sp>
        <p:nvSpPr>
          <p:cNvPr id="27" name="矩形 26"/>
          <p:cNvSpPr/>
          <p:nvPr/>
        </p:nvSpPr>
        <p:spPr>
          <a:xfrm>
            <a:off x="2500298" y="832461"/>
            <a:ext cx="414340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1</a:t>
            </a:r>
            <a:r>
              <a:rPr lang="zh-CN" altLang="en-US" sz="2000" b="1" dirty="0" smtClean="0">
                <a:solidFill>
                  <a:srgbClr val="CC0000"/>
                </a:solidFill>
                <a:latin typeface="微软雅黑" pitchFamily="34" charset="-122"/>
                <a:ea typeface="微软雅黑" pitchFamily="34" charset="-122"/>
              </a:rPr>
              <a:t>、确定权益分派数据</a:t>
            </a:r>
            <a:endParaRPr lang="zh-CN" altLang="en-US" sz="2000" dirty="0">
              <a:solidFill>
                <a:srgbClr val="CC0000"/>
              </a:solidFill>
              <a:latin typeface="微软雅黑" pitchFamily="34" charset="-122"/>
              <a:ea typeface="微软雅黑" pitchFamily="34" charset="-122"/>
            </a:endParaRPr>
          </a:p>
        </p:txBody>
      </p:sp>
      <p:sp>
        <p:nvSpPr>
          <p:cNvPr id="24" name="灯片编号占位符 8"/>
          <p:cNvSpPr txBox="1">
            <a:spLocks/>
          </p:cNvSpPr>
          <p:nvPr/>
        </p:nvSpPr>
        <p:spPr bwMode="auto">
          <a:xfrm>
            <a:off x="3760184" y="4697032"/>
            <a:ext cx="2133600" cy="303591"/>
          </a:xfrm>
          <a:prstGeom prst="rect">
            <a:avLst/>
          </a:prstGeom>
          <a:noFill/>
          <a:ln w="9525">
            <a:noFill/>
            <a:miter lim="800000"/>
          </a:ln>
          <a:effectLst/>
        </p:spPr>
        <p:txBody>
          <a:bodyPr vert="horz" wrap="square" lIns="77925" tIns="38963" rIns="77925" bIns="38963" numCol="1" anchor="t" anchorCtr="0" compatLnSpc="1"/>
          <a:lstStyle/>
          <a:p>
            <a:pPr algn="ctr" defTabSz="779252">
              <a:defRPr/>
            </a:pPr>
            <a:fld id="{EEE598E4-D949-46A6-A5D1-2760F8946FD5}" type="slidenum">
              <a:rPr lang="en-US" altLang="zh-CN" sz="1200" smtClean="0"/>
              <a:pPr algn="ctr" defTabSz="779252">
                <a:defRPr/>
              </a:pPr>
              <a:t>6</a:t>
            </a:fld>
            <a:endParaRPr lang="en-US" altLang="zh-CN" sz="1200" dirty="0"/>
          </a:p>
        </p:txBody>
      </p:sp>
      <p:cxnSp>
        <p:nvCxnSpPr>
          <p:cNvPr id="31" name="直接连接符 30"/>
          <p:cNvCxnSpPr/>
          <p:nvPr/>
        </p:nvCxnSpPr>
        <p:spPr bwMode="auto">
          <a:xfrm flipV="1">
            <a:off x="0" y="3268270"/>
            <a:ext cx="8924223"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29" name="矩形 28"/>
          <p:cNvSpPr>
            <a:spLocks noChangeArrowheads="1"/>
          </p:cNvSpPr>
          <p:nvPr/>
        </p:nvSpPr>
        <p:spPr bwMode="auto">
          <a:xfrm>
            <a:off x="323528" y="1285908"/>
            <a:ext cx="8496944" cy="3518090"/>
          </a:xfrm>
          <a:prstGeom prst="rect">
            <a:avLst/>
          </a:prstGeom>
          <a:noFill/>
          <a:ln>
            <a:noFill/>
          </a:ln>
        </p:spPr>
        <p:txBody>
          <a:bodyPr wrap="square" lIns="77925" tIns="38963" rIns="77925" bIns="38963">
            <a:spAutoFit/>
          </a:bodyPr>
          <a:lstStyle/>
          <a:p>
            <a:pPr indent="305748">
              <a:lnSpc>
                <a:spcPct val="150000"/>
              </a:lnSpc>
            </a:pPr>
            <a:r>
              <a:rPr lang="en-US" altLang="zh-CN" sz="1700" dirty="0" smtClean="0">
                <a:latin typeface="微软雅黑" pitchFamily="34" charset="-122"/>
                <a:ea typeface="微软雅黑" pitchFamily="34" charset="-122"/>
                <a:cs typeface="仿宋_GB2312" charset="0"/>
              </a:rPr>
              <a:t>《</a:t>
            </a:r>
            <a:r>
              <a:rPr lang="zh-CN" altLang="en-US" sz="1700" b="1" dirty="0" smtClean="0">
                <a:latin typeface="微软雅黑" pitchFamily="34" charset="-122"/>
                <a:ea typeface="微软雅黑" pitchFamily="34" charset="-122"/>
                <a:cs typeface="仿宋_GB2312" charset="0"/>
              </a:rPr>
              <a:t>挂牌公司信息披露及会计业务问答（一）</a:t>
            </a:r>
            <a:r>
              <a:rPr lang="en-US" altLang="zh-CN" sz="1700" b="1" dirty="0" smtClean="0">
                <a:latin typeface="微软雅黑" pitchFamily="34" charset="-122"/>
                <a:ea typeface="微软雅黑" pitchFamily="34" charset="-122"/>
                <a:cs typeface="仿宋_GB2312" charset="0"/>
              </a:rPr>
              <a:t>—</a:t>
            </a:r>
            <a:r>
              <a:rPr lang="zh-CN" altLang="en-US" sz="1700" b="1" dirty="0" smtClean="0">
                <a:latin typeface="微软雅黑" pitchFamily="34" charset="-122"/>
                <a:ea typeface="微软雅黑" pitchFamily="34" charset="-122"/>
                <a:cs typeface="仿宋_GB2312" charset="0"/>
              </a:rPr>
              <a:t>利润分配与公积金转增股本</a:t>
            </a:r>
            <a:r>
              <a:rPr lang="en-US" altLang="zh-CN" sz="1700" dirty="0" smtClean="0">
                <a:latin typeface="微软雅黑" pitchFamily="34" charset="-122"/>
                <a:ea typeface="微软雅黑" pitchFamily="34" charset="-122"/>
                <a:cs typeface="仿宋_GB2312" charset="0"/>
              </a:rPr>
              <a:t>》</a:t>
            </a:r>
            <a:r>
              <a:rPr lang="zh-CN" altLang="en-US" sz="1700" dirty="0" smtClean="0">
                <a:latin typeface="微软雅黑" pitchFamily="34" charset="-122"/>
                <a:ea typeface="微软雅黑" pitchFamily="34" charset="-122"/>
                <a:cs typeface="仿宋_GB2312" charset="0"/>
              </a:rPr>
              <a:t>：</a:t>
            </a:r>
            <a:r>
              <a:rPr lang="zh-CN" altLang="en-US" sz="1600" dirty="0" smtClean="0">
                <a:latin typeface="微软雅黑" pitchFamily="34" charset="-122"/>
                <a:ea typeface="微软雅黑" pitchFamily="34" charset="-122"/>
                <a:cs typeface="仿宋_GB2312" charset="0"/>
              </a:rPr>
              <a:t>拟进行权益分派的挂牌公司，应当以</a:t>
            </a:r>
            <a:r>
              <a:rPr lang="zh-CN" altLang="en-US" sz="1600" dirty="0" smtClean="0">
                <a:solidFill>
                  <a:srgbClr val="FF0000"/>
                </a:solidFill>
                <a:latin typeface="微软雅黑" pitchFamily="34" charset="-122"/>
                <a:ea typeface="微软雅黑" pitchFamily="34" charset="-122"/>
                <a:cs typeface="仿宋_GB2312" charset="0"/>
              </a:rPr>
              <a:t>定期报告期末日</a:t>
            </a:r>
            <a:r>
              <a:rPr lang="zh-CN" altLang="en-US" sz="1600" dirty="0" smtClean="0">
                <a:latin typeface="微软雅黑" pitchFamily="34" charset="-122"/>
                <a:ea typeface="微软雅黑" pitchFamily="34" charset="-122"/>
                <a:cs typeface="仿宋_GB2312" charset="0"/>
              </a:rPr>
              <a:t>作为基准日，即以</a:t>
            </a:r>
            <a:r>
              <a:rPr lang="zh-CN" altLang="en-US" sz="1600" dirty="0" smtClean="0">
                <a:solidFill>
                  <a:srgbClr val="FF0000"/>
                </a:solidFill>
                <a:latin typeface="微软雅黑" pitchFamily="34" charset="-122"/>
                <a:ea typeface="微软雅黑" pitchFamily="34" charset="-122"/>
                <a:cs typeface="仿宋_GB2312" charset="0"/>
              </a:rPr>
              <a:t>年度报告、半年度报告或季度报告</a:t>
            </a:r>
            <a:r>
              <a:rPr lang="zh-CN" altLang="en-US" sz="1600" dirty="0" smtClean="0">
                <a:latin typeface="微软雅黑" pitchFamily="34" charset="-122"/>
                <a:ea typeface="微软雅黑" pitchFamily="34" charset="-122"/>
                <a:cs typeface="仿宋_GB2312" charset="0"/>
              </a:rPr>
              <a:t>的财务数据为依据。</a:t>
            </a:r>
            <a:endParaRPr lang="en-US" altLang="zh-CN" sz="1700" dirty="0" smtClean="0">
              <a:latin typeface="微软雅黑" pitchFamily="34" charset="-122"/>
              <a:ea typeface="微软雅黑" pitchFamily="34" charset="-122"/>
              <a:cs typeface="仿宋_GB2312" charset="0"/>
            </a:endParaRPr>
          </a:p>
          <a:p>
            <a:pPr indent="305748" algn="ctr">
              <a:lnSpc>
                <a:spcPct val="150000"/>
              </a:lnSpc>
            </a:pPr>
            <a:r>
              <a:rPr lang="zh-CN" altLang="en-US" b="1" dirty="0" smtClean="0">
                <a:latin typeface="微软雅黑" pitchFamily="34" charset="-122"/>
                <a:ea typeface="微软雅黑" pitchFamily="34" charset="-122"/>
              </a:rPr>
              <a:t>确定财务数据及基准日</a:t>
            </a:r>
            <a:r>
              <a:rPr lang="en-US" altLang="zh-CN" b="1" dirty="0" smtClean="0">
                <a:latin typeface="微软雅黑" pitchFamily="34" charset="-122"/>
                <a:ea typeface="微软雅黑" pitchFamily="34" charset="-122"/>
              </a:rPr>
              <a:t>   </a:t>
            </a:r>
            <a:r>
              <a:rPr lang="zh-CN" altLang="en-US" b="1" dirty="0" smtClean="0">
                <a:latin typeface="微软雅黑" pitchFamily="34" charset="-122"/>
                <a:ea typeface="微软雅黑" pitchFamily="34" charset="-122"/>
              </a:rPr>
              <a:t>→  确定可分配资金的数额</a:t>
            </a:r>
            <a:endParaRPr lang="en-US" altLang="zh-CN" b="1" dirty="0" smtClean="0">
              <a:latin typeface="微软雅黑" pitchFamily="34" charset="-122"/>
              <a:ea typeface="微软雅黑" pitchFamily="34" charset="-122"/>
            </a:endParaRPr>
          </a:p>
          <a:p>
            <a:pPr indent="305748">
              <a:lnSpc>
                <a:spcPct val="150000"/>
              </a:lnSpc>
            </a:pPr>
            <a:r>
              <a:rPr lang="zh-CN" altLang="en-US" sz="1400" dirty="0" smtClean="0">
                <a:latin typeface="微软雅黑" pitchFamily="34" charset="-122"/>
                <a:ea typeface="微软雅黑" pitchFamily="34" charset="-122"/>
              </a:rPr>
              <a:t>“根据经审计的</a:t>
            </a:r>
            <a:r>
              <a:rPr lang="en-US" altLang="zh-CN" sz="1400" dirty="0" smtClean="0">
                <a:latin typeface="微软雅黑" pitchFamily="34" charset="-122"/>
                <a:ea typeface="微软雅黑" pitchFamily="34" charset="-122"/>
              </a:rPr>
              <a:t>2016</a:t>
            </a:r>
            <a:r>
              <a:rPr lang="zh-CN" altLang="en-US" sz="1400" dirty="0" smtClean="0">
                <a:latin typeface="微软雅黑" pitchFamily="34" charset="-122"/>
                <a:ea typeface="微软雅黑" pitchFamily="34" charset="-122"/>
              </a:rPr>
              <a:t>年年度报告，截至</a:t>
            </a:r>
            <a:r>
              <a:rPr lang="en-US" altLang="zh-CN" sz="1400" dirty="0" smtClean="0">
                <a:latin typeface="微软雅黑" pitchFamily="34" charset="-122"/>
                <a:ea typeface="微软雅黑" pitchFamily="34" charset="-122"/>
              </a:rPr>
              <a:t>2016</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12</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31</a:t>
            </a:r>
            <a:r>
              <a:rPr lang="zh-CN" altLang="en-US" sz="1400" dirty="0" smtClean="0">
                <a:latin typeface="微软雅黑" pitchFamily="34" charset="-122"/>
                <a:ea typeface="微软雅黑" pitchFamily="34" charset="-122"/>
              </a:rPr>
              <a:t>日公司的未分配利润余额为人民币</a:t>
            </a:r>
            <a:r>
              <a:rPr lang="en-US" altLang="zh-CN" sz="1400" dirty="0" smtClean="0">
                <a:latin typeface="微软雅黑" pitchFamily="34" charset="-122"/>
                <a:ea typeface="微软雅黑" pitchFamily="34" charset="-122"/>
              </a:rPr>
              <a:t>3600</a:t>
            </a:r>
            <a:r>
              <a:rPr lang="zh-CN" altLang="en-US" sz="1400" dirty="0" smtClean="0">
                <a:latin typeface="微软雅黑" pitchFamily="34" charset="-122"/>
                <a:ea typeface="微软雅黑" pitchFamily="34" charset="-122"/>
              </a:rPr>
              <a:t>万元，资本公积</a:t>
            </a:r>
            <a:r>
              <a:rPr lang="en-US" altLang="zh-CN" sz="1400" dirty="0" smtClean="0">
                <a:latin typeface="微软雅黑" pitchFamily="34" charset="-122"/>
                <a:ea typeface="微软雅黑" pitchFamily="34" charset="-122"/>
              </a:rPr>
              <a:t>6500</a:t>
            </a:r>
            <a:r>
              <a:rPr lang="zh-CN" altLang="en-US" sz="1400" dirty="0" smtClean="0">
                <a:latin typeface="微软雅黑" pitchFamily="34" charset="-122"/>
                <a:ea typeface="微软雅黑" pitchFamily="34" charset="-122"/>
              </a:rPr>
              <a:t>万元。”</a:t>
            </a:r>
            <a:endParaRPr lang="en-US" altLang="zh-CN" sz="1400" dirty="0" smtClean="0">
              <a:latin typeface="微软雅黑" pitchFamily="34" charset="-122"/>
              <a:ea typeface="微软雅黑" pitchFamily="34" charset="-122"/>
            </a:endParaRPr>
          </a:p>
          <a:p>
            <a:pPr indent="305748" algn="ctr">
              <a:lnSpc>
                <a:spcPct val="150000"/>
              </a:lnSpc>
            </a:pPr>
            <a:r>
              <a:rPr lang="zh-CN" altLang="en-US" b="1" dirty="0" smtClean="0">
                <a:solidFill>
                  <a:srgbClr val="C00000"/>
                </a:solidFill>
                <a:latin typeface="微软雅黑" pitchFamily="34" charset="-122"/>
                <a:ea typeface="微软雅黑" pitchFamily="34" charset="-122"/>
              </a:rPr>
              <a:t>时间限制</a:t>
            </a:r>
            <a:endParaRPr lang="en-US" altLang="zh-CN" b="1" dirty="0" smtClean="0">
              <a:solidFill>
                <a:srgbClr val="C00000"/>
              </a:solidFill>
              <a:latin typeface="微软雅黑" pitchFamily="34" charset="-122"/>
              <a:ea typeface="微软雅黑" pitchFamily="34" charset="-122"/>
            </a:endParaRPr>
          </a:p>
          <a:p>
            <a:pPr indent="305748" algn="ctr">
              <a:lnSpc>
                <a:spcPct val="150000"/>
              </a:lnSpc>
            </a:pPr>
            <a:r>
              <a:rPr lang="zh-CN" altLang="en-US" sz="1700" b="1" dirty="0" smtClean="0">
                <a:solidFill>
                  <a:srgbClr val="CC0000"/>
                </a:solidFill>
                <a:latin typeface="微软雅黑" pitchFamily="34" charset="-122"/>
                <a:ea typeface="微软雅黑" pitchFamily="34" charset="-122"/>
              </a:rPr>
              <a:t>六个月：</a:t>
            </a:r>
            <a:r>
              <a:rPr lang="zh-CN" altLang="en-US" sz="1700" dirty="0" smtClean="0">
                <a:latin typeface="微软雅黑" pitchFamily="34" charset="-122"/>
                <a:ea typeface="微软雅黑" pitchFamily="34" charset="-122"/>
                <a:cs typeface="仿宋_GB2312" charset="0"/>
              </a:rPr>
              <a:t>自财务基准日起六个月内应召开股东大会。</a:t>
            </a:r>
            <a:endParaRPr lang="en-US" altLang="zh-CN" sz="1700" dirty="0" smtClean="0">
              <a:latin typeface="微软雅黑" pitchFamily="34" charset="-122"/>
              <a:ea typeface="微软雅黑" pitchFamily="34" charset="-122"/>
              <a:cs typeface="仿宋_GB2312" charset="0"/>
            </a:endParaRPr>
          </a:p>
          <a:p>
            <a:pPr indent="305748" algn="ctr">
              <a:lnSpc>
                <a:spcPct val="150000"/>
              </a:lnSpc>
            </a:pPr>
            <a:r>
              <a:rPr lang="zh-CN" altLang="en-US" sz="1700" b="1" dirty="0" smtClean="0">
                <a:solidFill>
                  <a:srgbClr val="CC0000"/>
                </a:solidFill>
                <a:latin typeface="微软雅黑" pitchFamily="34" charset="-122"/>
                <a:ea typeface="微软雅黑" pitchFamily="34" charset="-122"/>
                <a:cs typeface="仿宋_GB2312" charset="0"/>
              </a:rPr>
              <a:t>两个月：</a:t>
            </a:r>
            <a:r>
              <a:rPr lang="zh-CN" altLang="en-US" sz="1700" dirty="0" smtClean="0">
                <a:latin typeface="微软雅黑" pitchFamily="34" charset="-122"/>
                <a:ea typeface="微软雅黑" pitchFamily="34" charset="-122"/>
                <a:cs typeface="仿宋_GB2312" charset="0"/>
              </a:rPr>
              <a:t>股东大会审议通过预案后两个月内完成权益分派实施。</a:t>
            </a:r>
            <a:endParaRPr lang="en-US" altLang="zh-CN" sz="1700" dirty="0">
              <a:latin typeface="微软雅黑" pitchFamily="34" charset="-122"/>
              <a:ea typeface="微软雅黑" pitchFamily="34" charset="-122"/>
              <a:cs typeface="仿宋_GB2312" charset="0"/>
            </a:endParaRPr>
          </a:p>
        </p:txBody>
      </p:sp>
      <p:sp>
        <p:nvSpPr>
          <p:cNvPr id="7" name="TextBox 6"/>
          <p:cNvSpPr txBox="1"/>
          <p:nvPr/>
        </p:nvSpPr>
        <p:spPr>
          <a:xfrm>
            <a:off x="1643042" y="640968"/>
            <a:ext cx="1500198" cy="562630"/>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分什么？</a:t>
            </a:r>
            <a:endParaRPr lang="zh-CN" altLang="en-US" sz="2000" b="1"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4"/>
          <p:cNvSpPr>
            <a:spLocks noGrp="1"/>
          </p:cNvSpPr>
          <p:nvPr>
            <p:ph type="title"/>
          </p:nvPr>
        </p:nvSpPr>
        <p:spPr>
          <a:xfrm>
            <a:off x="571472" y="0"/>
            <a:ext cx="8229600" cy="589346"/>
          </a:xfrm>
        </p:spPr>
        <p:txBody>
          <a:bodyPr/>
          <a:lstStyle/>
          <a:p>
            <a:pPr lvl="0"/>
            <a:r>
              <a:rPr lang="zh-CN" altLang="en-US" sz="2700" b="1" dirty="0" smtClean="0">
                <a:solidFill>
                  <a:schemeClr val="bg1"/>
                </a:solidFill>
                <a:latin typeface="微软雅黑" pitchFamily="34" charset="-122"/>
                <a:ea typeface="微软雅黑" pitchFamily="34" charset="-122"/>
              </a:rPr>
              <a:t>一、如何确定权益分派方案</a:t>
            </a:r>
            <a:endParaRPr lang="zh-CN" altLang="en-US" sz="2700" dirty="0">
              <a:solidFill>
                <a:schemeClr val="bg1"/>
              </a:solidFill>
              <a:latin typeface="微软雅黑" pitchFamily="34" charset="-122"/>
              <a:ea typeface="微软雅黑" pitchFamily="34" charset="-122"/>
            </a:endParaRPr>
          </a:p>
        </p:txBody>
      </p:sp>
      <p:sp>
        <p:nvSpPr>
          <p:cNvPr id="27" name="矩形 26"/>
          <p:cNvSpPr/>
          <p:nvPr/>
        </p:nvSpPr>
        <p:spPr>
          <a:xfrm>
            <a:off x="2500298" y="699542"/>
            <a:ext cx="414340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1</a:t>
            </a:r>
            <a:r>
              <a:rPr lang="zh-CN" altLang="en-US" sz="2000" b="1" dirty="0" smtClean="0">
                <a:solidFill>
                  <a:srgbClr val="CC0000"/>
                </a:solidFill>
                <a:latin typeface="微软雅黑" pitchFamily="34" charset="-122"/>
                <a:ea typeface="微软雅黑" pitchFamily="34" charset="-122"/>
              </a:rPr>
              <a:t>、确定权益分派数据</a:t>
            </a:r>
            <a:endParaRPr lang="zh-CN" altLang="en-US" sz="2000" dirty="0">
              <a:solidFill>
                <a:srgbClr val="CC0000"/>
              </a:solidFill>
              <a:latin typeface="微软雅黑" pitchFamily="34" charset="-122"/>
              <a:ea typeface="微软雅黑" pitchFamily="34" charset="-122"/>
            </a:endParaRPr>
          </a:p>
        </p:txBody>
      </p:sp>
      <p:sp>
        <p:nvSpPr>
          <p:cNvPr id="24" name="灯片编号占位符 8"/>
          <p:cNvSpPr txBox="1">
            <a:spLocks/>
          </p:cNvSpPr>
          <p:nvPr/>
        </p:nvSpPr>
        <p:spPr bwMode="auto">
          <a:xfrm>
            <a:off x="3760184" y="4697032"/>
            <a:ext cx="2133600" cy="303591"/>
          </a:xfrm>
          <a:prstGeom prst="rect">
            <a:avLst/>
          </a:prstGeom>
          <a:noFill/>
          <a:ln w="9525">
            <a:noFill/>
            <a:miter lim="800000"/>
          </a:ln>
          <a:effectLst/>
        </p:spPr>
        <p:txBody>
          <a:bodyPr vert="horz" wrap="square" lIns="77925" tIns="38963" rIns="77925" bIns="38963" numCol="1" anchor="t" anchorCtr="0" compatLnSpc="1"/>
          <a:lstStyle/>
          <a:p>
            <a:pPr algn="ctr" defTabSz="779252">
              <a:defRPr/>
            </a:pPr>
            <a:fld id="{EEE598E4-D949-46A6-A5D1-2760F8946FD5}" type="slidenum">
              <a:rPr lang="en-US" altLang="zh-CN" sz="1200" smtClean="0"/>
              <a:pPr algn="ctr" defTabSz="779252">
                <a:defRPr/>
              </a:pPr>
              <a:t>7</a:t>
            </a:fld>
            <a:endParaRPr lang="en-US" altLang="zh-CN" sz="1200" dirty="0"/>
          </a:p>
        </p:txBody>
      </p:sp>
      <p:cxnSp>
        <p:nvCxnSpPr>
          <p:cNvPr id="31" name="直接连接符 30"/>
          <p:cNvCxnSpPr/>
          <p:nvPr/>
        </p:nvCxnSpPr>
        <p:spPr bwMode="auto">
          <a:xfrm flipV="1">
            <a:off x="0" y="3268270"/>
            <a:ext cx="8924223"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29" name="矩形 28"/>
          <p:cNvSpPr>
            <a:spLocks noChangeArrowheads="1"/>
          </p:cNvSpPr>
          <p:nvPr/>
        </p:nvSpPr>
        <p:spPr bwMode="auto">
          <a:xfrm>
            <a:off x="1382370" y="915566"/>
            <a:ext cx="6357982" cy="2040763"/>
          </a:xfrm>
          <a:prstGeom prst="rect">
            <a:avLst/>
          </a:prstGeom>
          <a:noFill/>
          <a:ln>
            <a:noFill/>
          </a:ln>
        </p:spPr>
        <p:txBody>
          <a:bodyPr wrap="square" lIns="77925" tIns="38963" rIns="77925" bIns="38963">
            <a:spAutoFit/>
          </a:bodyPr>
          <a:lstStyle/>
          <a:p>
            <a:pPr indent="305748">
              <a:lnSpc>
                <a:spcPct val="150000"/>
              </a:lnSpc>
            </a:pPr>
            <a:r>
              <a:rPr lang="zh-CN" altLang="en-US" sz="1700" b="1" dirty="0" smtClean="0">
                <a:solidFill>
                  <a:srgbClr val="CC0000"/>
                </a:solidFill>
                <a:latin typeface="微软雅黑" pitchFamily="34" charset="-122"/>
                <a:ea typeface="微软雅黑" pitchFamily="34" charset="-122"/>
              </a:rPr>
              <a:t>案例示意：</a:t>
            </a:r>
            <a:endParaRPr lang="en-US" altLang="zh-CN" sz="1700" b="1" dirty="0" smtClean="0">
              <a:solidFill>
                <a:srgbClr val="CC0000"/>
              </a:solidFill>
              <a:latin typeface="微软雅黑" pitchFamily="34" charset="-122"/>
              <a:ea typeface="微软雅黑" pitchFamily="34" charset="-122"/>
            </a:endParaRPr>
          </a:p>
          <a:p>
            <a:pPr indent="305748">
              <a:lnSpc>
                <a:spcPct val="150000"/>
              </a:lnSpc>
            </a:pPr>
            <a:r>
              <a:rPr lang="zh-CN" altLang="en-US" sz="1700" dirty="0" smtClean="0">
                <a:latin typeface="微软雅黑" pitchFamily="34" charset="-122"/>
                <a:ea typeface="微软雅黑" pitchFamily="34" charset="-122"/>
                <a:cs typeface="仿宋_GB2312" charset="0"/>
              </a:rPr>
              <a:t>使用的财务报告：</a:t>
            </a:r>
            <a:r>
              <a:rPr lang="en-US" altLang="zh-CN" sz="1700" dirty="0" smtClean="0">
                <a:latin typeface="微软雅黑" pitchFamily="34" charset="-122"/>
                <a:ea typeface="微软雅黑" pitchFamily="34" charset="-122"/>
                <a:cs typeface="仿宋_GB2312" charset="0"/>
              </a:rPr>
              <a:t>《XX</a:t>
            </a:r>
            <a:r>
              <a:rPr lang="zh-CN" altLang="en-US" sz="1700" dirty="0" smtClean="0">
                <a:latin typeface="微软雅黑" pitchFamily="34" charset="-122"/>
                <a:ea typeface="微软雅黑" pitchFamily="34" charset="-122"/>
                <a:cs typeface="仿宋_GB2312" charset="0"/>
              </a:rPr>
              <a:t>公司</a:t>
            </a:r>
            <a:r>
              <a:rPr lang="en-US" altLang="zh-CN" sz="1700" dirty="0" smtClean="0">
                <a:latin typeface="微软雅黑" pitchFamily="34" charset="-122"/>
                <a:ea typeface="微软雅黑" pitchFamily="34" charset="-122"/>
                <a:cs typeface="仿宋_GB2312" charset="0"/>
              </a:rPr>
              <a:t>2016</a:t>
            </a:r>
            <a:r>
              <a:rPr lang="zh-CN" altLang="en-US" sz="1700" dirty="0" smtClean="0">
                <a:latin typeface="微软雅黑" pitchFamily="34" charset="-122"/>
                <a:ea typeface="微软雅黑" pitchFamily="34" charset="-122"/>
                <a:cs typeface="仿宋_GB2312" charset="0"/>
              </a:rPr>
              <a:t>年年度报告</a:t>
            </a:r>
            <a:r>
              <a:rPr lang="en-US" altLang="zh-CN" sz="1700" dirty="0" smtClean="0">
                <a:latin typeface="微软雅黑" pitchFamily="34" charset="-122"/>
                <a:ea typeface="微软雅黑" pitchFamily="34" charset="-122"/>
                <a:cs typeface="仿宋_GB2312" charset="0"/>
              </a:rPr>
              <a:t>》</a:t>
            </a:r>
          </a:p>
          <a:p>
            <a:pPr indent="305748">
              <a:lnSpc>
                <a:spcPct val="150000"/>
              </a:lnSpc>
            </a:pPr>
            <a:r>
              <a:rPr lang="zh-CN" altLang="en-US" sz="1700" dirty="0" smtClean="0">
                <a:latin typeface="微软雅黑" pitchFamily="34" charset="-122"/>
                <a:ea typeface="微软雅黑" pitchFamily="34" charset="-122"/>
                <a:cs typeface="仿宋_GB2312" charset="0"/>
              </a:rPr>
              <a:t>财务基准日：</a:t>
            </a:r>
            <a:r>
              <a:rPr lang="en-US" altLang="zh-CN" sz="1700" dirty="0" smtClean="0">
                <a:latin typeface="微软雅黑" pitchFamily="34" charset="-122"/>
                <a:ea typeface="微软雅黑" pitchFamily="34" charset="-122"/>
                <a:cs typeface="仿宋_GB2312" charset="0"/>
              </a:rPr>
              <a:t>2016</a:t>
            </a:r>
            <a:r>
              <a:rPr lang="zh-CN" altLang="en-US" sz="1700" dirty="0" smtClean="0">
                <a:latin typeface="微软雅黑" pitchFamily="34" charset="-122"/>
                <a:ea typeface="微软雅黑" pitchFamily="34" charset="-122"/>
                <a:cs typeface="仿宋_GB2312" charset="0"/>
              </a:rPr>
              <a:t>年</a:t>
            </a:r>
            <a:r>
              <a:rPr lang="en-US" altLang="zh-CN" sz="1700" dirty="0" smtClean="0">
                <a:latin typeface="微软雅黑" pitchFamily="34" charset="-122"/>
                <a:ea typeface="微软雅黑" pitchFamily="34" charset="-122"/>
                <a:cs typeface="仿宋_GB2312" charset="0"/>
              </a:rPr>
              <a:t>12</a:t>
            </a:r>
            <a:r>
              <a:rPr lang="zh-CN" altLang="en-US" sz="1700" dirty="0" smtClean="0">
                <a:latin typeface="微软雅黑" pitchFamily="34" charset="-122"/>
                <a:ea typeface="微软雅黑" pitchFamily="34" charset="-122"/>
                <a:cs typeface="仿宋_GB2312" charset="0"/>
              </a:rPr>
              <a:t>月</a:t>
            </a:r>
            <a:r>
              <a:rPr lang="en-US" altLang="zh-CN" sz="1700" dirty="0" smtClean="0">
                <a:latin typeface="微软雅黑" pitchFamily="34" charset="-122"/>
                <a:ea typeface="微软雅黑" pitchFamily="34" charset="-122"/>
                <a:cs typeface="仿宋_GB2312" charset="0"/>
              </a:rPr>
              <a:t>31</a:t>
            </a:r>
            <a:r>
              <a:rPr lang="zh-CN" altLang="en-US" sz="1700" dirty="0" smtClean="0">
                <a:latin typeface="微软雅黑" pitchFamily="34" charset="-122"/>
                <a:ea typeface="微软雅黑" pitchFamily="34" charset="-122"/>
                <a:cs typeface="仿宋_GB2312" charset="0"/>
              </a:rPr>
              <a:t>日</a:t>
            </a:r>
            <a:endParaRPr lang="en-US" altLang="zh-CN" sz="1700" dirty="0" smtClean="0">
              <a:latin typeface="微软雅黑" pitchFamily="34" charset="-122"/>
              <a:ea typeface="微软雅黑" pitchFamily="34" charset="-122"/>
              <a:cs typeface="仿宋_GB2312" charset="0"/>
            </a:endParaRPr>
          </a:p>
          <a:p>
            <a:pPr indent="305748">
              <a:lnSpc>
                <a:spcPct val="150000"/>
              </a:lnSpc>
            </a:pPr>
            <a:r>
              <a:rPr lang="zh-CN" altLang="en-US" sz="1700" dirty="0" smtClean="0">
                <a:latin typeface="微软雅黑" pitchFamily="34" charset="-122"/>
                <a:ea typeface="微软雅黑" pitchFamily="34" charset="-122"/>
                <a:cs typeface="仿宋_GB2312" charset="0"/>
              </a:rPr>
              <a:t>最晚召开股东大会日期：</a:t>
            </a:r>
            <a:r>
              <a:rPr lang="en-US" altLang="zh-CN" sz="1700" dirty="0" smtClean="0">
                <a:latin typeface="微软雅黑" pitchFamily="34" charset="-122"/>
                <a:ea typeface="微软雅黑" pitchFamily="34" charset="-122"/>
                <a:cs typeface="仿宋_GB2312" charset="0"/>
              </a:rPr>
              <a:t>2017</a:t>
            </a:r>
            <a:r>
              <a:rPr lang="zh-CN" altLang="en-US" sz="1700" dirty="0" smtClean="0">
                <a:latin typeface="微软雅黑" pitchFamily="34" charset="-122"/>
                <a:ea typeface="微软雅黑" pitchFamily="34" charset="-122"/>
                <a:cs typeface="仿宋_GB2312" charset="0"/>
              </a:rPr>
              <a:t>年</a:t>
            </a:r>
            <a:r>
              <a:rPr lang="en-US" altLang="zh-CN" sz="1700" dirty="0" smtClean="0">
                <a:latin typeface="微软雅黑" pitchFamily="34" charset="-122"/>
                <a:ea typeface="微软雅黑" pitchFamily="34" charset="-122"/>
                <a:cs typeface="仿宋_GB2312" charset="0"/>
              </a:rPr>
              <a:t>6</a:t>
            </a:r>
            <a:r>
              <a:rPr lang="zh-CN" altLang="en-US" sz="1700" dirty="0" smtClean="0">
                <a:latin typeface="微软雅黑" pitchFamily="34" charset="-122"/>
                <a:ea typeface="微软雅黑" pitchFamily="34" charset="-122"/>
                <a:cs typeface="仿宋_GB2312" charset="0"/>
              </a:rPr>
              <a:t>月</a:t>
            </a:r>
            <a:r>
              <a:rPr lang="en-US" altLang="zh-CN" sz="1700" dirty="0" smtClean="0">
                <a:latin typeface="微软雅黑" pitchFamily="34" charset="-122"/>
                <a:ea typeface="微软雅黑" pitchFamily="34" charset="-122"/>
                <a:cs typeface="仿宋_GB2312" charset="0"/>
              </a:rPr>
              <a:t>30</a:t>
            </a:r>
            <a:r>
              <a:rPr lang="zh-CN" altLang="en-US" sz="1700" dirty="0" smtClean="0">
                <a:latin typeface="微软雅黑" pitchFamily="34" charset="-122"/>
                <a:ea typeface="微软雅黑" pitchFamily="34" charset="-122"/>
                <a:cs typeface="仿宋_GB2312" charset="0"/>
              </a:rPr>
              <a:t>日</a:t>
            </a:r>
            <a:endParaRPr lang="en-US" altLang="zh-CN" sz="1700" dirty="0" smtClean="0">
              <a:latin typeface="微软雅黑" pitchFamily="34" charset="-122"/>
              <a:ea typeface="微软雅黑" pitchFamily="34" charset="-122"/>
              <a:cs typeface="仿宋_GB2312" charset="0"/>
            </a:endParaRPr>
          </a:p>
          <a:p>
            <a:pPr indent="305748">
              <a:lnSpc>
                <a:spcPct val="150000"/>
              </a:lnSpc>
            </a:pPr>
            <a:r>
              <a:rPr lang="zh-CN" altLang="en-US" sz="1700" dirty="0" smtClean="0">
                <a:latin typeface="微软雅黑" pitchFamily="34" charset="-122"/>
                <a:ea typeface="微软雅黑" pitchFamily="34" charset="-122"/>
                <a:cs typeface="仿宋_GB2312" charset="0"/>
              </a:rPr>
              <a:t>最晚完成权益分派实施：</a:t>
            </a:r>
            <a:r>
              <a:rPr lang="en-US" altLang="zh-CN" sz="1700" dirty="0" smtClean="0">
                <a:latin typeface="微软雅黑" pitchFamily="34" charset="-122"/>
                <a:ea typeface="微软雅黑" pitchFamily="34" charset="-122"/>
                <a:cs typeface="仿宋_GB2312" charset="0"/>
              </a:rPr>
              <a:t>2017</a:t>
            </a:r>
            <a:r>
              <a:rPr lang="zh-CN" altLang="en-US" sz="1700" dirty="0" smtClean="0">
                <a:latin typeface="微软雅黑" pitchFamily="34" charset="-122"/>
                <a:ea typeface="微软雅黑" pitchFamily="34" charset="-122"/>
                <a:cs typeface="仿宋_GB2312" charset="0"/>
              </a:rPr>
              <a:t>年</a:t>
            </a:r>
            <a:r>
              <a:rPr lang="en-US" altLang="zh-CN" sz="1700" dirty="0" smtClean="0">
                <a:latin typeface="微软雅黑" pitchFamily="34" charset="-122"/>
                <a:ea typeface="微软雅黑" pitchFamily="34" charset="-122"/>
                <a:cs typeface="仿宋_GB2312" charset="0"/>
              </a:rPr>
              <a:t>8</a:t>
            </a:r>
            <a:r>
              <a:rPr lang="zh-CN" altLang="en-US" sz="1700" dirty="0" smtClean="0">
                <a:latin typeface="微软雅黑" pitchFamily="34" charset="-122"/>
                <a:ea typeface="微软雅黑" pitchFamily="34" charset="-122"/>
                <a:cs typeface="仿宋_GB2312" charset="0"/>
              </a:rPr>
              <a:t>月</a:t>
            </a:r>
            <a:r>
              <a:rPr lang="en-US" altLang="zh-CN" sz="1700" dirty="0" smtClean="0">
                <a:latin typeface="微软雅黑" pitchFamily="34" charset="-122"/>
                <a:ea typeface="微软雅黑" pitchFamily="34" charset="-122"/>
                <a:cs typeface="仿宋_GB2312" charset="0"/>
              </a:rPr>
              <a:t>31</a:t>
            </a:r>
            <a:r>
              <a:rPr lang="zh-CN" altLang="en-US" sz="1700" dirty="0" smtClean="0">
                <a:latin typeface="微软雅黑" pitchFamily="34" charset="-122"/>
                <a:ea typeface="微软雅黑" pitchFamily="34" charset="-122"/>
                <a:cs typeface="仿宋_GB2312" charset="0"/>
              </a:rPr>
              <a:t>日</a:t>
            </a:r>
            <a:endParaRPr lang="en-US" altLang="zh-CN" sz="1700" dirty="0">
              <a:latin typeface="微软雅黑" pitchFamily="34" charset="-122"/>
              <a:ea typeface="微软雅黑" pitchFamily="34" charset="-122"/>
              <a:cs typeface="仿宋_GB2312" charset="0"/>
            </a:endParaRPr>
          </a:p>
        </p:txBody>
      </p:sp>
      <p:cxnSp>
        <p:nvCxnSpPr>
          <p:cNvPr id="3" name="直接连接符 2"/>
          <p:cNvCxnSpPr/>
          <p:nvPr/>
        </p:nvCxnSpPr>
        <p:spPr bwMode="auto">
          <a:xfrm flipV="1">
            <a:off x="1043608" y="4227934"/>
            <a:ext cx="6552728" cy="144016"/>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20" name="直接连接符 19"/>
          <p:cNvCxnSpPr/>
          <p:nvPr/>
        </p:nvCxnSpPr>
        <p:spPr bwMode="auto">
          <a:xfrm>
            <a:off x="1547664" y="3867894"/>
            <a:ext cx="6156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21" name="下箭头标注 20"/>
          <p:cNvSpPr/>
          <p:nvPr/>
        </p:nvSpPr>
        <p:spPr bwMode="auto">
          <a:xfrm>
            <a:off x="1403648" y="3045012"/>
            <a:ext cx="1152128" cy="75087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bg1"/>
                </a:solidFill>
                <a:effectLst/>
                <a:latin typeface="Arial" pitchFamily="34" charset="0"/>
                <a:ea typeface="宋体" pitchFamily="2" charset="-122"/>
              </a:rPr>
              <a:t>财务基准日</a:t>
            </a:r>
            <a:endParaRPr kumimoji="0" lang="en-US" altLang="zh-CN" sz="1400" b="1" i="0" u="none" strike="noStrike" cap="none" normalizeH="0" baseline="0" dirty="0" smtClean="0">
              <a:ln>
                <a:noFill/>
              </a:ln>
              <a:solidFill>
                <a:schemeClr val="bg1"/>
              </a:solidFill>
              <a:effectLst/>
              <a:latin typeface="Arial" pitchFamily="34" charset="0"/>
              <a:ea typeface="宋体"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lang="en-US" altLang="zh-CN" sz="1400" b="1" dirty="0" smtClean="0">
                <a:solidFill>
                  <a:schemeClr val="bg1"/>
                </a:solidFill>
              </a:rPr>
              <a:t>2016.12.31</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22" name="下箭头标注 21"/>
          <p:cNvSpPr/>
          <p:nvPr/>
        </p:nvSpPr>
        <p:spPr bwMode="auto">
          <a:xfrm>
            <a:off x="4283968" y="3045012"/>
            <a:ext cx="1584176" cy="74745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bg1"/>
                </a:solidFill>
                <a:effectLst/>
                <a:latin typeface="Arial" pitchFamily="34" charset="0"/>
                <a:ea typeface="宋体" pitchFamily="2" charset="-122"/>
              </a:rPr>
              <a:t>召开股东大会</a:t>
            </a:r>
            <a:endParaRPr kumimoji="0" lang="en-US" altLang="zh-CN" sz="1400" b="1" i="0" u="none" strike="noStrike" cap="none" normalizeH="0" baseline="0" dirty="0" smtClean="0">
              <a:ln>
                <a:noFill/>
              </a:ln>
              <a:solidFill>
                <a:schemeClr val="bg1"/>
              </a:solidFill>
              <a:effectLst/>
              <a:latin typeface="Arial" pitchFamily="34" charset="0"/>
              <a:ea typeface="宋体"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lang="en-US" altLang="zh-CN" sz="1400" b="1" dirty="0" smtClean="0">
                <a:solidFill>
                  <a:schemeClr val="bg1"/>
                </a:solidFill>
              </a:rPr>
              <a:t>2017.6.30</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23" name="下箭头标注 22"/>
          <p:cNvSpPr/>
          <p:nvPr/>
        </p:nvSpPr>
        <p:spPr bwMode="auto">
          <a:xfrm>
            <a:off x="6249462" y="3045012"/>
            <a:ext cx="1418882" cy="729879"/>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bg1"/>
                </a:solidFill>
                <a:effectLst/>
                <a:latin typeface="Arial" pitchFamily="34" charset="0"/>
                <a:ea typeface="宋体" pitchFamily="2" charset="-122"/>
              </a:rPr>
              <a:t>完成实施</a:t>
            </a:r>
            <a:endParaRPr kumimoji="0" lang="en-US" altLang="zh-CN" sz="1400" b="1" i="0" u="none" strike="noStrike" cap="none" normalizeH="0" baseline="0" dirty="0" smtClean="0">
              <a:ln>
                <a:noFill/>
              </a:ln>
              <a:solidFill>
                <a:schemeClr val="bg1"/>
              </a:solidFill>
              <a:effectLst/>
              <a:latin typeface="Arial" pitchFamily="34" charset="0"/>
              <a:ea typeface="宋体"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lang="en-US" altLang="zh-CN" sz="1400" b="1" dirty="0" smtClean="0">
                <a:solidFill>
                  <a:schemeClr val="bg1"/>
                </a:solidFill>
              </a:rPr>
              <a:t>2017.8.31</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4" name="流程图: 联系 3"/>
          <p:cNvSpPr/>
          <p:nvPr/>
        </p:nvSpPr>
        <p:spPr bwMode="auto">
          <a:xfrm>
            <a:off x="1907704" y="3792466"/>
            <a:ext cx="144016" cy="147436"/>
          </a:xfrm>
          <a:prstGeom prst="flowChartConnector">
            <a:avLst/>
          </a:prstGeom>
          <a:solidFill>
            <a:srgbClr val="FF99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流程图: 联系 29"/>
          <p:cNvSpPr/>
          <p:nvPr/>
        </p:nvSpPr>
        <p:spPr bwMode="auto">
          <a:xfrm>
            <a:off x="6886895" y="3803661"/>
            <a:ext cx="144016" cy="147436"/>
          </a:xfrm>
          <a:prstGeom prst="flowChartConnector">
            <a:avLst/>
          </a:prstGeom>
          <a:solidFill>
            <a:srgbClr val="FF99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流程图: 联系 32"/>
          <p:cNvSpPr/>
          <p:nvPr/>
        </p:nvSpPr>
        <p:spPr bwMode="auto">
          <a:xfrm>
            <a:off x="5004048" y="3807571"/>
            <a:ext cx="144016" cy="147436"/>
          </a:xfrm>
          <a:prstGeom prst="flowChartConnector">
            <a:avLst/>
          </a:prstGeom>
          <a:solidFill>
            <a:srgbClr val="FF99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左大括号 4"/>
          <p:cNvSpPr/>
          <p:nvPr/>
        </p:nvSpPr>
        <p:spPr bwMode="auto">
          <a:xfrm rot="16200000" flipV="1">
            <a:off x="3340489" y="2636384"/>
            <a:ext cx="374789" cy="3096344"/>
          </a:xfrm>
          <a:prstGeom prst="leftBrace">
            <a:avLst/>
          </a:prstGeom>
          <a:noFill/>
          <a:ln w="254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normalizeH="0" baseline="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itchFamily="2" charset="-122"/>
            </a:endParaRPr>
          </a:p>
        </p:txBody>
      </p:sp>
      <p:sp>
        <p:nvSpPr>
          <p:cNvPr id="34" name="左大括号 33"/>
          <p:cNvSpPr/>
          <p:nvPr/>
        </p:nvSpPr>
        <p:spPr bwMode="auto">
          <a:xfrm rot="16200000" flipV="1">
            <a:off x="5824766" y="3256872"/>
            <a:ext cx="374789" cy="1872207"/>
          </a:xfrm>
          <a:prstGeom prst="leftBrace">
            <a:avLst/>
          </a:prstGeom>
          <a:noFill/>
          <a:ln w="254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normalizeH="0" baseline="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itchFamily="2" charset="-122"/>
            </a:endParaRPr>
          </a:p>
        </p:txBody>
      </p:sp>
      <p:sp>
        <p:nvSpPr>
          <p:cNvPr id="6" name="文本框 5"/>
          <p:cNvSpPr txBox="1"/>
          <p:nvPr/>
        </p:nvSpPr>
        <p:spPr>
          <a:xfrm>
            <a:off x="3131840" y="4378084"/>
            <a:ext cx="813451" cy="338554"/>
          </a:xfrm>
          <a:prstGeom prst="rect">
            <a:avLst/>
          </a:prstGeom>
          <a:noFill/>
        </p:spPr>
        <p:txBody>
          <a:bodyPr wrap="square" rtlCol="0">
            <a:spAutoFit/>
          </a:bodyPr>
          <a:lstStyle/>
          <a:p>
            <a:r>
              <a:rPr lang="zh-CN" altLang="en-US" sz="1600" b="1" dirty="0" smtClean="0">
                <a:solidFill>
                  <a:srgbClr val="CC0000"/>
                </a:solidFill>
                <a:latin typeface="微软雅黑" panose="020B0503020204020204" pitchFamily="34" charset="-122"/>
                <a:ea typeface="微软雅黑" panose="020B0503020204020204" pitchFamily="34" charset="-122"/>
              </a:rPr>
              <a:t>六个月</a:t>
            </a:r>
            <a:endParaRPr lang="zh-CN" altLang="en-US" sz="1600" b="1" dirty="0">
              <a:solidFill>
                <a:srgbClr val="CC0000"/>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605433" y="4357669"/>
            <a:ext cx="813451" cy="338554"/>
          </a:xfrm>
          <a:prstGeom prst="rect">
            <a:avLst/>
          </a:prstGeom>
          <a:noFill/>
        </p:spPr>
        <p:txBody>
          <a:bodyPr wrap="square" rtlCol="0">
            <a:spAutoFit/>
          </a:bodyPr>
          <a:lstStyle/>
          <a:p>
            <a:r>
              <a:rPr lang="zh-CN" altLang="en-US" sz="1600" b="1" dirty="0" smtClean="0">
                <a:solidFill>
                  <a:srgbClr val="CC0000"/>
                </a:solidFill>
                <a:latin typeface="微软雅黑" panose="020B0503020204020204" pitchFamily="34" charset="-122"/>
                <a:ea typeface="微软雅黑" panose="020B0503020204020204" pitchFamily="34" charset="-122"/>
              </a:rPr>
              <a:t>二个月</a:t>
            </a:r>
            <a:endParaRPr lang="zh-CN" altLang="en-US" sz="1600" b="1" dirty="0">
              <a:solidFill>
                <a:srgbClr val="CC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3346118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199348" y="1612395"/>
            <a:ext cx="2745305" cy="2745305"/>
          </a:xfrm>
          <a:prstGeom prst="ellipse">
            <a:avLst/>
          </a:prstGeom>
          <a:noFill/>
          <a:ln>
            <a:solidFill>
              <a:srgbClr val="1A7BAE"/>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prstTxWarp prst="textNoShape">
              <a:avLst/>
            </a:prstTxWarp>
            <a:noAutofit/>
          </a:bodyPr>
          <a:lstStyle/>
          <a:p>
            <a:pPr algn="ctr"/>
            <a:endParaRPr lang="zh-CN" altLang="en-US"/>
          </a:p>
        </p:txBody>
      </p:sp>
      <p:sp>
        <p:nvSpPr>
          <p:cNvPr id="3" name="椭圆 2"/>
          <p:cNvSpPr/>
          <p:nvPr/>
        </p:nvSpPr>
        <p:spPr>
          <a:xfrm>
            <a:off x="589059" y="1612395"/>
            <a:ext cx="2745305" cy="2745305"/>
          </a:xfrm>
          <a:prstGeom prst="ellipse">
            <a:avLst/>
          </a:prstGeom>
          <a:noFill/>
          <a:ln>
            <a:solidFill>
              <a:srgbClr val="1A7BA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prstTxWarp prst="textNoShape">
              <a:avLst/>
            </a:prstTxWarp>
            <a:noAutofit/>
          </a:bodyPr>
          <a:lstStyle/>
          <a:p>
            <a:pPr algn="ctr"/>
            <a:endParaRPr lang="zh-CN" altLang="en-US"/>
          </a:p>
        </p:txBody>
      </p:sp>
      <p:sp>
        <p:nvSpPr>
          <p:cNvPr id="4" name="椭圆 3"/>
          <p:cNvSpPr/>
          <p:nvPr/>
        </p:nvSpPr>
        <p:spPr>
          <a:xfrm>
            <a:off x="5809638" y="1612395"/>
            <a:ext cx="2745305" cy="2745305"/>
          </a:xfrm>
          <a:prstGeom prst="ellipse">
            <a:avLst/>
          </a:prstGeom>
          <a:noFill/>
          <a:ln>
            <a:solidFill>
              <a:srgbClr val="1A7BA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928662" y="2545739"/>
            <a:ext cx="2159621" cy="1269568"/>
          </a:xfrm>
          <a:prstGeom prst="rect">
            <a:avLst/>
          </a:prstGeom>
        </p:spPr>
        <p:txBody>
          <a:bodyPr wrap="square" lIns="91430" tIns="45715" rIns="91430" bIns="45715">
            <a:spAutoFit/>
          </a:bodyPr>
          <a:lstStyle/>
          <a:p>
            <a:pPr algn="ctr">
              <a:lnSpc>
                <a:spcPct val="150000"/>
              </a:lnSpc>
            </a:pPr>
            <a:r>
              <a:rPr lang="zh-CN" altLang="en-US" sz="1700" dirty="0" smtClean="0">
                <a:solidFill>
                  <a:srgbClr val="0070C0"/>
                </a:solidFill>
                <a:latin typeface="微软雅黑" pitchFamily="34" charset="-122"/>
                <a:ea typeface="微软雅黑" pitchFamily="34" charset="-122"/>
              </a:rPr>
              <a:t>确定权益分派的对象，即谁有资格参与此次权益分派。</a:t>
            </a:r>
            <a:endParaRPr lang="zh-CN" altLang="en-US" sz="1700" dirty="0">
              <a:solidFill>
                <a:srgbClr val="0070C0"/>
              </a:solidFill>
              <a:latin typeface="微软雅黑" pitchFamily="34" charset="-122"/>
              <a:ea typeface="微软雅黑" pitchFamily="34" charset="-122"/>
            </a:endParaRPr>
          </a:p>
        </p:txBody>
      </p:sp>
      <p:sp>
        <p:nvSpPr>
          <p:cNvPr id="9" name="矩形 8"/>
          <p:cNvSpPr/>
          <p:nvPr/>
        </p:nvSpPr>
        <p:spPr>
          <a:xfrm>
            <a:off x="1046751" y="2152455"/>
            <a:ext cx="1968789" cy="338544"/>
          </a:xfrm>
          <a:prstGeom prst="rect">
            <a:avLst/>
          </a:prstGeom>
        </p:spPr>
        <p:txBody>
          <a:bodyPr wrap="none" lIns="91430" tIns="45715" rIns="91430" bIns="45715">
            <a:spAutoFit/>
          </a:bodyPr>
          <a:lstStyle/>
          <a:p>
            <a:pPr algn="ctr"/>
            <a:r>
              <a:rPr lang="zh-CN" altLang="en-US" sz="1600" b="1" dirty="0" smtClean="0">
                <a:solidFill>
                  <a:srgbClr val="1A7BAE"/>
                </a:solidFill>
                <a:latin typeface="微软雅黑" pitchFamily="34" charset="-122"/>
                <a:ea typeface="微软雅黑" pitchFamily="34" charset="-122"/>
              </a:rPr>
              <a:t>股权登记日（</a:t>
            </a:r>
            <a:r>
              <a:rPr lang="en-US" altLang="zh-CN" sz="1600" b="1" dirty="0" smtClean="0">
                <a:solidFill>
                  <a:srgbClr val="1A7BAE"/>
                </a:solidFill>
                <a:latin typeface="微软雅黑" pitchFamily="34" charset="-122"/>
                <a:ea typeface="微软雅黑" pitchFamily="34" charset="-122"/>
              </a:rPr>
              <a:t>R</a:t>
            </a:r>
            <a:r>
              <a:rPr lang="zh-CN" altLang="en-US" sz="1600" b="1" dirty="0" smtClean="0">
                <a:solidFill>
                  <a:srgbClr val="1A7BAE"/>
                </a:solidFill>
                <a:latin typeface="微软雅黑" pitchFamily="34" charset="-122"/>
                <a:ea typeface="微软雅黑" pitchFamily="34" charset="-122"/>
              </a:rPr>
              <a:t>日）</a:t>
            </a:r>
          </a:p>
        </p:txBody>
      </p:sp>
      <p:sp>
        <p:nvSpPr>
          <p:cNvPr id="10" name="矩形 9"/>
          <p:cNvSpPr/>
          <p:nvPr/>
        </p:nvSpPr>
        <p:spPr>
          <a:xfrm>
            <a:off x="3448227" y="2544627"/>
            <a:ext cx="2360144" cy="1269568"/>
          </a:xfrm>
          <a:prstGeom prst="rect">
            <a:avLst/>
          </a:prstGeom>
        </p:spPr>
        <p:txBody>
          <a:bodyPr wrap="square" lIns="91430" tIns="45715" rIns="91430" bIns="45715">
            <a:spAutoFit/>
          </a:bodyPr>
          <a:lstStyle/>
          <a:p>
            <a:pPr algn="ctr">
              <a:lnSpc>
                <a:spcPct val="150000"/>
              </a:lnSpc>
            </a:pPr>
            <a:r>
              <a:rPr lang="zh-CN" altLang="en-US" sz="1700" b="1" dirty="0" smtClean="0">
                <a:solidFill>
                  <a:srgbClr val="0070C0"/>
                </a:solidFill>
                <a:latin typeface="微软雅黑" pitchFamily="34" charset="-122"/>
                <a:ea typeface="微软雅黑" pitchFamily="34" charset="-122"/>
              </a:rPr>
              <a:t>股权登记日</a:t>
            </a:r>
            <a:r>
              <a:rPr lang="zh-CN" altLang="en-US" sz="1700" dirty="0" smtClean="0">
                <a:solidFill>
                  <a:srgbClr val="0070C0"/>
                </a:solidFill>
                <a:latin typeface="微软雅黑" pitchFamily="34" charset="-122"/>
                <a:ea typeface="微软雅黑" pitchFamily="34" charset="-122"/>
              </a:rPr>
              <a:t>当天登记在册的全体股东均有权参与此次利润分派</a:t>
            </a:r>
            <a:r>
              <a:rPr lang="zh-CN" altLang="en-US" sz="1700" dirty="0" smtClean="0">
                <a:latin typeface="微软雅黑" pitchFamily="34" charset="-122"/>
                <a:ea typeface="微软雅黑" pitchFamily="34" charset="-122"/>
              </a:rPr>
              <a:t>。</a:t>
            </a:r>
            <a:endParaRPr lang="zh-CN" altLang="en-US" dirty="0">
              <a:solidFill>
                <a:schemeClr val="tx1">
                  <a:lumMod val="65000"/>
                  <a:lumOff val="35000"/>
                </a:schemeClr>
              </a:solidFill>
              <a:latin typeface="+mn-ea"/>
            </a:endParaRPr>
          </a:p>
        </p:txBody>
      </p:sp>
      <p:sp>
        <p:nvSpPr>
          <p:cNvPr id="11" name="矩形 10"/>
          <p:cNvSpPr/>
          <p:nvPr/>
        </p:nvSpPr>
        <p:spPr>
          <a:xfrm>
            <a:off x="3757341" y="2152455"/>
            <a:ext cx="1415752" cy="338544"/>
          </a:xfrm>
          <a:prstGeom prst="rect">
            <a:avLst/>
          </a:prstGeom>
        </p:spPr>
        <p:txBody>
          <a:bodyPr wrap="none" lIns="91430" tIns="45715" rIns="91430" bIns="45715">
            <a:spAutoFit/>
          </a:bodyPr>
          <a:lstStyle/>
          <a:p>
            <a:pPr lvl="0" algn="ctr"/>
            <a:r>
              <a:rPr lang="zh-CN" altLang="en-US" sz="1600" b="1" dirty="0" smtClean="0">
                <a:solidFill>
                  <a:srgbClr val="1A7BAE"/>
                </a:solidFill>
                <a:latin typeface="微软雅黑" pitchFamily="34" charset="-122"/>
                <a:ea typeface="微软雅黑" pitchFamily="34" charset="-122"/>
              </a:rPr>
              <a:t>利润分配对象</a:t>
            </a:r>
            <a:endParaRPr lang="zh-CN" altLang="en-US" sz="1600" b="1" dirty="0">
              <a:solidFill>
                <a:srgbClr val="1A7BAE"/>
              </a:solidFill>
              <a:latin typeface="微软雅黑" pitchFamily="34" charset="-122"/>
              <a:ea typeface="微软雅黑" pitchFamily="34" charset="-122"/>
            </a:endParaRPr>
          </a:p>
        </p:txBody>
      </p:sp>
      <p:sp>
        <p:nvSpPr>
          <p:cNvPr id="12" name="矩形 11"/>
          <p:cNvSpPr/>
          <p:nvPr/>
        </p:nvSpPr>
        <p:spPr>
          <a:xfrm>
            <a:off x="6127155" y="2545739"/>
            <a:ext cx="2159621" cy="877153"/>
          </a:xfrm>
          <a:prstGeom prst="rect">
            <a:avLst/>
          </a:prstGeom>
        </p:spPr>
        <p:txBody>
          <a:bodyPr wrap="square" lIns="91430" tIns="45715" rIns="91430" bIns="45715">
            <a:spAutoFit/>
          </a:bodyPr>
          <a:lstStyle/>
          <a:p>
            <a:pPr algn="ctr">
              <a:lnSpc>
                <a:spcPct val="150000"/>
              </a:lnSpc>
            </a:pPr>
            <a:r>
              <a:rPr lang="zh-CN" altLang="en-US" sz="1700" dirty="0" smtClean="0">
                <a:solidFill>
                  <a:srgbClr val="0070C0"/>
                </a:solidFill>
                <a:latin typeface="微软雅黑" pitchFamily="34" charset="-122"/>
                <a:ea typeface="微软雅黑" pitchFamily="34" charset="-122"/>
              </a:rPr>
              <a:t>均以</a:t>
            </a:r>
            <a:r>
              <a:rPr lang="zh-CN" altLang="en-US" sz="1700" b="1" dirty="0" smtClean="0">
                <a:solidFill>
                  <a:srgbClr val="0070C0"/>
                </a:solidFill>
                <a:latin typeface="微软雅黑" pitchFamily="34" charset="-122"/>
                <a:ea typeface="微软雅黑" pitchFamily="34" charset="-122"/>
              </a:rPr>
              <a:t>股权登记日</a:t>
            </a:r>
            <a:r>
              <a:rPr lang="zh-CN" altLang="en-US" sz="1700" dirty="0" smtClean="0">
                <a:solidFill>
                  <a:srgbClr val="0070C0"/>
                </a:solidFill>
                <a:latin typeface="微软雅黑" pitchFamily="34" charset="-122"/>
                <a:ea typeface="微软雅黑" pitchFamily="34" charset="-122"/>
              </a:rPr>
              <a:t>的股本数为准。</a:t>
            </a:r>
            <a:endParaRPr lang="zh-CN" altLang="en-US" sz="1100" dirty="0">
              <a:solidFill>
                <a:srgbClr val="0070C0"/>
              </a:solidFill>
              <a:latin typeface="+mn-ea"/>
            </a:endParaRPr>
          </a:p>
        </p:txBody>
      </p:sp>
      <p:sp>
        <p:nvSpPr>
          <p:cNvPr id="13" name="矩形 12"/>
          <p:cNvSpPr/>
          <p:nvPr/>
        </p:nvSpPr>
        <p:spPr>
          <a:xfrm>
            <a:off x="6679422" y="2169578"/>
            <a:ext cx="1066297" cy="338544"/>
          </a:xfrm>
          <a:prstGeom prst="rect">
            <a:avLst/>
          </a:prstGeom>
        </p:spPr>
        <p:txBody>
          <a:bodyPr wrap="none" lIns="91430" tIns="45715" rIns="91430" bIns="45715">
            <a:spAutoFit/>
          </a:bodyPr>
          <a:lstStyle/>
          <a:p>
            <a:pPr lvl="0" algn="ctr"/>
            <a:r>
              <a:rPr lang="zh-CN" altLang="en-US" sz="1600" b="1" dirty="0" smtClean="0">
                <a:solidFill>
                  <a:srgbClr val="1A7BAE"/>
                </a:solidFill>
                <a:latin typeface="微软雅黑" pitchFamily="34" charset="-122"/>
                <a:ea typeface="微软雅黑" pitchFamily="34" charset="-122"/>
              </a:rPr>
              <a:t>股本基数</a:t>
            </a:r>
            <a:r>
              <a:rPr lang="en-US" altLang="zh-CN" sz="1600" b="1" dirty="0" smtClean="0">
                <a:solidFill>
                  <a:srgbClr val="1A7BAE"/>
                </a:solidFill>
                <a:latin typeface="微软雅黑" pitchFamily="34" charset="-122"/>
                <a:ea typeface="微软雅黑" pitchFamily="34" charset="-122"/>
              </a:rPr>
              <a:t> </a:t>
            </a:r>
            <a:endParaRPr lang="zh-CN" altLang="en-US" sz="1600" b="1" dirty="0">
              <a:solidFill>
                <a:srgbClr val="1A7BAE"/>
              </a:solidFill>
              <a:latin typeface="微软雅黑" pitchFamily="34" charset="-122"/>
              <a:ea typeface="微软雅黑" pitchFamily="34" charset="-122"/>
            </a:endParaRPr>
          </a:p>
        </p:txBody>
      </p:sp>
      <p:sp>
        <p:nvSpPr>
          <p:cNvPr id="15" name="标题 1"/>
          <p:cNvSpPr txBox="1">
            <a:spLocks/>
          </p:cNvSpPr>
          <p:nvPr/>
        </p:nvSpPr>
        <p:spPr>
          <a:xfrm>
            <a:off x="485804" y="-18"/>
            <a:ext cx="8229600" cy="589364"/>
          </a:xfrm>
          <a:prstGeom prst="rect">
            <a:avLst/>
          </a:prstGeom>
        </p:spPr>
        <p:txBody>
          <a:bodyPr lIns="77925" tIns="38963" rIns="77925" bIns="38963"/>
          <a:lstStyle/>
          <a:p>
            <a:pPr algn="ctr" defTabSz="779252" eaLnBrk="0" hangingPunct="0">
              <a:defRPr/>
            </a:pPr>
            <a:r>
              <a:rPr lang="zh-CN" altLang="en-US" sz="2700" b="1" kern="0" dirty="0" smtClean="0">
                <a:solidFill>
                  <a:schemeClr val="bg1"/>
                </a:solidFill>
                <a:latin typeface="微软雅黑" pitchFamily="34" charset="-122"/>
                <a:ea typeface="微软雅黑" pitchFamily="34" charset="-122"/>
                <a:cs typeface="+mj-cs"/>
              </a:rPr>
              <a:t>一、如何确定权益分派方案</a:t>
            </a:r>
            <a:endParaRPr lang="zh-CN" altLang="en-US" sz="2700" kern="0" dirty="0">
              <a:solidFill>
                <a:schemeClr val="tx2"/>
              </a:solidFill>
              <a:latin typeface="+mj-lt"/>
              <a:ea typeface="+mj-ea"/>
              <a:cs typeface="+mj-cs"/>
            </a:endParaRPr>
          </a:p>
        </p:txBody>
      </p:sp>
      <p:sp>
        <p:nvSpPr>
          <p:cNvPr id="16" name="矩形 15"/>
          <p:cNvSpPr/>
          <p:nvPr/>
        </p:nvSpPr>
        <p:spPr>
          <a:xfrm>
            <a:off x="2285985" y="899402"/>
            <a:ext cx="485778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2</a:t>
            </a:r>
            <a:r>
              <a:rPr lang="zh-CN" altLang="en-US" sz="2000" b="1" dirty="0" smtClean="0">
                <a:solidFill>
                  <a:srgbClr val="CC0000"/>
                </a:solidFill>
                <a:latin typeface="微软雅黑" pitchFamily="34" charset="-122"/>
                <a:ea typeface="微软雅黑" pitchFamily="34" charset="-122"/>
              </a:rPr>
              <a:t>、确定利润分配对象及股本基数</a:t>
            </a:r>
            <a:endParaRPr lang="zh-CN" altLang="en-US" sz="2000" dirty="0">
              <a:solidFill>
                <a:srgbClr val="CC0000"/>
              </a:solidFill>
              <a:latin typeface="微软雅黑" pitchFamily="34" charset="-122"/>
              <a:ea typeface="微软雅黑" pitchFamily="34" charset="-122"/>
            </a:endParaRPr>
          </a:p>
        </p:txBody>
      </p:sp>
      <p:sp>
        <p:nvSpPr>
          <p:cNvPr id="17" name="灯片编号占位符 5"/>
          <p:cNvSpPr txBox="1">
            <a:spLocks/>
          </p:cNvSpPr>
          <p:nvPr/>
        </p:nvSpPr>
        <p:spPr>
          <a:xfrm>
            <a:off x="3581408" y="4732752"/>
            <a:ext cx="2133600" cy="357188"/>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135FCD4-7DB6-4817-8DE7-CC68D80D3BBC}" type="slidenum">
              <a:rPr kumimoji="0" lang="en-US" altLang="zh-CN"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pPr marL="0" marR="0" lvl="0" indent="0" algn="ctr" defTabSz="914400" rtl="0" eaLnBrk="1" fontAlgn="base" latinLnBrk="0" hangingPunct="1">
                <a:lnSpc>
                  <a:spcPct val="100000"/>
                </a:lnSpc>
                <a:spcBef>
                  <a:spcPct val="0"/>
                </a:spcBef>
                <a:spcAft>
                  <a:spcPct val="0"/>
                </a:spcAft>
                <a:buClrTx/>
                <a:buSzTx/>
                <a:buFontTx/>
                <a:buNone/>
                <a:tabLst/>
                <a:defRPr/>
              </a:pPr>
              <a:t>8</a:t>
            </a:fld>
            <a:endParaRPr kumimoji="0" lang="en-US" altLang="zh-CN" sz="12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
        <p:nvSpPr>
          <p:cNvPr id="21" name="TextBox 20"/>
          <p:cNvSpPr txBox="1"/>
          <p:nvPr/>
        </p:nvSpPr>
        <p:spPr>
          <a:xfrm>
            <a:off x="5572132" y="1606210"/>
            <a:ext cx="1808180" cy="562630"/>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分配基数？</a:t>
            </a:r>
            <a:endParaRPr lang="zh-CN" altLang="en-US" sz="2000" b="1" dirty="0">
              <a:solidFill>
                <a:schemeClr val="bg1"/>
              </a:solidFill>
              <a:latin typeface="黑体" pitchFamily="49" charset="-122"/>
              <a:ea typeface="黑体" pitchFamily="49" charset="-122"/>
            </a:endParaRPr>
          </a:p>
        </p:txBody>
      </p:sp>
      <p:sp>
        <p:nvSpPr>
          <p:cNvPr id="22" name="TextBox 21"/>
          <p:cNvSpPr txBox="1"/>
          <p:nvPr/>
        </p:nvSpPr>
        <p:spPr>
          <a:xfrm>
            <a:off x="285720" y="1571618"/>
            <a:ext cx="1428760" cy="562630"/>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何时分？</a:t>
            </a:r>
            <a:endParaRPr lang="zh-CN" altLang="en-US" sz="2000" b="1" dirty="0">
              <a:solidFill>
                <a:schemeClr val="bg1"/>
              </a:solidFill>
              <a:latin typeface="黑体" pitchFamily="49" charset="-122"/>
              <a:ea typeface="黑体" pitchFamily="49" charset="-122"/>
            </a:endParaRPr>
          </a:p>
        </p:txBody>
      </p:sp>
      <p:sp>
        <p:nvSpPr>
          <p:cNvPr id="23" name="TextBox 22"/>
          <p:cNvSpPr txBox="1"/>
          <p:nvPr/>
        </p:nvSpPr>
        <p:spPr>
          <a:xfrm>
            <a:off x="3071802" y="1597336"/>
            <a:ext cx="1428760" cy="562630"/>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给谁分？</a:t>
            </a:r>
            <a:endParaRPr lang="zh-CN" altLang="en-US" sz="2000" b="1" dirty="0">
              <a:solidFill>
                <a:schemeClr val="bg1"/>
              </a:solidFill>
              <a:latin typeface="黑体" pitchFamily="49" charset="-122"/>
              <a:ea typeface="黑体" pitchFamily="49" charset="-122"/>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18"/>
            <a:ext cx="8229600" cy="589364"/>
          </a:xfrm>
        </p:spPr>
        <p:txBody>
          <a:bodyPr/>
          <a:lstStyle/>
          <a:p>
            <a:r>
              <a:rPr lang="zh-CN" altLang="en-US" sz="2700" b="1" dirty="0" smtClean="0">
                <a:solidFill>
                  <a:schemeClr val="bg1"/>
                </a:solidFill>
                <a:latin typeface="微软雅黑" pitchFamily="34" charset="-122"/>
                <a:ea typeface="微软雅黑" pitchFamily="34" charset="-122"/>
              </a:rPr>
              <a:t>一、如何确定权益分派方案</a:t>
            </a:r>
            <a:endParaRPr lang="zh-CN" altLang="en-US" sz="2700" dirty="0"/>
          </a:p>
        </p:txBody>
      </p:sp>
      <p:sp>
        <p:nvSpPr>
          <p:cNvPr id="4" name="矩形 3"/>
          <p:cNvSpPr/>
          <p:nvPr/>
        </p:nvSpPr>
        <p:spPr>
          <a:xfrm>
            <a:off x="2357422" y="1042278"/>
            <a:ext cx="485778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3</a:t>
            </a:r>
            <a:r>
              <a:rPr lang="zh-CN" altLang="en-US" sz="2000" b="1" dirty="0" smtClean="0">
                <a:solidFill>
                  <a:srgbClr val="CC0000"/>
                </a:solidFill>
                <a:latin typeface="微软雅黑" pitchFamily="34" charset="-122"/>
                <a:ea typeface="微软雅黑" pitchFamily="34" charset="-122"/>
              </a:rPr>
              <a:t>、确定权益分派资金来源和方案</a:t>
            </a:r>
            <a:endParaRPr lang="zh-CN" altLang="en-US" sz="2000" dirty="0">
              <a:solidFill>
                <a:srgbClr val="CC0000"/>
              </a:solidFill>
              <a:latin typeface="微软雅黑" pitchFamily="34" charset="-122"/>
              <a:ea typeface="微软雅黑"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xmlns="" val="754278222"/>
              </p:ext>
            </p:extLst>
          </p:nvPr>
        </p:nvGraphicFramePr>
        <p:xfrm>
          <a:off x="2267744" y="1779662"/>
          <a:ext cx="6192688" cy="2376264"/>
        </p:xfrm>
        <a:graphic>
          <a:graphicData uri="http://schemas.openxmlformats.org/drawingml/2006/table">
            <a:tbl>
              <a:tblPr firstRow="1" bandRow="1">
                <a:tableStyleId>{21E4AEA4-8DFA-4A89-87EB-49C32662AFE0}</a:tableStyleId>
              </a:tblPr>
              <a:tblGrid>
                <a:gridCol w="2304256"/>
                <a:gridCol w="3888432"/>
              </a:tblGrid>
              <a:tr h="504056">
                <a:tc>
                  <a:txBody>
                    <a:bodyPr/>
                    <a:lstStyle/>
                    <a:p>
                      <a:pPr algn="ctr"/>
                      <a:r>
                        <a:rPr lang="zh-CN" altLang="en-US" sz="1500" dirty="0" smtClean="0">
                          <a:latin typeface="微软雅黑" pitchFamily="34" charset="-122"/>
                          <a:ea typeface="微软雅黑" pitchFamily="34" charset="-122"/>
                        </a:rPr>
                        <a:t>分配方式</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zh-CN" altLang="en-US" sz="1500" dirty="0" smtClean="0">
                          <a:latin typeface="微软雅黑" pitchFamily="34" charset="-122"/>
                          <a:ea typeface="微软雅黑" pitchFamily="34" charset="-122"/>
                        </a:rPr>
                        <a:t>股东缴税义务</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450528">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500" dirty="0" smtClean="0">
                          <a:latin typeface="微软雅黑" pitchFamily="34" charset="-122"/>
                          <a:ea typeface="微软雅黑" pitchFamily="34" charset="-122"/>
                        </a:rPr>
                        <a:t>送股（送红股）</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500" dirty="0" smtClean="0">
                          <a:latin typeface="微软雅黑" pitchFamily="34" charset="-122"/>
                          <a:ea typeface="微软雅黑" pitchFamily="34" charset="-122"/>
                        </a:rPr>
                        <a:t>有</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3731">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500" dirty="0" smtClean="0">
                          <a:latin typeface="微软雅黑" pitchFamily="34" charset="-122"/>
                          <a:ea typeface="微软雅黑" pitchFamily="34" charset="-122"/>
                        </a:rPr>
                        <a:t>派息（派发现金红利）</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500" dirty="0" smtClean="0">
                          <a:latin typeface="微软雅黑" pitchFamily="34" charset="-122"/>
                          <a:ea typeface="微软雅黑" pitchFamily="34" charset="-122"/>
                        </a:rPr>
                        <a:t>有</a:t>
                      </a:r>
                      <a:endParaRPr lang="en-US" altLang="zh-CN" sz="1500" dirty="0" smtClean="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662">
                <a:tc row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500" dirty="0" smtClean="0">
                          <a:latin typeface="微软雅黑" pitchFamily="34" charset="-122"/>
                          <a:ea typeface="微软雅黑" pitchFamily="34" charset="-122"/>
                        </a:rPr>
                        <a:t>转增（转增股本）</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779252" rtl="0" eaLnBrk="1" fontAlgn="auto" latinLnBrk="0" hangingPunct="1">
                        <a:lnSpc>
                          <a:spcPct val="100000"/>
                        </a:lnSpc>
                        <a:spcBef>
                          <a:spcPts val="0"/>
                        </a:spcBef>
                        <a:spcAft>
                          <a:spcPts val="0"/>
                        </a:spcAft>
                        <a:buClrTx/>
                        <a:buSzTx/>
                        <a:buFontTx/>
                        <a:buNone/>
                        <a:tabLst/>
                        <a:defRPr/>
                      </a:pPr>
                      <a:r>
                        <a:rPr lang="zh-CN" altLang="en-US" sz="1500" kern="1200" dirty="0" smtClean="0">
                          <a:solidFill>
                            <a:schemeClr val="dk1"/>
                          </a:solidFill>
                          <a:latin typeface="微软雅黑" pitchFamily="34" charset="-122"/>
                          <a:ea typeface="微软雅黑" pitchFamily="34" charset="-122"/>
                          <a:cs typeface="+mn-cs"/>
                        </a:rPr>
                        <a:t>有（股改时净资产折股形成的资本公积）</a:t>
                      </a:r>
                    </a:p>
                    <a:p>
                      <a:pPr marL="0" marR="0" indent="0" algn="ctr" defTabSz="779252" rtl="0" eaLnBrk="1" fontAlgn="auto" latinLnBrk="0" hangingPunct="1">
                        <a:lnSpc>
                          <a:spcPct val="100000"/>
                        </a:lnSpc>
                        <a:spcBef>
                          <a:spcPts val="0"/>
                        </a:spcBef>
                        <a:spcAft>
                          <a:spcPts val="0"/>
                        </a:spcAft>
                        <a:buClrTx/>
                        <a:buSzTx/>
                        <a:buFontTx/>
                        <a:buNone/>
                        <a:tabLst/>
                        <a:defRPr/>
                      </a:pPr>
                      <a:endParaRPr lang="zh-CN" altLang="en-US" sz="1500" kern="1200" dirty="0">
                        <a:solidFill>
                          <a:schemeClr val="dk1"/>
                        </a:solidFill>
                        <a:latin typeface="微软雅黑" pitchFamily="34" charset="-122"/>
                        <a:ea typeface="微软雅黑" pitchFamily="34" charset="-122"/>
                        <a:cs typeface="+mn-cs"/>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2169">
                <a:tc vMerge="1">
                  <a:txBody>
                    <a:bodyPr/>
                    <a:lstStyle/>
                    <a:p>
                      <a:endParaRPr lang="zh-CN" altLang="en-US"/>
                    </a:p>
                  </a:txBody>
                  <a:tcPr/>
                </a:tc>
                <a:tc>
                  <a:txBody>
                    <a:bodyPr/>
                    <a:lstStyle/>
                    <a:p>
                      <a:pPr marL="0" marR="0" indent="0" algn="ctr" defTabSz="779252" rtl="0" eaLnBrk="1" fontAlgn="auto" latinLnBrk="0" hangingPunct="1">
                        <a:lnSpc>
                          <a:spcPct val="100000"/>
                        </a:lnSpc>
                        <a:spcBef>
                          <a:spcPts val="0"/>
                        </a:spcBef>
                        <a:spcAft>
                          <a:spcPts val="0"/>
                        </a:spcAft>
                        <a:buClrTx/>
                        <a:buSzTx/>
                        <a:buFontTx/>
                        <a:buNone/>
                        <a:tabLst/>
                        <a:defRPr/>
                      </a:pPr>
                      <a:r>
                        <a:rPr lang="zh-CN" altLang="en-US" sz="1500" dirty="0" smtClean="0">
                          <a:latin typeface="微软雅黑" pitchFamily="34" charset="-122"/>
                          <a:ea typeface="微软雅黑" pitchFamily="34" charset="-122"/>
                        </a:rPr>
                        <a:t>无（股改后股票发行溢价形成的资本公积）</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矩形 6"/>
          <p:cNvSpPr/>
          <p:nvPr/>
        </p:nvSpPr>
        <p:spPr>
          <a:xfrm>
            <a:off x="1500166" y="4299942"/>
            <a:ext cx="6357982" cy="340297"/>
          </a:xfrm>
          <a:prstGeom prst="rect">
            <a:avLst/>
          </a:prstGeom>
        </p:spPr>
        <p:txBody>
          <a:bodyPr wrap="square" lIns="77925" tIns="38963" rIns="77925" bIns="38963">
            <a:spAutoFit/>
          </a:bodyPr>
          <a:lstStyle/>
          <a:p>
            <a:r>
              <a:rPr lang="zh-CN" altLang="en-US" sz="1700" b="1" dirty="0" smtClean="0">
                <a:solidFill>
                  <a:srgbClr val="CC0000"/>
                </a:solidFill>
                <a:latin typeface="微软雅黑" pitchFamily="34" charset="-122"/>
                <a:ea typeface="微软雅黑" pitchFamily="34" charset="-122"/>
              </a:rPr>
              <a:t>权益分派方案类型：上述任意一种或两种、三种的组合</a:t>
            </a:r>
            <a:endParaRPr lang="zh-CN" altLang="en-US" sz="1700" b="1" dirty="0">
              <a:solidFill>
                <a:srgbClr val="CC0000"/>
              </a:solidFill>
              <a:latin typeface="微软雅黑" pitchFamily="34" charset="-122"/>
              <a:ea typeface="微软雅黑" pitchFamily="34" charset="-122"/>
            </a:endParaRPr>
          </a:p>
        </p:txBody>
      </p:sp>
      <p:sp>
        <p:nvSpPr>
          <p:cNvPr id="6" name="灯片编号占位符 5"/>
          <p:cNvSpPr>
            <a:spLocks noGrp="1"/>
          </p:cNvSpPr>
          <p:nvPr>
            <p:ph type="sldNum" sz="quarter" idx="12"/>
          </p:nvPr>
        </p:nvSpPr>
        <p:spPr>
          <a:xfrm>
            <a:off x="3581408" y="4732752"/>
            <a:ext cx="2133600" cy="357188"/>
          </a:xfrm>
        </p:spPr>
        <p:txBody>
          <a:bodyPr/>
          <a:lstStyle/>
          <a:p>
            <a:pPr algn="ctr">
              <a:defRPr/>
            </a:pPr>
            <a:fld id="{1135FCD4-7DB6-4817-8DE7-CC68D80D3BBC}" type="slidenum">
              <a:rPr lang="en-US" altLang="zh-CN" smtClean="0"/>
              <a:pPr algn="ctr">
                <a:defRPr/>
              </a:pPr>
              <a:t>9</a:t>
            </a:fld>
            <a:endParaRPr lang="en-US" altLang="zh-CN" dirty="0"/>
          </a:p>
        </p:txBody>
      </p:sp>
      <p:sp>
        <p:nvSpPr>
          <p:cNvPr id="8" name="TextBox 7"/>
          <p:cNvSpPr txBox="1"/>
          <p:nvPr/>
        </p:nvSpPr>
        <p:spPr>
          <a:xfrm>
            <a:off x="1285852" y="647634"/>
            <a:ext cx="1500198" cy="995422"/>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分钱还是分股？</a:t>
            </a:r>
            <a:endParaRPr lang="zh-CN" altLang="en-US" sz="2000" b="1" dirty="0">
              <a:solidFill>
                <a:schemeClr val="bg1"/>
              </a:solidFill>
              <a:latin typeface="黑体" pitchFamily="49" charset="-122"/>
              <a:ea typeface="黑体" pitchFamily="49" charset="-122"/>
            </a:endParaRPr>
          </a:p>
        </p:txBody>
      </p:sp>
      <p:graphicFrame>
        <p:nvGraphicFramePr>
          <p:cNvPr id="9" name="表格 8"/>
          <p:cNvGraphicFramePr>
            <a:graphicFrameLocks noGrp="1"/>
          </p:cNvGraphicFramePr>
          <p:nvPr/>
        </p:nvGraphicFramePr>
        <p:xfrm>
          <a:off x="251520" y="1779662"/>
          <a:ext cx="2050576" cy="2376264"/>
        </p:xfrm>
        <a:graphic>
          <a:graphicData uri="http://schemas.openxmlformats.org/drawingml/2006/table">
            <a:tbl>
              <a:tblPr firstRow="1" bandRow="1">
                <a:tableStyleId>{21E4AEA4-8DFA-4A89-87EB-49C32662AFE0}</a:tableStyleId>
              </a:tblPr>
              <a:tblGrid>
                <a:gridCol w="2050576"/>
              </a:tblGrid>
              <a:tr h="504056">
                <a:tc>
                  <a:txBody>
                    <a:bodyPr/>
                    <a:lstStyle/>
                    <a:p>
                      <a:pPr algn="ctr"/>
                      <a:r>
                        <a:rPr lang="zh-CN" altLang="en-US" sz="1500" dirty="0" smtClean="0">
                          <a:latin typeface="微软雅黑" pitchFamily="34" charset="-122"/>
                          <a:ea typeface="微软雅黑" pitchFamily="34" charset="-122"/>
                        </a:rPr>
                        <a:t>来源</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864259">
                <a:tc>
                  <a:txBody>
                    <a:bodyPr/>
                    <a:lstStyle/>
                    <a:p>
                      <a:pPr marL="0" marR="0" lvl="1" indent="0" algn="ctr" defTabSz="914400" rtl="0" eaLnBrk="1" fontAlgn="auto" latinLnBrk="0" hangingPunct="1">
                        <a:lnSpc>
                          <a:spcPct val="100000"/>
                        </a:lnSpc>
                        <a:spcBef>
                          <a:spcPts val="0"/>
                        </a:spcBef>
                        <a:spcAft>
                          <a:spcPts val="0"/>
                        </a:spcAft>
                        <a:buClrTx/>
                        <a:buSzTx/>
                        <a:buFontTx/>
                        <a:buNone/>
                        <a:defRPr/>
                      </a:pPr>
                      <a:r>
                        <a:rPr lang="zh-CN" altLang="en-US" sz="1500" dirty="0" smtClean="0">
                          <a:latin typeface="微软雅黑" pitchFamily="34" charset="-122"/>
                          <a:ea typeface="微软雅黑" pitchFamily="34" charset="-122"/>
                        </a:rPr>
                        <a:t>未分配利润</a:t>
                      </a:r>
                      <a:endParaRPr lang="en-US" altLang="zh-CN" sz="1500" b="1" dirty="0" smtClean="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07949">
                <a:tc>
                  <a:txBody>
                    <a:bodyPr/>
                    <a:lstStyle/>
                    <a:p>
                      <a:pPr algn="ctr"/>
                      <a:r>
                        <a:rPr lang="zh-CN" altLang="en-US" sz="1500" dirty="0" smtClean="0">
                          <a:latin typeface="微软雅黑" pitchFamily="34" charset="-122"/>
                          <a:ea typeface="微软雅黑" pitchFamily="34" charset="-122"/>
                        </a:rPr>
                        <a:t>资本公积金</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8411</TotalTime>
  <Words>4521</Words>
  <Application>Microsoft Office PowerPoint</Application>
  <PresentationFormat>全屏显示(16:9)</PresentationFormat>
  <Paragraphs>558</Paragraphs>
  <Slides>51</Slides>
  <Notes>37</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默认设计模板</vt:lpstr>
      <vt:lpstr>幻灯片 1</vt:lpstr>
      <vt:lpstr>幻灯片 2</vt:lpstr>
      <vt:lpstr>幻灯片 3</vt:lpstr>
      <vt:lpstr>幻灯片 4</vt:lpstr>
      <vt:lpstr>幻灯片 5</vt:lpstr>
      <vt:lpstr>一、如何确定权益分派方案</vt:lpstr>
      <vt:lpstr>一、如何确定权益分派方案</vt:lpstr>
      <vt:lpstr>幻灯片 8</vt:lpstr>
      <vt:lpstr>一、如何确定权益分派方案</vt:lpstr>
      <vt:lpstr>一、如何确定权益分派方案</vt:lpstr>
      <vt:lpstr>一、如何确定权益分派方案</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CN=卢新宇/OU=发行人业务部/OU=北京分公司/O=ChinaClear</cp:lastModifiedBy>
  <cp:revision>983</cp:revision>
  <dcterms:created xsi:type="dcterms:W3CDTF">2013-06-04T04:34:00Z</dcterms:created>
  <dcterms:modified xsi:type="dcterms:W3CDTF">2017-08-30T02:33:47Z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