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84" r:id="rId2"/>
    <p:sldId id="398" r:id="rId3"/>
    <p:sldId id="356" r:id="rId4"/>
    <p:sldId id="414" r:id="rId5"/>
    <p:sldId id="359" r:id="rId6"/>
    <p:sldId id="365" r:id="rId7"/>
    <p:sldId id="370" r:id="rId8"/>
    <p:sldId id="371" r:id="rId9"/>
    <p:sldId id="410" r:id="rId10"/>
    <p:sldId id="411" r:id="rId11"/>
    <p:sldId id="383" r:id="rId12"/>
    <p:sldId id="420" r:id="rId13"/>
    <p:sldId id="422" r:id="rId14"/>
    <p:sldId id="425" r:id="rId15"/>
    <p:sldId id="426" r:id="rId16"/>
    <p:sldId id="423" r:id="rId17"/>
    <p:sldId id="417" r:id="rId18"/>
    <p:sldId id="361" r:id="rId19"/>
    <p:sldId id="372" r:id="rId20"/>
    <p:sldId id="373" r:id="rId21"/>
    <p:sldId id="376" r:id="rId22"/>
    <p:sldId id="418" r:id="rId23"/>
    <p:sldId id="362" r:id="rId24"/>
    <p:sldId id="363" r:id="rId25"/>
    <p:sldId id="367" r:id="rId26"/>
    <p:sldId id="364" r:id="rId27"/>
    <p:sldId id="381" r:id="rId28"/>
    <p:sldId id="429" r:id="rId29"/>
    <p:sldId id="430" r:id="rId30"/>
    <p:sldId id="431" r:id="rId31"/>
    <p:sldId id="432" r:id="rId32"/>
    <p:sldId id="433" r:id="rId33"/>
    <p:sldId id="350" r:id="rId34"/>
    <p:sldId id="406" r:id="rId35"/>
    <p:sldId id="413" r:id="rId36"/>
    <p:sldId id="351" r:id="rId37"/>
  </p:sldIdLst>
  <p:sldSz cx="9144000" cy="5143500" type="screen16x9"/>
  <p:notesSz cx="6797675" cy="987425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36311" algn="l" rtl="0" fontAlgn="base">
      <a:spcBef>
        <a:spcPct val="0"/>
      </a:spcBef>
      <a:spcAft>
        <a:spcPct val="0"/>
      </a:spcAft>
      <a:defRPr kern="1200">
        <a:solidFill>
          <a:schemeClr val="tx1"/>
        </a:solidFill>
        <a:latin typeface="Arial" pitchFamily="34" charset="0"/>
        <a:ea typeface="宋体" pitchFamily="2" charset="-122"/>
        <a:cs typeface="+mn-cs"/>
      </a:defRPr>
    </a:lvl2pPr>
    <a:lvl3pPr marL="1072622" algn="l" rtl="0" fontAlgn="base">
      <a:spcBef>
        <a:spcPct val="0"/>
      </a:spcBef>
      <a:spcAft>
        <a:spcPct val="0"/>
      </a:spcAft>
      <a:defRPr kern="1200">
        <a:solidFill>
          <a:schemeClr val="tx1"/>
        </a:solidFill>
        <a:latin typeface="Arial" pitchFamily="34" charset="0"/>
        <a:ea typeface="宋体" pitchFamily="2" charset="-122"/>
        <a:cs typeface="+mn-cs"/>
      </a:defRPr>
    </a:lvl3pPr>
    <a:lvl4pPr marL="1608932" algn="l" rtl="0" fontAlgn="base">
      <a:spcBef>
        <a:spcPct val="0"/>
      </a:spcBef>
      <a:spcAft>
        <a:spcPct val="0"/>
      </a:spcAft>
      <a:defRPr kern="1200">
        <a:solidFill>
          <a:schemeClr val="tx1"/>
        </a:solidFill>
        <a:latin typeface="Arial" pitchFamily="34" charset="0"/>
        <a:ea typeface="宋体" pitchFamily="2" charset="-122"/>
        <a:cs typeface="+mn-cs"/>
      </a:defRPr>
    </a:lvl4pPr>
    <a:lvl5pPr marL="2145243" algn="l" rtl="0" fontAlgn="base">
      <a:spcBef>
        <a:spcPct val="0"/>
      </a:spcBef>
      <a:spcAft>
        <a:spcPct val="0"/>
      </a:spcAft>
      <a:defRPr kern="1200">
        <a:solidFill>
          <a:schemeClr val="tx1"/>
        </a:solidFill>
        <a:latin typeface="Arial" pitchFamily="34" charset="0"/>
        <a:ea typeface="宋体" pitchFamily="2" charset="-122"/>
        <a:cs typeface="+mn-cs"/>
      </a:defRPr>
    </a:lvl5pPr>
    <a:lvl6pPr marL="2681554" algn="l" defTabSz="1072622" rtl="0" eaLnBrk="1" latinLnBrk="0" hangingPunct="1">
      <a:defRPr kern="1200">
        <a:solidFill>
          <a:schemeClr val="tx1"/>
        </a:solidFill>
        <a:latin typeface="Arial" pitchFamily="34" charset="0"/>
        <a:ea typeface="宋体" pitchFamily="2" charset="-122"/>
        <a:cs typeface="+mn-cs"/>
      </a:defRPr>
    </a:lvl6pPr>
    <a:lvl7pPr marL="3217865" algn="l" defTabSz="1072622" rtl="0" eaLnBrk="1" latinLnBrk="0" hangingPunct="1">
      <a:defRPr kern="1200">
        <a:solidFill>
          <a:schemeClr val="tx1"/>
        </a:solidFill>
        <a:latin typeface="Arial" pitchFamily="34" charset="0"/>
        <a:ea typeface="宋体" pitchFamily="2" charset="-122"/>
        <a:cs typeface="+mn-cs"/>
      </a:defRPr>
    </a:lvl7pPr>
    <a:lvl8pPr marL="3754175" algn="l" defTabSz="1072622" rtl="0" eaLnBrk="1" latinLnBrk="0" hangingPunct="1">
      <a:defRPr kern="1200">
        <a:solidFill>
          <a:schemeClr val="tx1"/>
        </a:solidFill>
        <a:latin typeface="Arial" pitchFamily="34" charset="0"/>
        <a:ea typeface="宋体" pitchFamily="2" charset="-122"/>
        <a:cs typeface="+mn-cs"/>
      </a:defRPr>
    </a:lvl8pPr>
    <a:lvl9pPr marL="4290486" algn="l" defTabSz="1072622"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FFFF"/>
    <a:srgbClr val="FF9933"/>
    <a:srgbClr val="FF9900"/>
    <a:srgbClr val="990000"/>
    <a:srgbClr val="3333FF"/>
    <a:srgbClr val="00CC00"/>
    <a:srgbClr val="FF6600"/>
    <a:srgbClr val="FF0000"/>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51" autoAdjust="0"/>
    <p:restoredTop sz="87170" autoAdjust="0"/>
  </p:normalViewPr>
  <p:slideViewPr>
    <p:cSldViewPr>
      <p:cViewPr>
        <p:scale>
          <a:sx n="100" d="100"/>
          <a:sy n="100" d="100"/>
        </p:scale>
        <p:origin x="-78" y="-33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3.xml.rels><?xml version="1.0" encoding="UTF-8" standalone="yes"?>
<Relationships xmlns="http://schemas.openxmlformats.org/package/2006/relationships"><Relationship Id="rId1" Type="http://schemas.openxmlformats.org/officeDocument/2006/relationships/image" Target="../media/image18.jpeg"/></Relationships>
</file>

<file path=ppt/diagrams/_rels/data4.xml.rels><?xml version="1.0" encoding="UTF-8" standalone="yes"?>
<Relationships xmlns="http://schemas.openxmlformats.org/package/2006/relationships"><Relationship Id="rId1" Type="http://schemas.openxmlformats.org/officeDocument/2006/relationships/image" Target="../media/image18.jpeg"/></Relationships>
</file>

<file path=ppt/diagrams/_rels/data5.xml.rels><?xml version="1.0" encoding="UTF-8" standalone="yes"?>
<Relationships xmlns="http://schemas.openxmlformats.org/package/2006/relationships"><Relationship Id="rId1"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3D1CDD-B4AA-48DD-9E39-D9CEDCE94FFB}"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zh-CN" altLang="en-US"/>
        </a:p>
      </dgm:t>
    </dgm:pt>
    <dgm:pt modelId="{1957F03D-6F30-4F70-B85B-2DE82AC116F4}">
      <dgm:prSet phldrT="[文本]"/>
      <dgm:spPr/>
      <dgm:t>
        <a:bodyPr/>
        <a:lstStyle/>
        <a:p>
          <a:r>
            <a:rPr lang="zh-CN" altLang="en-US" dirty="0" smtClean="0">
              <a:latin typeface="微软雅黑" pitchFamily="34" charset="-122"/>
              <a:ea typeface="微软雅黑" pitchFamily="34" charset="-122"/>
            </a:rPr>
            <a:t>查询时间</a:t>
          </a:r>
          <a:endParaRPr lang="zh-CN" altLang="en-US" dirty="0">
            <a:latin typeface="微软雅黑" pitchFamily="34" charset="-122"/>
            <a:ea typeface="微软雅黑" pitchFamily="34" charset="-122"/>
          </a:endParaRPr>
        </a:p>
      </dgm:t>
    </dgm:pt>
    <dgm:pt modelId="{5DC03BDC-7F3E-4576-9CD5-623CD1D16193}" type="parTrans" cxnId="{703EE97D-FDBD-4663-9780-9DAB2EF2AFA7}">
      <dgm:prSet/>
      <dgm:spPr/>
      <dgm:t>
        <a:bodyPr/>
        <a:lstStyle/>
        <a:p>
          <a:endParaRPr lang="zh-CN" altLang="en-US">
            <a:latin typeface="微软雅黑" pitchFamily="34" charset="-122"/>
            <a:ea typeface="微软雅黑" pitchFamily="34" charset="-122"/>
          </a:endParaRPr>
        </a:p>
      </dgm:t>
    </dgm:pt>
    <dgm:pt modelId="{3C310D59-7FB0-4F1A-AACC-5512BE5D193F}" type="sibTrans" cxnId="{703EE97D-FDBD-4663-9780-9DAB2EF2AFA7}">
      <dgm:prSet/>
      <dgm:spPr/>
      <dgm:t>
        <a:bodyPr/>
        <a:lstStyle/>
        <a:p>
          <a:endParaRPr lang="zh-CN" altLang="en-US">
            <a:latin typeface="微软雅黑" pitchFamily="34" charset="-122"/>
            <a:ea typeface="微软雅黑" pitchFamily="34" charset="-122"/>
          </a:endParaRPr>
        </a:p>
      </dgm:t>
    </dgm:pt>
    <dgm:pt modelId="{FF24EB83-4E92-4788-BA77-5B71F9053991}">
      <dgm:prSet phldrT="[文本]" custT="1"/>
      <dgm:spPr/>
      <dgm:t>
        <a:bodyPr anchor="ctr" anchorCtr="0"/>
        <a:lstStyle/>
        <a:p>
          <a:r>
            <a:rPr lang="zh-CN" altLang="en-US" sz="1600" dirty="0" smtClean="0">
              <a:latin typeface="微软雅黑" pitchFamily="34" charset="-122"/>
              <a:ea typeface="微软雅黑" pitchFamily="34" charset="-122"/>
            </a:rPr>
            <a:t>每日数据都可查询</a:t>
          </a:r>
          <a:endParaRPr lang="zh-CN" altLang="en-US" sz="1600" dirty="0">
            <a:latin typeface="微软雅黑" pitchFamily="34" charset="-122"/>
            <a:ea typeface="微软雅黑" pitchFamily="34" charset="-122"/>
          </a:endParaRPr>
        </a:p>
      </dgm:t>
    </dgm:pt>
    <dgm:pt modelId="{44575F77-2AFF-4969-B405-1500443ABD1A}" type="parTrans" cxnId="{C2CE5E82-B75E-438D-9D26-834ED63939C2}">
      <dgm:prSet/>
      <dgm:spPr/>
      <dgm:t>
        <a:bodyPr/>
        <a:lstStyle/>
        <a:p>
          <a:endParaRPr lang="zh-CN" altLang="en-US">
            <a:latin typeface="微软雅黑" pitchFamily="34" charset="-122"/>
            <a:ea typeface="微软雅黑" pitchFamily="34" charset="-122"/>
          </a:endParaRPr>
        </a:p>
      </dgm:t>
    </dgm:pt>
    <dgm:pt modelId="{B947FE65-ADCF-45DA-83BC-6AD25FCE8363}" type="sibTrans" cxnId="{C2CE5E82-B75E-438D-9D26-834ED63939C2}">
      <dgm:prSet/>
      <dgm:spPr/>
      <dgm:t>
        <a:bodyPr/>
        <a:lstStyle/>
        <a:p>
          <a:endParaRPr lang="zh-CN" altLang="en-US">
            <a:latin typeface="微软雅黑" pitchFamily="34" charset="-122"/>
            <a:ea typeface="微软雅黑" pitchFamily="34" charset="-122"/>
          </a:endParaRPr>
        </a:p>
      </dgm:t>
    </dgm:pt>
    <dgm:pt modelId="{2CDCC176-5DD4-429D-A567-DAB9BE6633A6}">
      <dgm:prSet phldrT="[文本]"/>
      <dgm:spPr/>
      <dgm:t>
        <a:bodyPr/>
        <a:lstStyle/>
        <a:p>
          <a:r>
            <a:rPr lang="zh-CN" altLang="en-US" dirty="0" smtClean="0">
              <a:latin typeface="微软雅黑" pitchFamily="34" charset="-122"/>
              <a:ea typeface="微软雅黑" pitchFamily="34" charset="-122"/>
            </a:rPr>
            <a:t>查询类型</a:t>
          </a:r>
          <a:endParaRPr lang="zh-CN" altLang="en-US" dirty="0">
            <a:latin typeface="微软雅黑" pitchFamily="34" charset="-122"/>
            <a:ea typeface="微软雅黑" pitchFamily="34" charset="-122"/>
          </a:endParaRPr>
        </a:p>
      </dgm:t>
    </dgm:pt>
    <dgm:pt modelId="{1B8293B5-F21F-4DBC-8428-64ADD8AEDEB7}" type="parTrans" cxnId="{F5F7AFA0-79B0-49FC-B626-124D6DBD4F78}">
      <dgm:prSet/>
      <dgm:spPr/>
      <dgm:t>
        <a:bodyPr/>
        <a:lstStyle/>
        <a:p>
          <a:endParaRPr lang="zh-CN" altLang="en-US">
            <a:latin typeface="微软雅黑" pitchFamily="34" charset="-122"/>
            <a:ea typeface="微软雅黑" pitchFamily="34" charset="-122"/>
          </a:endParaRPr>
        </a:p>
      </dgm:t>
    </dgm:pt>
    <dgm:pt modelId="{A851C450-06A2-4F77-A1BE-1027C8287619}" type="sibTrans" cxnId="{F5F7AFA0-79B0-49FC-B626-124D6DBD4F78}">
      <dgm:prSet/>
      <dgm:spPr/>
      <dgm:t>
        <a:bodyPr/>
        <a:lstStyle/>
        <a:p>
          <a:endParaRPr lang="zh-CN" altLang="en-US">
            <a:latin typeface="微软雅黑" pitchFamily="34" charset="-122"/>
            <a:ea typeface="微软雅黑" pitchFamily="34" charset="-122"/>
          </a:endParaRPr>
        </a:p>
      </dgm:t>
    </dgm:pt>
    <dgm:pt modelId="{CA8B83DA-CD52-4360-B693-FB83652D0350}">
      <dgm:prSet phldrT="[文本]"/>
      <dgm:spPr/>
      <dgm:t>
        <a:bodyPr/>
        <a:lstStyle/>
        <a:p>
          <a:r>
            <a:rPr lang="zh-CN" altLang="en-US" dirty="0" smtClean="0">
              <a:latin typeface="微软雅黑" pitchFamily="34" charset="-122"/>
              <a:ea typeface="微软雅黑" pitchFamily="34" charset="-122"/>
            </a:rPr>
            <a:t>按股份性质</a:t>
          </a:r>
          <a:endParaRPr lang="zh-CN" altLang="en-US" dirty="0">
            <a:latin typeface="微软雅黑" pitchFamily="34" charset="-122"/>
            <a:ea typeface="微软雅黑" pitchFamily="34" charset="-122"/>
          </a:endParaRPr>
        </a:p>
      </dgm:t>
    </dgm:pt>
    <dgm:pt modelId="{BDB53E04-F70E-4976-BF1E-F85900ACA0F4}" type="parTrans" cxnId="{D3F3AE52-3DE4-43E6-92C3-9FF4CEBFC9D0}">
      <dgm:prSet/>
      <dgm:spPr/>
      <dgm:t>
        <a:bodyPr/>
        <a:lstStyle/>
        <a:p>
          <a:endParaRPr lang="zh-CN" altLang="en-US">
            <a:latin typeface="微软雅黑" pitchFamily="34" charset="-122"/>
            <a:ea typeface="微软雅黑" pitchFamily="34" charset="-122"/>
          </a:endParaRPr>
        </a:p>
      </dgm:t>
    </dgm:pt>
    <dgm:pt modelId="{088F1382-2D14-4C58-9BDD-A325953C7181}" type="sibTrans" cxnId="{D3F3AE52-3DE4-43E6-92C3-9FF4CEBFC9D0}">
      <dgm:prSet/>
      <dgm:spPr/>
      <dgm:t>
        <a:bodyPr/>
        <a:lstStyle/>
        <a:p>
          <a:endParaRPr lang="zh-CN" altLang="en-US">
            <a:latin typeface="微软雅黑" pitchFamily="34" charset="-122"/>
            <a:ea typeface="微软雅黑" pitchFamily="34" charset="-122"/>
          </a:endParaRPr>
        </a:p>
      </dgm:t>
    </dgm:pt>
    <dgm:pt modelId="{07097823-4493-4FFC-9B76-637D545346FD}">
      <dgm:prSet phldrT="[文本]"/>
      <dgm:spPr/>
      <dgm:t>
        <a:bodyPr/>
        <a:lstStyle/>
        <a:p>
          <a:r>
            <a:rPr lang="zh-CN" altLang="en-US" dirty="0" smtClean="0">
              <a:latin typeface="微软雅黑" pitchFamily="34" charset="-122"/>
              <a:ea typeface="微软雅黑" pitchFamily="34" charset="-122"/>
            </a:rPr>
            <a:t>按持有人类别</a:t>
          </a:r>
          <a:endParaRPr lang="zh-CN" altLang="en-US" dirty="0">
            <a:latin typeface="微软雅黑" pitchFamily="34" charset="-122"/>
            <a:ea typeface="微软雅黑" pitchFamily="34" charset="-122"/>
          </a:endParaRPr>
        </a:p>
      </dgm:t>
    </dgm:pt>
    <dgm:pt modelId="{8556DCD0-6BB5-41B5-8B16-AE0DF342B27E}" type="parTrans" cxnId="{05990A41-6DB0-46E2-A0D6-441BC4A63A72}">
      <dgm:prSet/>
      <dgm:spPr/>
      <dgm:t>
        <a:bodyPr/>
        <a:lstStyle/>
        <a:p>
          <a:endParaRPr lang="zh-CN" altLang="en-US">
            <a:latin typeface="微软雅黑" pitchFamily="34" charset="-122"/>
            <a:ea typeface="微软雅黑" pitchFamily="34" charset="-122"/>
          </a:endParaRPr>
        </a:p>
      </dgm:t>
    </dgm:pt>
    <dgm:pt modelId="{E84271B1-0F2B-45CC-84F0-D7D7DF65BB22}" type="sibTrans" cxnId="{05990A41-6DB0-46E2-A0D6-441BC4A63A72}">
      <dgm:prSet/>
      <dgm:spPr/>
      <dgm:t>
        <a:bodyPr/>
        <a:lstStyle/>
        <a:p>
          <a:endParaRPr lang="zh-CN" altLang="en-US">
            <a:latin typeface="微软雅黑" pitchFamily="34" charset="-122"/>
            <a:ea typeface="微软雅黑" pitchFamily="34" charset="-122"/>
          </a:endParaRPr>
        </a:p>
      </dgm:t>
    </dgm:pt>
    <dgm:pt modelId="{B3CD136C-CFB9-4E53-B924-833F2448F888}">
      <dgm:prSet phldrT="[文本]"/>
      <dgm:spPr/>
      <dgm:t>
        <a:bodyPr/>
        <a:lstStyle/>
        <a:p>
          <a:r>
            <a:rPr lang="zh-CN" altLang="en-US" dirty="0" smtClean="0">
              <a:latin typeface="微软雅黑" pitchFamily="34" charset="-122"/>
              <a:ea typeface="微软雅黑" pitchFamily="34" charset="-122"/>
            </a:rPr>
            <a:t>用途</a:t>
          </a:r>
          <a:endParaRPr lang="zh-CN" altLang="en-US" dirty="0">
            <a:latin typeface="微软雅黑" pitchFamily="34" charset="-122"/>
            <a:ea typeface="微软雅黑" pitchFamily="34" charset="-122"/>
          </a:endParaRPr>
        </a:p>
      </dgm:t>
    </dgm:pt>
    <dgm:pt modelId="{52A15CC7-7DC4-49D8-B139-6A7E4C649CEE}" type="parTrans" cxnId="{CEA1EE37-2085-4B2D-9F4A-4C6D6A623D13}">
      <dgm:prSet/>
      <dgm:spPr/>
      <dgm:t>
        <a:bodyPr/>
        <a:lstStyle/>
        <a:p>
          <a:endParaRPr lang="zh-CN" altLang="en-US">
            <a:latin typeface="微软雅黑" pitchFamily="34" charset="-122"/>
            <a:ea typeface="微软雅黑" pitchFamily="34" charset="-122"/>
          </a:endParaRPr>
        </a:p>
      </dgm:t>
    </dgm:pt>
    <dgm:pt modelId="{7A9EA95C-751C-47BB-B282-6D9CCB0CBDF6}" type="sibTrans" cxnId="{CEA1EE37-2085-4B2D-9F4A-4C6D6A623D13}">
      <dgm:prSet/>
      <dgm:spPr/>
      <dgm:t>
        <a:bodyPr/>
        <a:lstStyle/>
        <a:p>
          <a:endParaRPr lang="zh-CN" altLang="en-US">
            <a:latin typeface="微软雅黑" pitchFamily="34" charset="-122"/>
            <a:ea typeface="微软雅黑" pitchFamily="34" charset="-122"/>
          </a:endParaRPr>
        </a:p>
      </dgm:t>
    </dgm:pt>
    <dgm:pt modelId="{4485C2C5-07F1-44B9-866C-D190F3841E9E}">
      <dgm:prSet phldrT="[文本]"/>
      <dgm:spPr/>
      <dgm:t>
        <a:bodyPr/>
        <a:lstStyle/>
        <a:p>
          <a:r>
            <a:rPr lang="zh-CN" altLang="en-US" dirty="0" smtClean="0">
              <a:latin typeface="微软雅黑" pitchFamily="34" charset="-122"/>
              <a:ea typeface="微软雅黑" pitchFamily="34" charset="-122"/>
            </a:rPr>
            <a:t>办理工商变更</a:t>
          </a:r>
          <a:endParaRPr lang="zh-CN" altLang="en-US" dirty="0">
            <a:latin typeface="微软雅黑" pitchFamily="34" charset="-122"/>
            <a:ea typeface="微软雅黑" pitchFamily="34" charset="-122"/>
          </a:endParaRPr>
        </a:p>
      </dgm:t>
    </dgm:pt>
    <dgm:pt modelId="{D7415620-1965-468A-883E-16BA0A12E6CA}" type="parTrans" cxnId="{B02D4283-9747-47AF-A9F0-BD211DDDF1A4}">
      <dgm:prSet/>
      <dgm:spPr/>
      <dgm:t>
        <a:bodyPr/>
        <a:lstStyle/>
        <a:p>
          <a:endParaRPr lang="zh-CN" altLang="en-US">
            <a:latin typeface="微软雅黑" pitchFamily="34" charset="-122"/>
            <a:ea typeface="微软雅黑" pitchFamily="34" charset="-122"/>
          </a:endParaRPr>
        </a:p>
      </dgm:t>
    </dgm:pt>
    <dgm:pt modelId="{7C240432-EB96-4F06-9F17-94CE30E6B677}" type="sibTrans" cxnId="{B02D4283-9747-47AF-A9F0-BD211DDDF1A4}">
      <dgm:prSet/>
      <dgm:spPr/>
      <dgm:t>
        <a:bodyPr/>
        <a:lstStyle/>
        <a:p>
          <a:endParaRPr lang="zh-CN" altLang="en-US">
            <a:latin typeface="微软雅黑" pitchFamily="34" charset="-122"/>
            <a:ea typeface="微软雅黑" pitchFamily="34" charset="-122"/>
          </a:endParaRPr>
        </a:p>
      </dgm:t>
    </dgm:pt>
    <dgm:pt modelId="{BDDBDADE-0B2C-4D52-B0DD-9E449E30E603}">
      <dgm:prSet phldrT="[文本]"/>
      <dgm:spPr/>
      <dgm:t>
        <a:bodyPr/>
        <a:lstStyle/>
        <a:p>
          <a:r>
            <a:rPr lang="zh-CN" altLang="en-US" dirty="0" smtClean="0">
              <a:latin typeface="微软雅黑" pitchFamily="34" charset="-122"/>
              <a:ea typeface="微软雅黑" pitchFamily="34" charset="-122"/>
            </a:rPr>
            <a:t>其他需要申报股本结构证明的情形</a:t>
          </a:r>
          <a:endParaRPr lang="zh-CN" altLang="en-US" dirty="0">
            <a:latin typeface="微软雅黑" pitchFamily="34" charset="-122"/>
            <a:ea typeface="微软雅黑" pitchFamily="34" charset="-122"/>
          </a:endParaRPr>
        </a:p>
      </dgm:t>
    </dgm:pt>
    <dgm:pt modelId="{78D84FDA-F628-40B9-A7C3-DB1B468316AC}" type="parTrans" cxnId="{040C6AE4-1A77-4E36-8E08-AC2B64589CEC}">
      <dgm:prSet/>
      <dgm:spPr/>
      <dgm:t>
        <a:bodyPr/>
        <a:lstStyle/>
        <a:p>
          <a:endParaRPr lang="zh-CN" altLang="en-US">
            <a:latin typeface="微软雅黑" pitchFamily="34" charset="-122"/>
            <a:ea typeface="微软雅黑" pitchFamily="34" charset="-122"/>
          </a:endParaRPr>
        </a:p>
      </dgm:t>
    </dgm:pt>
    <dgm:pt modelId="{23E76914-3793-424D-86ED-A844269032F5}" type="sibTrans" cxnId="{040C6AE4-1A77-4E36-8E08-AC2B64589CEC}">
      <dgm:prSet/>
      <dgm:spPr/>
      <dgm:t>
        <a:bodyPr/>
        <a:lstStyle/>
        <a:p>
          <a:endParaRPr lang="zh-CN" altLang="en-US">
            <a:latin typeface="微软雅黑" pitchFamily="34" charset="-122"/>
            <a:ea typeface="微软雅黑" pitchFamily="34" charset="-122"/>
          </a:endParaRPr>
        </a:p>
      </dgm:t>
    </dgm:pt>
    <dgm:pt modelId="{0D10432A-6C6C-416A-BC65-FBD6628AC0D0}" type="pres">
      <dgm:prSet presAssocID="{863D1CDD-B4AA-48DD-9E39-D9CEDCE94FFB}" presName="Name0" presStyleCnt="0">
        <dgm:presLayoutVars>
          <dgm:dir/>
          <dgm:animLvl val="lvl"/>
          <dgm:resizeHandles val="exact"/>
        </dgm:presLayoutVars>
      </dgm:prSet>
      <dgm:spPr/>
      <dgm:t>
        <a:bodyPr/>
        <a:lstStyle/>
        <a:p>
          <a:endParaRPr lang="zh-CN" altLang="en-US"/>
        </a:p>
      </dgm:t>
    </dgm:pt>
    <dgm:pt modelId="{BE5EC90C-7FD2-40D3-BE1D-2F10D38DF83A}" type="pres">
      <dgm:prSet presAssocID="{863D1CDD-B4AA-48DD-9E39-D9CEDCE94FFB}" presName="tSp" presStyleCnt="0"/>
      <dgm:spPr/>
    </dgm:pt>
    <dgm:pt modelId="{18EEF42C-A88C-4B3C-9257-A077BD51CE19}" type="pres">
      <dgm:prSet presAssocID="{863D1CDD-B4AA-48DD-9E39-D9CEDCE94FFB}" presName="bSp" presStyleCnt="0"/>
      <dgm:spPr/>
    </dgm:pt>
    <dgm:pt modelId="{40AD7F30-28CE-4185-A152-5ABC763ABF3A}" type="pres">
      <dgm:prSet presAssocID="{863D1CDD-B4AA-48DD-9E39-D9CEDCE94FFB}" presName="process" presStyleCnt="0"/>
      <dgm:spPr/>
    </dgm:pt>
    <dgm:pt modelId="{3CFCE242-A383-4381-A869-AEFBDB755048}" type="pres">
      <dgm:prSet presAssocID="{1957F03D-6F30-4F70-B85B-2DE82AC116F4}" presName="composite1" presStyleCnt="0"/>
      <dgm:spPr/>
    </dgm:pt>
    <dgm:pt modelId="{98367AFC-F556-452A-8921-BF894DED9961}" type="pres">
      <dgm:prSet presAssocID="{1957F03D-6F30-4F70-B85B-2DE82AC116F4}" presName="dummyNode1" presStyleLbl="node1" presStyleIdx="0" presStyleCnt="3"/>
      <dgm:spPr/>
    </dgm:pt>
    <dgm:pt modelId="{82472517-07FC-4853-9CF5-196F87EF4843}" type="pres">
      <dgm:prSet presAssocID="{1957F03D-6F30-4F70-B85B-2DE82AC116F4}" presName="childNode1" presStyleLbl="bgAcc1" presStyleIdx="0" presStyleCnt="3" custScaleX="107441">
        <dgm:presLayoutVars>
          <dgm:bulletEnabled val="1"/>
        </dgm:presLayoutVars>
      </dgm:prSet>
      <dgm:spPr/>
      <dgm:t>
        <a:bodyPr/>
        <a:lstStyle/>
        <a:p>
          <a:endParaRPr lang="zh-CN" altLang="en-US"/>
        </a:p>
      </dgm:t>
    </dgm:pt>
    <dgm:pt modelId="{238807EC-C2C5-4552-BAD7-D1837C077AF0}" type="pres">
      <dgm:prSet presAssocID="{1957F03D-6F30-4F70-B85B-2DE82AC116F4}" presName="childNode1tx" presStyleLbl="bgAcc1" presStyleIdx="0" presStyleCnt="3">
        <dgm:presLayoutVars>
          <dgm:bulletEnabled val="1"/>
        </dgm:presLayoutVars>
      </dgm:prSet>
      <dgm:spPr/>
      <dgm:t>
        <a:bodyPr/>
        <a:lstStyle/>
        <a:p>
          <a:endParaRPr lang="zh-CN" altLang="en-US"/>
        </a:p>
      </dgm:t>
    </dgm:pt>
    <dgm:pt modelId="{41C7F6B1-62AC-4E47-AE93-B296DE1999A7}" type="pres">
      <dgm:prSet presAssocID="{1957F03D-6F30-4F70-B85B-2DE82AC116F4}" presName="parentNode1" presStyleLbl="node1" presStyleIdx="0" presStyleCnt="3">
        <dgm:presLayoutVars>
          <dgm:chMax val="1"/>
          <dgm:bulletEnabled val="1"/>
        </dgm:presLayoutVars>
      </dgm:prSet>
      <dgm:spPr/>
      <dgm:t>
        <a:bodyPr/>
        <a:lstStyle/>
        <a:p>
          <a:endParaRPr lang="zh-CN" altLang="en-US"/>
        </a:p>
      </dgm:t>
    </dgm:pt>
    <dgm:pt modelId="{450AE96D-03FE-4EE8-96E8-48293953E01B}" type="pres">
      <dgm:prSet presAssocID="{1957F03D-6F30-4F70-B85B-2DE82AC116F4}" presName="connSite1" presStyleCnt="0"/>
      <dgm:spPr/>
    </dgm:pt>
    <dgm:pt modelId="{63D1F55B-0513-4FF3-A9EA-1EECCBCFDE67}" type="pres">
      <dgm:prSet presAssocID="{3C310D59-7FB0-4F1A-AACC-5512BE5D193F}" presName="Name9" presStyleLbl="sibTrans2D1" presStyleIdx="0" presStyleCnt="2"/>
      <dgm:spPr/>
      <dgm:t>
        <a:bodyPr/>
        <a:lstStyle/>
        <a:p>
          <a:endParaRPr lang="zh-CN" altLang="en-US"/>
        </a:p>
      </dgm:t>
    </dgm:pt>
    <dgm:pt modelId="{65B478B1-69B9-4BBF-841C-F85B6AC548A9}" type="pres">
      <dgm:prSet presAssocID="{2CDCC176-5DD4-429D-A567-DAB9BE6633A6}" presName="composite2" presStyleCnt="0"/>
      <dgm:spPr/>
    </dgm:pt>
    <dgm:pt modelId="{37C9CAD7-69A5-4C09-953F-98E6749DFE68}" type="pres">
      <dgm:prSet presAssocID="{2CDCC176-5DD4-429D-A567-DAB9BE6633A6}" presName="dummyNode2" presStyleLbl="node1" presStyleIdx="0" presStyleCnt="3"/>
      <dgm:spPr/>
    </dgm:pt>
    <dgm:pt modelId="{DBFFB789-14E6-4E05-BA90-869E7256549D}" type="pres">
      <dgm:prSet presAssocID="{2CDCC176-5DD4-429D-A567-DAB9BE6633A6}" presName="childNode2" presStyleLbl="bgAcc1" presStyleIdx="1" presStyleCnt="3">
        <dgm:presLayoutVars>
          <dgm:bulletEnabled val="1"/>
        </dgm:presLayoutVars>
      </dgm:prSet>
      <dgm:spPr/>
      <dgm:t>
        <a:bodyPr/>
        <a:lstStyle/>
        <a:p>
          <a:endParaRPr lang="zh-CN" altLang="en-US"/>
        </a:p>
      </dgm:t>
    </dgm:pt>
    <dgm:pt modelId="{FA9781E1-1FF9-4244-9D56-15CBEE615BF5}" type="pres">
      <dgm:prSet presAssocID="{2CDCC176-5DD4-429D-A567-DAB9BE6633A6}" presName="childNode2tx" presStyleLbl="bgAcc1" presStyleIdx="1" presStyleCnt="3">
        <dgm:presLayoutVars>
          <dgm:bulletEnabled val="1"/>
        </dgm:presLayoutVars>
      </dgm:prSet>
      <dgm:spPr/>
      <dgm:t>
        <a:bodyPr/>
        <a:lstStyle/>
        <a:p>
          <a:endParaRPr lang="zh-CN" altLang="en-US"/>
        </a:p>
      </dgm:t>
    </dgm:pt>
    <dgm:pt modelId="{EF7083A6-E96D-4744-B266-81F8DCDF4171}" type="pres">
      <dgm:prSet presAssocID="{2CDCC176-5DD4-429D-A567-DAB9BE6633A6}" presName="parentNode2" presStyleLbl="node1" presStyleIdx="1" presStyleCnt="3">
        <dgm:presLayoutVars>
          <dgm:chMax val="0"/>
          <dgm:bulletEnabled val="1"/>
        </dgm:presLayoutVars>
      </dgm:prSet>
      <dgm:spPr/>
      <dgm:t>
        <a:bodyPr/>
        <a:lstStyle/>
        <a:p>
          <a:endParaRPr lang="zh-CN" altLang="en-US"/>
        </a:p>
      </dgm:t>
    </dgm:pt>
    <dgm:pt modelId="{4D4D78A5-0C06-41D8-9D8D-180F38B08FEB}" type="pres">
      <dgm:prSet presAssocID="{2CDCC176-5DD4-429D-A567-DAB9BE6633A6}" presName="connSite2" presStyleCnt="0"/>
      <dgm:spPr/>
    </dgm:pt>
    <dgm:pt modelId="{AD9FEAC0-AA07-44A3-AE04-4193F2739C88}" type="pres">
      <dgm:prSet presAssocID="{A851C450-06A2-4F77-A1BE-1027C8287619}" presName="Name18" presStyleLbl="sibTrans2D1" presStyleIdx="1" presStyleCnt="2"/>
      <dgm:spPr/>
      <dgm:t>
        <a:bodyPr/>
        <a:lstStyle/>
        <a:p>
          <a:endParaRPr lang="zh-CN" altLang="en-US"/>
        </a:p>
      </dgm:t>
    </dgm:pt>
    <dgm:pt modelId="{B6124DFB-D610-4527-875B-A238115EA3BB}" type="pres">
      <dgm:prSet presAssocID="{B3CD136C-CFB9-4E53-B924-833F2448F888}" presName="composite1" presStyleCnt="0"/>
      <dgm:spPr/>
    </dgm:pt>
    <dgm:pt modelId="{71526193-46E1-4CD7-891B-FFF964F5D138}" type="pres">
      <dgm:prSet presAssocID="{B3CD136C-CFB9-4E53-B924-833F2448F888}" presName="dummyNode1" presStyleLbl="node1" presStyleIdx="1" presStyleCnt="3"/>
      <dgm:spPr/>
    </dgm:pt>
    <dgm:pt modelId="{98B38BF9-CEDD-4ED4-803A-934D26061598}" type="pres">
      <dgm:prSet presAssocID="{B3CD136C-CFB9-4E53-B924-833F2448F888}" presName="childNode1" presStyleLbl="bgAcc1" presStyleIdx="2" presStyleCnt="3">
        <dgm:presLayoutVars>
          <dgm:bulletEnabled val="1"/>
        </dgm:presLayoutVars>
      </dgm:prSet>
      <dgm:spPr/>
      <dgm:t>
        <a:bodyPr/>
        <a:lstStyle/>
        <a:p>
          <a:endParaRPr lang="zh-CN" altLang="en-US"/>
        </a:p>
      </dgm:t>
    </dgm:pt>
    <dgm:pt modelId="{BFD11433-3319-47D2-BEAA-962BDF6CCA86}" type="pres">
      <dgm:prSet presAssocID="{B3CD136C-CFB9-4E53-B924-833F2448F888}" presName="childNode1tx" presStyleLbl="bgAcc1" presStyleIdx="2" presStyleCnt="3">
        <dgm:presLayoutVars>
          <dgm:bulletEnabled val="1"/>
        </dgm:presLayoutVars>
      </dgm:prSet>
      <dgm:spPr/>
      <dgm:t>
        <a:bodyPr/>
        <a:lstStyle/>
        <a:p>
          <a:endParaRPr lang="zh-CN" altLang="en-US"/>
        </a:p>
      </dgm:t>
    </dgm:pt>
    <dgm:pt modelId="{9F894449-800E-4B66-ACA7-58476343C5E2}" type="pres">
      <dgm:prSet presAssocID="{B3CD136C-CFB9-4E53-B924-833F2448F888}" presName="parentNode1" presStyleLbl="node1" presStyleIdx="2" presStyleCnt="3">
        <dgm:presLayoutVars>
          <dgm:chMax val="1"/>
          <dgm:bulletEnabled val="1"/>
        </dgm:presLayoutVars>
      </dgm:prSet>
      <dgm:spPr/>
      <dgm:t>
        <a:bodyPr/>
        <a:lstStyle/>
        <a:p>
          <a:endParaRPr lang="zh-CN" altLang="en-US"/>
        </a:p>
      </dgm:t>
    </dgm:pt>
    <dgm:pt modelId="{F7848552-BAFD-4F59-A253-A74925D35395}" type="pres">
      <dgm:prSet presAssocID="{B3CD136C-CFB9-4E53-B924-833F2448F888}" presName="connSite1" presStyleCnt="0"/>
      <dgm:spPr/>
    </dgm:pt>
  </dgm:ptLst>
  <dgm:cxnLst>
    <dgm:cxn modelId="{D3F3AE52-3DE4-43E6-92C3-9FF4CEBFC9D0}" srcId="{2CDCC176-5DD4-429D-A567-DAB9BE6633A6}" destId="{CA8B83DA-CD52-4360-B693-FB83652D0350}" srcOrd="0" destOrd="0" parTransId="{BDB53E04-F70E-4976-BF1E-F85900ACA0F4}" sibTransId="{088F1382-2D14-4C58-9BDD-A325953C7181}"/>
    <dgm:cxn modelId="{B02D4283-9747-47AF-A9F0-BD211DDDF1A4}" srcId="{B3CD136C-CFB9-4E53-B924-833F2448F888}" destId="{4485C2C5-07F1-44B9-866C-D190F3841E9E}" srcOrd="0" destOrd="0" parTransId="{D7415620-1965-468A-883E-16BA0A12E6CA}" sibTransId="{7C240432-EB96-4F06-9F17-94CE30E6B677}"/>
    <dgm:cxn modelId="{20D73B5B-4532-4AAC-ACB6-7E53D141F4A5}" type="presOf" srcId="{07097823-4493-4FFC-9B76-637D545346FD}" destId="{DBFFB789-14E6-4E05-BA90-869E7256549D}" srcOrd="0" destOrd="1" presId="urn:microsoft.com/office/officeart/2005/8/layout/hProcess4"/>
    <dgm:cxn modelId="{91177684-796E-40FC-BBB7-93F8B816CEC9}" type="presOf" srcId="{4485C2C5-07F1-44B9-866C-D190F3841E9E}" destId="{BFD11433-3319-47D2-BEAA-962BDF6CCA86}" srcOrd="1" destOrd="0" presId="urn:microsoft.com/office/officeart/2005/8/layout/hProcess4"/>
    <dgm:cxn modelId="{7396B7F0-0908-46DA-AD9C-B4E067A97A2E}" type="presOf" srcId="{863D1CDD-B4AA-48DD-9E39-D9CEDCE94FFB}" destId="{0D10432A-6C6C-416A-BC65-FBD6628AC0D0}" srcOrd="0" destOrd="0" presId="urn:microsoft.com/office/officeart/2005/8/layout/hProcess4"/>
    <dgm:cxn modelId="{CEA1EE37-2085-4B2D-9F4A-4C6D6A623D13}" srcId="{863D1CDD-B4AA-48DD-9E39-D9CEDCE94FFB}" destId="{B3CD136C-CFB9-4E53-B924-833F2448F888}" srcOrd="2" destOrd="0" parTransId="{52A15CC7-7DC4-49D8-B139-6A7E4C649CEE}" sibTransId="{7A9EA95C-751C-47BB-B282-6D9CCB0CBDF6}"/>
    <dgm:cxn modelId="{5383A209-71A0-4ED7-8F43-827EEADE2D1E}" type="presOf" srcId="{CA8B83DA-CD52-4360-B693-FB83652D0350}" destId="{DBFFB789-14E6-4E05-BA90-869E7256549D}" srcOrd="0" destOrd="0" presId="urn:microsoft.com/office/officeart/2005/8/layout/hProcess4"/>
    <dgm:cxn modelId="{AB263E17-8288-49BC-8FC4-938A75D6ABA6}" type="presOf" srcId="{B3CD136C-CFB9-4E53-B924-833F2448F888}" destId="{9F894449-800E-4B66-ACA7-58476343C5E2}" srcOrd="0" destOrd="0" presId="urn:microsoft.com/office/officeart/2005/8/layout/hProcess4"/>
    <dgm:cxn modelId="{308C882C-478C-4319-ABA4-34F722CEE3B2}" type="presOf" srcId="{2CDCC176-5DD4-429D-A567-DAB9BE6633A6}" destId="{EF7083A6-E96D-4744-B266-81F8DCDF4171}" srcOrd="0" destOrd="0" presId="urn:microsoft.com/office/officeart/2005/8/layout/hProcess4"/>
    <dgm:cxn modelId="{987ACD64-11D1-4516-A8E0-6F7C7EB2A08F}" type="presOf" srcId="{1957F03D-6F30-4F70-B85B-2DE82AC116F4}" destId="{41C7F6B1-62AC-4E47-AE93-B296DE1999A7}" srcOrd="0" destOrd="0" presId="urn:microsoft.com/office/officeart/2005/8/layout/hProcess4"/>
    <dgm:cxn modelId="{EEA46635-BBEB-4076-BA95-33F2948D4339}" type="presOf" srcId="{A851C450-06A2-4F77-A1BE-1027C8287619}" destId="{AD9FEAC0-AA07-44A3-AE04-4193F2739C88}" srcOrd="0" destOrd="0" presId="urn:microsoft.com/office/officeart/2005/8/layout/hProcess4"/>
    <dgm:cxn modelId="{C4846840-E7B5-477A-A424-00825155E23B}" type="presOf" srcId="{4485C2C5-07F1-44B9-866C-D190F3841E9E}" destId="{98B38BF9-CEDD-4ED4-803A-934D26061598}" srcOrd="0" destOrd="0" presId="urn:microsoft.com/office/officeart/2005/8/layout/hProcess4"/>
    <dgm:cxn modelId="{040C6AE4-1A77-4E36-8E08-AC2B64589CEC}" srcId="{B3CD136C-CFB9-4E53-B924-833F2448F888}" destId="{BDDBDADE-0B2C-4D52-B0DD-9E449E30E603}" srcOrd="1" destOrd="0" parTransId="{78D84FDA-F628-40B9-A7C3-DB1B468316AC}" sibTransId="{23E76914-3793-424D-86ED-A844269032F5}"/>
    <dgm:cxn modelId="{EA9E19F0-F184-42BF-B8A1-F559D94D0571}" type="presOf" srcId="{CA8B83DA-CD52-4360-B693-FB83652D0350}" destId="{FA9781E1-1FF9-4244-9D56-15CBEE615BF5}" srcOrd="1" destOrd="0" presId="urn:microsoft.com/office/officeart/2005/8/layout/hProcess4"/>
    <dgm:cxn modelId="{EF376F11-513C-422C-800C-B2B3D2141ECE}" type="presOf" srcId="{BDDBDADE-0B2C-4D52-B0DD-9E449E30E603}" destId="{BFD11433-3319-47D2-BEAA-962BDF6CCA86}" srcOrd="1" destOrd="1" presId="urn:microsoft.com/office/officeart/2005/8/layout/hProcess4"/>
    <dgm:cxn modelId="{CD11702D-E643-4B66-BC23-26FC9CC04160}" type="presOf" srcId="{FF24EB83-4E92-4788-BA77-5B71F9053991}" destId="{238807EC-C2C5-4552-BAD7-D1837C077AF0}" srcOrd="1" destOrd="0" presId="urn:microsoft.com/office/officeart/2005/8/layout/hProcess4"/>
    <dgm:cxn modelId="{577B225C-168C-4ACD-9A93-640FBFC6EBCC}" type="presOf" srcId="{BDDBDADE-0B2C-4D52-B0DD-9E449E30E603}" destId="{98B38BF9-CEDD-4ED4-803A-934D26061598}" srcOrd="0" destOrd="1" presId="urn:microsoft.com/office/officeart/2005/8/layout/hProcess4"/>
    <dgm:cxn modelId="{EDC282DF-3318-47A9-9F25-636B609E58F4}" type="presOf" srcId="{3C310D59-7FB0-4F1A-AACC-5512BE5D193F}" destId="{63D1F55B-0513-4FF3-A9EA-1EECCBCFDE67}" srcOrd="0" destOrd="0" presId="urn:microsoft.com/office/officeart/2005/8/layout/hProcess4"/>
    <dgm:cxn modelId="{C5908643-C94A-47EE-85C4-1C9622F3E8A2}" type="presOf" srcId="{FF24EB83-4E92-4788-BA77-5B71F9053991}" destId="{82472517-07FC-4853-9CF5-196F87EF4843}" srcOrd="0" destOrd="0" presId="urn:microsoft.com/office/officeart/2005/8/layout/hProcess4"/>
    <dgm:cxn modelId="{369BF1B9-BC9A-4D6F-BB19-B0E574F736A5}" type="presOf" srcId="{07097823-4493-4FFC-9B76-637D545346FD}" destId="{FA9781E1-1FF9-4244-9D56-15CBEE615BF5}" srcOrd="1" destOrd="1" presId="urn:microsoft.com/office/officeart/2005/8/layout/hProcess4"/>
    <dgm:cxn modelId="{05990A41-6DB0-46E2-A0D6-441BC4A63A72}" srcId="{2CDCC176-5DD4-429D-A567-DAB9BE6633A6}" destId="{07097823-4493-4FFC-9B76-637D545346FD}" srcOrd="1" destOrd="0" parTransId="{8556DCD0-6BB5-41B5-8B16-AE0DF342B27E}" sibTransId="{E84271B1-0F2B-45CC-84F0-D7D7DF65BB22}"/>
    <dgm:cxn modelId="{C2CE5E82-B75E-438D-9D26-834ED63939C2}" srcId="{1957F03D-6F30-4F70-B85B-2DE82AC116F4}" destId="{FF24EB83-4E92-4788-BA77-5B71F9053991}" srcOrd="0" destOrd="0" parTransId="{44575F77-2AFF-4969-B405-1500443ABD1A}" sibTransId="{B947FE65-ADCF-45DA-83BC-6AD25FCE8363}"/>
    <dgm:cxn modelId="{703EE97D-FDBD-4663-9780-9DAB2EF2AFA7}" srcId="{863D1CDD-B4AA-48DD-9E39-D9CEDCE94FFB}" destId="{1957F03D-6F30-4F70-B85B-2DE82AC116F4}" srcOrd="0" destOrd="0" parTransId="{5DC03BDC-7F3E-4576-9CD5-623CD1D16193}" sibTransId="{3C310D59-7FB0-4F1A-AACC-5512BE5D193F}"/>
    <dgm:cxn modelId="{F5F7AFA0-79B0-49FC-B626-124D6DBD4F78}" srcId="{863D1CDD-B4AA-48DD-9E39-D9CEDCE94FFB}" destId="{2CDCC176-5DD4-429D-A567-DAB9BE6633A6}" srcOrd="1" destOrd="0" parTransId="{1B8293B5-F21F-4DBC-8428-64ADD8AEDEB7}" sibTransId="{A851C450-06A2-4F77-A1BE-1027C8287619}"/>
    <dgm:cxn modelId="{4C476FE5-5B52-4A3F-8DF0-27608F463C7E}" type="presParOf" srcId="{0D10432A-6C6C-416A-BC65-FBD6628AC0D0}" destId="{BE5EC90C-7FD2-40D3-BE1D-2F10D38DF83A}" srcOrd="0" destOrd="0" presId="urn:microsoft.com/office/officeart/2005/8/layout/hProcess4"/>
    <dgm:cxn modelId="{BA4620FC-4E99-4375-8A04-B7DB5F6D4778}" type="presParOf" srcId="{0D10432A-6C6C-416A-BC65-FBD6628AC0D0}" destId="{18EEF42C-A88C-4B3C-9257-A077BD51CE19}" srcOrd="1" destOrd="0" presId="urn:microsoft.com/office/officeart/2005/8/layout/hProcess4"/>
    <dgm:cxn modelId="{A2FB20A2-EEAA-48B4-990B-3E44732ECD6C}" type="presParOf" srcId="{0D10432A-6C6C-416A-BC65-FBD6628AC0D0}" destId="{40AD7F30-28CE-4185-A152-5ABC763ABF3A}" srcOrd="2" destOrd="0" presId="urn:microsoft.com/office/officeart/2005/8/layout/hProcess4"/>
    <dgm:cxn modelId="{CAEDDA07-0F7F-4959-8644-A4613E508F93}" type="presParOf" srcId="{40AD7F30-28CE-4185-A152-5ABC763ABF3A}" destId="{3CFCE242-A383-4381-A869-AEFBDB755048}" srcOrd="0" destOrd="0" presId="urn:microsoft.com/office/officeart/2005/8/layout/hProcess4"/>
    <dgm:cxn modelId="{3E3D8B3C-178C-4C4B-A8BD-76C2FED4D0E8}" type="presParOf" srcId="{3CFCE242-A383-4381-A869-AEFBDB755048}" destId="{98367AFC-F556-452A-8921-BF894DED9961}" srcOrd="0" destOrd="0" presId="urn:microsoft.com/office/officeart/2005/8/layout/hProcess4"/>
    <dgm:cxn modelId="{CABA3FA3-3F59-45ED-AB4C-FB449ADE6812}" type="presParOf" srcId="{3CFCE242-A383-4381-A869-AEFBDB755048}" destId="{82472517-07FC-4853-9CF5-196F87EF4843}" srcOrd="1" destOrd="0" presId="urn:microsoft.com/office/officeart/2005/8/layout/hProcess4"/>
    <dgm:cxn modelId="{04D38BBB-AB49-4A4E-8373-431C6358F140}" type="presParOf" srcId="{3CFCE242-A383-4381-A869-AEFBDB755048}" destId="{238807EC-C2C5-4552-BAD7-D1837C077AF0}" srcOrd="2" destOrd="0" presId="urn:microsoft.com/office/officeart/2005/8/layout/hProcess4"/>
    <dgm:cxn modelId="{D435972C-53F5-4C4D-AB8D-D50E0C05F00F}" type="presParOf" srcId="{3CFCE242-A383-4381-A869-AEFBDB755048}" destId="{41C7F6B1-62AC-4E47-AE93-B296DE1999A7}" srcOrd="3" destOrd="0" presId="urn:microsoft.com/office/officeart/2005/8/layout/hProcess4"/>
    <dgm:cxn modelId="{F26CF143-A7D6-4C42-8EAC-96557BAEFB86}" type="presParOf" srcId="{3CFCE242-A383-4381-A869-AEFBDB755048}" destId="{450AE96D-03FE-4EE8-96E8-48293953E01B}" srcOrd="4" destOrd="0" presId="urn:microsoft.com/office/officeart/2005/8/layout/hProcess4"/>
    <dgm:cxn modelId="{4CA99219-378F-43E3-9E03-F2C7064A83C3}" type="presParOf" srcId="{40AD7F30-28CE-4185-A152-5ABC763ABF3A}" destId="{63D1F55B-0513-4FF3-A9EA-1EECCBCFDE67}" srcOrd="1" destOrd="0" presId="urn:microsoft.com/office/officeart/2005/8/layout/hProcess4"/>
    <dgm:cxn modelId="{35897A12-C1C9-4742-820E-E1908C594E5A}" type="presParOf" srcId="{40AD7F30-28CE-4185-A152-5ABC763ABF3A}" destId="{65B478B1-69B9-4BBF-841C-F85B6AC548A9}" srcOrd="2" destOrd="0" presId="urn:microsoft.com/office/officeart/2005/8/layout/hProcess4"/>
    <dgm:cxn modelId="{08A81206-A92B-4DAE-A5B3-AC6BD8209266}" type="presParOf" srcId="{65B478B1-69B9-4BBF-841C-F85B6AC548A9}" destId="{37C9CAD7-69A5-4C09-953F-98E6749DFE68}" srcOrd="0" destOrd="0" presId="urn:microsoft.com/office/officeart/2005/8/layout/hProcess4"/>
    <dgm:cxn modelId="{49B28ECD-8A83-4439-9117-F9FBF636C27F}" type="presParOf" srcId="{65B478B1-69B9-4BBF-841C-F85B6AC548A9}" destId="{DBFFB789-14E6-4E05-BA90-869E7256549D}" srcOrd="1" destOrd="0" presId="urn:microsoft.com/office/officeart/2005/8/layout/hProcess4"/>
    <dgm:cxn modelId="{7B2E0F33-11BC-4A90-A8F4-5D2A23EC726C}" type="presParOf" srcId="{65B478B1-69B9-4BBF-841C-F85B6AC548A9}" destId="{FA9781E1-1FF9-4244-9D56-15CBEE615BF5}" srcOrd="2" destOrd="0" presId="urn:microsoft.com/office/officeart/2005/8/layout/hProcess4"/>
    <dgm:cxn modelId="{3E10C450-507E-47F4-9394-379CB9A93A86}" type="presParOf" srcId="{65B478B1-69B9-4BBF-841C-F85B6AC548A9}" destId="{EF7083A6-E96D-4744-B266-81F8DCDF4171}" srcOrd="3" destOrd="0" presId="urn:microsoft.com/office/officeart/2005/8/layout/hProcess4"/>
    <dgm:cxn modelId="{A0FB774B-D130-41E0-A407-3CE028F2E052}" type="presParOf" srcId="{65B478B1-69B9-4BBF-841C-F85B6AC548A9}" destId="{4D4D78A5-0C06-41D8-9D8D-180F38B08FEB}" srcOrd="4" destOrd="0" presId="urn:microsoft.com/office/officeart/2005/8/layout/hProcess4"/>
    <dgm:cxn modelId="{5CBCC81F-662C-4A60-85A2-B5AA3350D816}" type="presParOf" srcId="{40AD7F30-28CE-4185-A152-5ABC763ABF3A}" destId="{AD9FEAC0-AA07-44A3-AE04-4193F2739C88}" srcOrd="3" destOrd="0" presId="urn:microsoft.com/office/officeart/2005/8/layout/hProcess4"/>
    <dgm:cxn modelId="{4186A204-DAF7-4D74-8A65-6E5A1C82BBD6}" type="presParOf" srcId="{40AD7F30-28CE-4185-A152-5ABC763ABF3A}" destId="{B6124DFB-D610-4527-875B-A238115EA3BB}" srcOrd="4" destOrd="0" presId="urn:microsoft.com/office/officeart/2005/8/layout/hProcess4"/>
    <dgm:cxn modelId="{C2CBE610-0595-4FD0-AA8A-3D9874B88383}" type="presParOf" srcId="{B6124DFB-D610-4527-875B-A238115EA3BB}" destId="{71526193-46E1-4CD7-891B-FFF964F5D138}" srcOrd="0" destOrd="0" presId="urn:microsoft.com/office/officeart/2005/8/layout/hProcess4"/>
    <dgm:cxn modelId="{3C0F66ED-836A-4034-ADEF-C87662D15089}" type="presParOf" srcId="{B6124DFB-D610-4527-875B-A238115EA3BB}" destId="{98B38BF9-CEDD-4ED4-803A-934D26061598}" srcOrd="1" destOrd="0" presId="urn:microsoft.com/office/officeart/2005/8/layout/hProcess4"/>
    <dgm:cxn modelId="{DA920F54-A79F-41B4-9D3E-01847532F8C1}" type="presParOf" srcId="{B6124DFB-D610-4527-875B-A238115EA3BB}" destId="{BFD11433-3319-47D2-BEAA-962BDF6CCA86}" srcOrd="2" destOrd="0" presId="urn:microsoft.com/office/officeart/2005/8/layout/hProcess4"/>
    <dgm:cxn modelId="{F854B90B-A9AC-4C81-9E5E-1AE0EF892495}" type="presParOf" srcId="{B6124DFB-D610-4527-875B-A238115EA3BB}" destId="{9F894449-800E-4B66-ACA7-58476343C5E2}" srcOrd="3" destOrd="0" presId="urn:microsoft.com/office/officeart/2005/8/layout/hProcess4"/>
    <dgm:cxn modelId="{4AB6DED1-3B94-4FD3-BB7A-3ED097B636DE}" type="presParOf" srcId="{B6124DFB-D610-4527-875B-A238115EA3BB}" destId="{F7848552-BAFD-4F59-A253-A74925D35395}"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C7E378-D755-4C0F-92FB-A3E7650BD883}"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zh-CN" altLang="en-US"/>
        </a:p>
      </dgm:t>
    </dgm:pt>
    <dgm:pt modelId="{C4450156-076B-479B-BE22-49C31554B9BA}">
      <dgm:prSet phldrT="[文本]" custT="1"/>
      <dgm:spPr/>
      <dgm:t>
        <a:bodyPr/>
        <a:lstStyle/>
        <a:p>
          <a:r>
            <a:rPr lang="zh-CN" altLang="en-US" sz="2400" b="0" dirty="0" smtClean="0">
              <a:latin typeface="微软雅黑" pitchFamily="34" charset="-122"/>
              <a:ea typeface="微软雅黑" pitchFamily="34" charset="-122"/>
            </a:rPr>
            <a:t>下发次数</a:t>
          </a:r>
          <a:endParaRPr lang="zh-CN" altLang="en-US" sz="2400" b="0" dirty="0">
            <a:latin typeface="微软雅黑" pitchFamily="34" charset="-122"/>
            <a:ea typeface="微软雅黑" pitchFamily="34" charset="-122"/>
          </a:endParaRPr>
        </a:p>
      </dgm:t>
    </dgm:pt>
    <dgm:pt modelId="{E9E4374A-380E-491C-AFC4-2699975609B6}" type="parTrans" cxnId="{8FABFF4E-3C6A-4CF6-BC47-5E70F110CD75}">
      <dgm:prSet/>
      <dgm:spPr/>
      <dgm:t>
        <a:bodyPr/>
        <a:lstStyle/>
        <a:p>
          <a:endParaRPr lang="zh-CN" altLang="en-US" b="0">
            <a:latin typeface="微软雅黑" pitchFamily="34" charset="-122"/>
            <a:ea typeface="微软雅黑" pitchFamily="34" charset="-122"/>
          </a:endParaRPr>
        </a:p>
      </dgm:t>
    </dgm:pt>
    <dgm:pt modelId="{95F603E0-18E9-401C-AA0A-D4D39185380A}" type="sibTrans" cxnId="{8FABFF4E-3C6A-4CF6-BC47-5E70F110CD75}">
      <dgm:prSet/>
      <dgm:spPr/>
      <dgm:t>
        <a:bodyPr/>
        <a:lstStyle/>
        <a:p>
          <a:endParaRPr lang="zh-CN" altLang="en-US" b="0">
            <a:latin typeface="微软雅黑" pitchFamily="34" charset="-122"/>
            <a:ea typeface="微软雅黑" pitchFamily="34" charset="-122"/>
          </a:endParaRPr>
        </a:p>
      </dgm:t>
    </dgm:pt>
    <dgm:pt modelId="{176084C9-2FA0-42E8-9346-86900AFB92C4}">
      <dgm:prSet phldrT="[文本]" custT="1"/>
      <dgm:spPr/>
      <dgm:t>
        <a:bodyPr anchor="ctr" anchorCtr="0"/>
        <a:lstStyle/>
        <a:p>
          <a:r>
            <a:rPr lang="zh-CN" altLang="en-US" sz="2000" b="0" dirty="0" smtClean="0">
              <a:latin typeface="微软雅黑" pitchFamily="34" charset="-122"/>
              <a:ea typeface="微软雅黑" pitchFamily="34" charset="-122"/>
            </a:rPr>
            <a:t>每月两次</a:t>
          </a:r>
          <a:endParaRPr lang="zh-CN" altLang="en-US" sz="2000" b="0" dirty="0">
            <a:latin typeface="微软雅黑" pitchFamily="34" charset="-122"/>
            <a:ea typeface="微软雅黑" pitchFamily="34" charset="-122"/>
          </a:endParaRPr>
        </a:p>
      </dgm:t>
    </dgm:pt>
    <dgm:pt modelId="{CECAEDDC-D6FE-4F79-91DB-83C07BC652B6}" type="parTrans" cxnId="{92BE4E6D-75B6-4F3D-A41E-19D8280D8EB7}">
      <dgm:prSet/>
      <dgm:spPr/>
      <dgm:t>
        <a:bodyPr/>
        <a:lstStyle/>
        <a:p>
          <a:endParaRPr lang="zh-CN" altLang="en-US" b="0">
            <a:latin typeface="微软雅黑" pitchFamily="34" charset="-122"/>
            <a:ea typeface="微软雅黑" pitchFamily="34" charset="-122"/>
          </a:endParaRPr>
        </a:p>
      </dgm:t>
    </dgm:pt>
    <dgm:pt modelId="{7E86BA1F-3ED2-4F48-AA66-683F9843184C}" type="sibTrans" cxnId="{92BE4E6D-75B6-4F3D-A41E-19D8280D8EB7}">
      <dgm:prSet/>
      <dgm:spPr/>
      <dgm:t>
        <a:bodyPr/>
        <a:lstStyle/>
        <a:p>
          <a:endParaRPr lang="zh-CN" altLang="en-US" b="0">
            <a:latin typeface="微软雅黑" pitchFamily="34" charset="-122"/>
            <a:ea typeface="微软雅黑" pitchFamily="34" charset="-122"/>
          </a:endParaRPr>
        </a:p>
      </dgm:t>
    </dgm:pt>
    <dgm:pt modelId="{87AAC355-1BD3-4A7D-A98A-1AEF1F7FE74E}">
      <dgm:prSet phldrT="[文本]" custT="1"/>
      <dgm:spPr/>
      <dgm:t>
        <a:bodyPr/>
        <a:lstStyle/>
        <a:p>
          <a:r>
            <a:rPr lang="zh-CN" altLang="en-US" sz="2400" b="0" dirty="0" smtClean="0">
              <a:latin typeface="微软雅黑" pitchFamily="34" charset="-122"/>
              <a:ea typeface="微软雅黑" pitchFamily="34" charset="-122"/>
            </a:rPr>
            <a:t>下发时间</a:t>
          </a:r>
          <a:endParaRPr lang="zh-CN" altLang="en-US" sz="2400" b="0" dirty="0">
            <a:latin typeface="微软雅黑" pitchFamily="34" charset="-122"/>
            <a:ea typeface="微软雅黑" pitchFamily="34" charset="-122"/>
          </a:endParaRPr>
        </a:p>
      </dgm:t>
    </dgm:pt>
    <dgm:pt modelId="{0FA2D8E8-07E7-485A-BAA8-EDF987784E50}" type="parTrans" cxnId="{06BCF147-9DB0-47F9-80B9-884ACA5483EB}">
      <dgm:prSet/>
      <dgm:spPr/>
      <dgm:t>
        <a:bodyPr/>
        <a:lstStyle/>
        <a:p>
          <a:endParaRPr lang="zh-CN" altLang="en-US" b="0">
            <a:latin typeface="微软雅黑" pitchFamily="34" charset="-122"/>
            <a:ea typeface="微软雅黑" pitchFamily="34" charset="-122"/>
          </a:endParaRPr>
        </a:p>
      </dgm:t>
    </dgm:pt>
    <dgm:pt modelId="{EBDACF2D-70BC-438C-A27B-C28AD913C855}" type="sibTrans" cxnId="{06BCF147-9DB0-47F9-80B9-884ACA5483EB}">
      <dgm:prSet/>
      <dgm:spPr/>
      <dgm:t>
        <a:bodyPr/>
        <a:lstStyle/>
        <a:p>
          <a:endParaRPr lang="zh-CN" altLang="en-US" b="0">
            <a:latin typeface="微软雅黑" pitchFamily="34" charset="-122"/>
            <a:ea typeface="微软雅黑" pitchFamily="34" charset="-122"/>
          </a:endParaRPr>
        </a:p>
      </dgm:t>
    </dgm:pt>
    <dgm:pt modelId="{E14A1F36-0E52-43CB-807A-6F567076ACC8}">
      <dgm:prSet phldrT="[文本]"/>
      <dgm:spPr/>
      <dgm:t>
        <a:bodyPr/>
        <a:lstStyle/>
        <a:p>
          <a:r>
            <a:rPr lang="zh-CN" altLang="en-US" b="0" dirty="0" smtClean="0">
              <a:latin typeface="微软雅黑" pitchFamily="34" charset="-122"/>
              <a:ea typeface="微软雅黑" pitchFamily="34" charset="-122"/>
            </a:rPr>
            <a:t>每月初</a:t>
          </a:r>
          <a:r>
            <a:rPr lang="zh-CN" altLang="en-US" b="1" dirty="0" smtClean="0">
              <a:solidFill>
                <a:srgbClr val="C00000"/>
              </a:solidFill>
              <a:latin typeface="微软雅黑" pitchFamily="34" charset="-122"/>
              <a:ea typeface="微软雅黑" pitchFamily="34" charset="-122"/>
            </a:rPr>
            <a:t>五个工作日</a:t>
          </a:r>
          <a:r>
            <a:rPr kumimoji="1" lang="zh-CN" altLang="en-US" b="0" dirty="0" smtClean="0">
              <a:latin typeface="微软雅黑" pitchFamily="34" charset="-122"/>
              <a:ea typeface="微软雅黑" pitchFamily="34" charset="-122"/>
            </a:rPr>
            <a:t>提供截止上个月最后一个工作日的持有人名册</a:t>
          </a:r>
          <a:endParaRPr lang="zh-CN" altLang="en-US" b="0" dirty="0">
            <a:latin typeface="微软雅黑" pitchFamily="34" charset="-122"/>
            <a:ea typeface="微软雅黑" pitchFamily="34" charset="-122"/>
          </a:endParaRPr>
        </a:p>
      </dgm:t>
    </dgm:pt>
    <dgm:pt modelId="{F1854E0D-2D58-4C4A-A67F-11731E9FFD93}" type="parTrans" cxnId="{AD1D60B8-8FF9-4CB2-B532-2FDD51BF26A0}">
      <dgm:prSet/>
      <dgm:spPr/>
      <dgm:t>
        <a:bodyPr/>
        <a:lstStyle/>
        <a:p>
          <a:endParaRPr lang="zh-CN" altLang="en-US" b="0">
            <a:latin typeface="微软雅黑" pitchFamily="34" charset="-122"/>
            <a:ea typeface="微软雅黑" pitchFamily="34" charset="-122"/>
          </a:endParaRPr>
        </a:p>
      </dgm:t>
    </dgm:pt>
    <dgm:pt modelId="{6B7CDB62-F27A-4D6B-8AE0-9679A8B4068E}" type="sibTrans" cxnId="{AD1D60B8-8FF9-4CB2-B532-2FDD51BF26A0}">
      <dgm:prSet/>
      <dgm:spPr/>
      <dgm:t>
        <a:bodyPr/>
        <a:lstStyle/>
        <a:p>
          <a:endParaRPr lang="zh-CN" altLang="en-US" b="0">
            <a:latin typeface="微软雅黑" pitchFamily="34" charset="-122"/>
            <a:ea typeface="微软雅黑" pitchFamily="34" charset="-122"/>
          </a:endParaRPr>
        </a:p>
      </dgm:t>
    </dgm:pt>
    <dgm:pt modelId="{BF8A7935-C1F2-4846-B21E-A6E15256A2AF}">
      <dgm:prSet phldrT="[文本]" custT="1"/>
      <dgm:spPr/>
      <dgm:t>
        <a:bodyPr/>
        <a:lstStyle/>
        <a:p>
          <a:r>
            <a:rPr lang="zh-CN" altLang="en-US" sz="2400" b="0" dirty="0" smtClean="0">
              <a:latin typeface="微软雅黑" pitchFamily="34" charset="-122"/>
              <a:ea typeface="微软雅黑" pitchFamily="34" charset="-122"/>
            </a:rPr>
            <a:t>名册类型</a:t>
          </a:r>
          <a:endParaRPr lang="zh-CN" altLang="en-US" sz="2400" b="0" dirty="0">
            <a:latin typeface="微软雅黑" pitchFamily="34" charset="-122"/>
            <a:ea typeface="微软雅黑" pitchFamily="34" charset="-122"/>
          </a:endParaRPr>
        </a:p>
      </dgm:t>
    </dgm:pt>
    <dgm:pt modelId="{015F3869-3532-4EAD-82A2-A31178539088}" type="parTrans" cxnId="{19DA69B7-1E0A-4133-8EF2-34492BF3B1E3}">
      <dgm:prSet/>
      <dgm:spPr/>
      <dgm:t>
        <a:bodyPr/>
        <a:lstStyle/>
        <a:p>
          <a:endParaRPr lang="zh-CN" altLang="en-US" b="0">
            <a:latin typeface="微软雅黑" pitchFamily="34" charset="-122"/>
            <a:ea typeface="微软雅黑" pitchFamily="34" charset="-122"/>
          </a:endParaRPr>
        </a:p>
      </dgm:t>
    </dgm:pt>
    <dgm:pt modelId="{C47941B3-3A51-4A8E-8436-FEF336CDF036}" type="sibTrans" cxnId="{19DA69B7-1E0A-4133-8EF2-34492BF3B1E3}">
      <dgm:prSet/>
      <dgm:spPr/>
      <dgm:t>
        <a:bodyPr/>
        <a:lstStyle/>
        <a:p>
          <a:endParaRPr lang="zh-CN" altLang="en-US" b="0">
            <a:latin typeface="微软雅黑" pitchFamily="34" charset="-122"/>
            <a:ea typeface="微软雅黑" pitchFamily="34" charset="-122"/>
          </a:endParaRPr>
        </a:p>
      </dgm:t>
    </dgm:pt>
    <dgm:pt modelId="{6C575271-8490-4C33-A743-32ACF68FC1C7}">
      <dgm:prSet phldrT="[文本]" custT="1"/>
      <dgm:spPr/>
      <dgm:t>
        <a:bodyPr anchor="ctr" anchorCtr="0"/>
        <a:lstStyle/>
        <a:p>
          <a:r>
            <a:rPr lang="zh-CN" altLang="en-US" sz="2000" b="0" dirty="0" smtClean="0">
              <a:latin typeface="微软雅黑" pitchFamily="34" charset="-122"/>
              <a:ea typeface="微软雅黑" pitchFamily="34" charset="-122"/>
            </a:rPr>
            <a:t>全体持有人名册</a:t>
          </a:r>
          <a:endParaRPr lang="zh-CN" altLang="en-US" sz="2000" b="0" dirty="0">
            <a:latin typeface="微软雅黑" pitchFamily="34" charset="-122"/>
            <a:ea typeface="微软雅黑" pitchFamily="34" charset="-122"/>
          </a:endParaRPr>
        </a:p>
      </dgm:t>
    </dgm:pt>
    <dgm:pt modelId="{EE2F9C3F-9C63-435F-94DE-9AAB8D02E95B}" type="parTrans" cxnId="{E083891F-3CB6-4C78-99B4-E35F3F28146C}">
      <dgm:prSet/>
      <dgm:spPr/>
      <dgm:t>
        <a:bodyPr/>
        <a:lstStyle/>
        <a:p>
          <a:endParaRPr lang="zh-CN" altLang="en-US" b="0">
            <a:latin typeface="微软雅黑" pitchFamily="34" charset="-122"/>
            <a:ea typeface="微软雅黑" pitchFamily="34" charset="-122"/>
          </a:endParaRPr>
        </a:p>
      </dgm:t>
    </dgm:pt>
    <dgm:pt modelId="{60AEC39B-78A3-4CD7-8D91-A5B07F1D86A6}" type="sibTrans" cxnId="{E083891F-3CB6-4C78-99B4-E35F3F28146C}">
      <dgm:prSet/>
      <dgm:spPr/>
      <dgm:t>
        <a:bodyPr/>
        <a:lstStyle/>
        <a:p>
          <a:endParaRPr lang="zh-CN" altLang="en-US" b="0">
            <a:latin typeface="微软雅黑" pitchFamily="34" charset="-122"/>
            <a:ea typeface="微软雅黑" pitchFamily="34" charset="-122"/>
          </a:endParaRPr>
        </a:p>
      </dgm:t>
    </dgm:pt>
    <dgm:pt modelId="{6F559823-00C2-45DC-8C6E-C88E0CBF3C75}">
      <dgm:prSet phldrT="[文本]"/>
      <dgm:spPr/>
      <dgm:t>
        <a:bodyPr/>
        <a:lstStyle/>
        <a:p>
          <a:r>
            <a:rPr kumimoji="1" lang="zh-CN" altLang="en-US" b="0" dirty="0" smtClean="0">
              <a:latin typeface="微软雅黑" pitchFamily="34" charset="-122"/>
              <a:ea typeface="微软雅黑" pitchFamily="34" charset="-122"/>
            </a:rPr>
            <a:t>每月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日后</a:t>
          </a:r>
          <a:r>
            <a:rPr kumimoji="1" lang="zh-CN" altLang="en-US" b="1" dirty="0" smtClean="0">
              <a:solidFill>
                <a:srgbClr val="C00000"/>
              </a:solidFill>
              <a:latin typeface="微软雅黑" pitchFamily="34" charset="-122"/>
              <a:ea typeface="微软雅黑" pitchFamily="34" charset="-122"/>
            </a:rPr>
            <a:t>五个工作日</a:t>
          </a:r>
          <a:r>
            <a:rPr kumimoji="1" lang="zh-CN" altLang="en-US" b="0" dirty="0" smtClean="0">
              <a:latin typeface="微软雅黑" pitchFamily="34" charset="-122"/>
              <a:ea typeface="微软雅黑" pitchFamily="34" charset="-122"/>
            </a:rPr>
            <a:t>内向上市公司提供截止本月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日（本月</a:t>
          </a:r>
          <a:r>
            <a:rPr kumimoji="1" lang="en-US" altLang="zh-CN" b="0" dirty="0" smtClean="0">
              <a:latin typeface="微软雅黑" pitchFamily="34" charset="-122"/>
              <a:ea typeface="微软雅黑" pitchFamily="34" charset="-122"/>
            </a:rPr>
            <a:t>15</a:t>
          </a:r>
          <a:r>
            <a:rPr kumimoji="1" lang="zh-CN" altLang="en-US" b="0" dirty="0" smtClean="0">
              <a:latin typeface="微软雅黑" pitchFamily="34" charset="-122"/>
              <a:ea typeface="微软雅黑" pitchFamily="34" charset="-122"/>
            </a:rPr>
            <a:t>日为非工作日的，应为该日前一个工作日）的持有人名册</a:t>
          </a:r>
          <a:endParaRPr lang="zh-CN" altLang="en-US" b="0" dirty="0">
            <a:latin typeface="微软雅黑" pitchFamily="34" charset="-122"/>
            <a:ea typeface="微软雅黑" pitchFamily="34" charset="-122"/>
          </a:endParaRPr>
        </a:p>
      </dgm:t>
    </dgm:pt>
    <dgm:pt modelId="{752E9C7B-41AB-4DC0-B863-70B370C767F4}" type="parTrans" cxnId="{B215333E-14F7-41B6-9D5B-DB689FD11FD4}">
      <dgm:prSet/>
      <dgm:spPr/>
      <dgm:t>
        <a:bodyPr/>
        <a:lstStyle/>
        <a:p>
          <a:endParaRPr lang="zh-CN" altLang="en-US" b="0"/>
        </a:p>
      </dgm:t>
    </dgm:pt>
    <dgm:pt modelId="{5189A432-DEF1-4828-9B46-1789B15487D5}" type="sibTrans" cxnId="{B215333E-14F7-41B6-9D5B-DB689FD11FD4}">
      <dgm:prSet/>
      <dgm:spPr/>
      <dgm:t>
        <a:bodyPr/>
        <a:lstStyle/>
        <a:p>
          <a:endParaRPr lang="zh-CN" altLang="en-US" b="0"/>
        </a:p>
      </dgm:t>
    </dgm:pt>
    <dgm:pt modelId="{C413C8EC-9274-4539-B329-390AEBCC0D2E}">
      <dgm:prSet/>
      <dgm:spPr/>
      <dgm:t>
        <a:bodyPr/>
        <a:lstStyle/>
        <a:p>
          <a:endParaRPr kumimoji="1" lang="zh-CN" altLang="en-US" b="0" dirty="0"/>
        </a:p>
      </dgm:t>
    </dgm:pt>
    <dgm:pt modelId="{8690737E-C0BD-435F-AE9F-BC0F6FC2C65D}" type="parTrans" cxnId="{365A8A5D-E940-4C6C-AE53-FE3DB575D9AC}">
      <dgm:prSet/>
      <dgm:spPr/>
      <dgm:t>
        <a:bodyPr/>
        <a:lstStyle/>
        <a:p>
          <a:endParaRPr lang="zh-CN" altLang="en-US" b="0"/>
        </a:p>
      </dgm:t>
    </dgm:pt>
    <dgm:pt modelId="{07B34319-F684-4574-B299-2921805271FA}" type="sibTrans" cxnId="{365A8A5D-E940-4C6C-AE53-FE3DB575D9AC}">
      <dgm:prSet/>
      <dgm:spPr/>
      <dgm:t>
        <a:bodyPr/>
        <a:lstStyle/>
        <a:p>
          <a:endParaRPr lang="zh-CN" altLang="en-US" b="0"/>
        </a:p>
      </dgm:t>
    </dgm:pt>
    <dgm:pt modelId="{72A8146F-999F-4477-881B-CAC841EC2888}" type="pres">
      <dgm:prSet presAssocID="{35C7E378-D755-4C0F-92FB-A3E7650BD883}" presName="Name0" presStyleCnt="0">
        <dgm:presLayoutVars>
          <dgm:dir/>
          <dgm:animLvl val="lvl"/>
          <dgm:resizeHandles val="exact"/>
        </dgm:presLayoutVars>
      </dgm:prSet>
      <dgm:spPr/>
      <dgm:t>
        <a:bodyPr/>
        <a:lstStyle/>
        <a:p>
          <a:endParaRPr lang="zh-CN" altLang="en-US"/>
        </a:p>
      </dgm:t>
    </dgm:pt>
    <dgm:pt modelId="{4D2251EB-FB7D-4255-A19F-CB09634B1985}" type="pres">
      <dgm:prSet presAssocID="{C4450156-076B-479B-BE22-49C31554B9BA}" presName="composite" presStyleCnt="0"/>
      <dgm:spPr/>
    </dgm:pt>
    <dgm:pt modelId="{3339936B-7C86-4ADE-B7D3-B2AFD4ECE048}" type="pres">
      <dgm:prSet presAssocID="{C4450156-076B-479B-BE22-49C31554B9BA}" presName="parTx" presStyleLbl="alignNode1" presStyleIdx="0" presStyleCnt="3">
        <dgm:presLayoutVars>
          <dgm:chMax val="0"/>
          <dgm:chPref val="0"/>
          <dgm:bulletEnabled val="1"/>
        </dgm:presLayoutVars>
      </dgm:prSet>
      <dgm:spPr/>
      <dgm:t>
        <a:bodyPr/>
        <a:lstStyle/>
        <a:p>
          <a:endParaRPr lang="zh-CN" altLang="en-US"/>
        </a:p>
      </dgm:t>
    </dgm:pt>
    <dgm:pt modelId="{4CB7E6BE-63D0-4E6A-BFD4-5904FF38E806}" type="pres">
      <dgm:prSet presAssocID="{C4450156-076B-479B-BE22-49C31554B9BA}" presName="desTx" presStyleLbl="alignAccFollowNode1" presStyleIdx="0" presStyleCnt="3" custLinFactNeighborX="-22193" custLinFactNeighborY="330">
        <dgm:presLayoutVars>
          <dgm:bulletEnabled val="1"/>
        </dgm:presLayoutVars>
      </dgm:prSet>
      <dgm:spPr/>
      <dgm:t>
        <a:bodyPr/>
        <a:lstStyle/>
        <a:p>
          <a:endParaRPr lang="zh-CN" altLang="en-US"/>
        </a:p>
      </dgm:t>
    </dgm:pt>
    <dgm:pt modelId="{AA72AE23-A9CA-4AD7-9875-699CBB58BFD6}" type="pres">
      <dgm:prSet presAssocID="{95F603E0-18E9-401C-AA0A-D4D39185380A}" presName="space" presStyleCnt="0"/>
      <dgm:spPr/>
    </dgm:pt>
    <dgm:pt modelId="{1CE28FF6-0544-4914-B377-96D9C4B7B821}" type="pres">
      <dgm:prSet presAssocID="{87AAC355-1BD3-4A7D-A98A-1AEF1F7FE74E}" presName="composite" presStyleCnt="0"/>
      <dgm:spPr/>
    </dgm:pt>
    <dgm:pt modelId="{7903D1BE-7E5D-445F-8ABE-24CF59FE00C9}" type="pres">
      <dgm:prSet presAssocID="{87AAC355-1BD3-4A7D-A98A-1AEF1F7FE74E}" presName="parTx" presStyleLbl="alignNode1" presStyleIdx="1" presStyleCnt="3">
        <dgm:presLayoutVars>
          <dgm:chMax val="0"/>
          <dgm:chPref val="0"/>
          <dgm:bulletEnabled val="1"/>
        </dgm:presLayoutVars>
      </dgm:prSet>
      <dgm:spPr/>
      <dgm:t>
        <a:bodyPr/>
        <a:lstStyle/>
        <a:p>
          <a:endParaRPr lang="zh-CN" altLang="en-US"/>
        </a:p>
      </dgm:t>
    </dgm:pt>
    <dgm:pt modelId="{C58DDD8A-3F62-4DA3-9712-750935508A08}" type="pres">
      <dgm:prSet presAssocID="{87AAC355-1BD3-4A7D-A98A-1AEF1F7FE74E}" presName="desTx" presStyleLbl="alignAccFollowNode1" presStyleIdx="1" presStyleCnt="3">
        <dgm:presLayoutVars>
          <dgm:bulletEnabled val="1"/>
        </dgm:presLayoutVars>
      </dgm:prSet>
      <dgm:spPr/>
      <dgm:t>
        <a:bodyPr/>
        <a:lstStyle/>
        <a:p>
          <a:endParaRPr lang="zh-CN" altLang="en-US"/>
        </a:p>
      </dgm:t>
    </dgm:pt>
    <dgm:pt modelId="{51C9B6A7-CFA4-44A8-92C5-7C370E348924}" type="pres">
      <dgm:prSet presAssocID="{EBDACF2D-70BC-438C-A27B-C28AD913C855}" presName="space" presStyleCnt="0"/>
      <dgm:spPr/>
    </dgm:pt>
    <dgm:pt modelId="{53FE60E8-C5F5-433C-ACE7-7879840D0E42}" type="pres">
      <dgm:prSet presAssocID="{BF8A7935-C1F2-4846-B21E-A6E15256A2AF}" presName="composite" presStyleCnt="0"/>
      <dgm:spPr/>
    </dgm:pt>
    <dgm:pt modelId="{79F202E7-56E4-41FF-B29A-052F6FCBFD41}" type="pres">
      <dgm:prSet presAssocID="{BF8A7935-C1F2-4846-B21E-A6E15256A2AF}" presName="parTx" presStyleLbl="alignNode1" presStyleIdx="2" presStyleCnt="3">
        <dgm:presLayoutVars>
          <dgm:chMax val="0"/>
          <dgm:chPref val="0"/>
          <dgm:bulletEnabled val="1"/>
        </dgm:presLayoutVars>
      </dgm:prSet>
      <dgm:spPr/>
      <dgm:t>
        <a:bodyPr/>
        <a:lstStyle/>
        <a:p>
          <a:endParaRPr lang="zh-CN" altLang="en-US"/>
        </a:p>
      </dgm:t>
    </dgm:pt>
    <dgm:pt modelId="{E84DF1BB-F0A2-43B8-A264-6726AC220F19}" type="pres">
      <dgm:prSet presAssocID="{BF8A7935-C1F2-4846-B21E-A6E15256A2AF}" presName="desTx" presStyleLbl="alignAccFollowNode1" presStyleIdx="2" presStyleCnt="3">
        <dgm:presLayoutVars>
          <dgm:bulletEnabled val="1"/>
        </dgm:presLayoutVars>
      </dgm:prSet>
      <dgm:spPr/>
      <dgm:t>
        <a:bodyPr/>
        <a:lstStyle/>
        <a:p>
          <a:endParaRPr lang="zh-CN" altLang="en-US"/>
        </a:p>
      </dgm:t>
    </dgm:pt>
  </dgm:ptLst>
  <dgm:cxnLst>
    <dgm:cxn modelId="{92BE4E6D-75B6-4F3D-A41E-19D8280D8EB7}" srcId="{C4450156-076B-479B-BE22-49C31554B9BA}" destId="{176084C9-2FA0-42E8-9346-86900AFB92C4}" srcOrd="0" destOrd="0" parTransId="{CECAEDDC-D6FE-4F79-91DB-83C07BC652B6}" sibTransId="{7E86BA1F-3ED2-4F48-AA66-683F9843184C}"/>
    <dgm:cxn modelId="{45FC39BD-592E-4336-9F67-62AC915D474F}" type="presOf" srcId="{35C7E378-D755-4C0F-92FB-A3E7650BD883}" destId="{72A8146F-999F-4477-881B-CAC841EC2888}" srcOrd="0" destOrd="0" presId="urn:microsoft.com/office/officeart/2005/8/layout/hList1"/>
    <dgm:cxn modelId="{E083891F-3CB6-4C78-99B4-E35F3F28146C}" srcId="{BF8A7935-C1F2-4846-B21E-A6E15256A2AF}" destId="{6C575271-8490-4C33-A743-32ACF68FC1C7}" srcOrd="0" destOrd="0" parTransId="{EE2F9C3F-9C63-435F-94DE-9AAB8D02E95B}" sibTransId="{60AEC39B-78A3-4CD7-8D91-A5B07F1D86A6}"/>
    <dgm:cxn modelId="{10055409-5E60-408C-8864-8FEDB2137479}" type="presOf" srcId="{176084C9-2FA0-42E8-9346-86900AFB92C4}" destId="{4CB7E6BE-63D0-4E6A-BFD4-5904FF38E806}" srcOrd="0" destOrd="0" presId="urn:microsoft.com/office/officeart/2005/8/layout/hList1"/>
    <dgm:cxn modelId="{AD1D60B8-8FF9-4CB2-B532-2FDD51BF26A0}" srcId="{87AAC355-1BD3-4A7D-A98A-1AEF1F7FE74E}" destId="{E14A1F36-0E52-43CB-807A-6F567076ACC8}" srcOrd="0" destOrd="0" parTransId="{F1854E0D-2D58-4C4A-A67F-11731E9FFD93}" sibTransId="{6B7CDB62-F27A-4D6B-8AE0-9679A8B4068E}"/>
    <dgm:cxn modelId="{CDE5CF84-3B05-45AA-A5B3-CEE081B3F63D}" type="presOf" srcId="{6F559823-00C2-45DC-8C6E-C88E0CBF3C75}" destId="{C58DDD8A-3F62-4DA3-9712-750935508A08}" srcOrd="0" destOrd="1" presId="urn:microsoft.com/office/officeart/2005/8/layout/hList1"/>
    <dgm:cxn modelId="{EE007360-3832-4F08-9C5A-10F378A5B441}" type="presOf" srcId="{E14A1F36-0E52-43CB-807A-6F567076ACC8}" destId="{C58DDD8A-3F62-4DA3-9712-750935508A08}" srcOrd="0" destOrd="0" presId="urn:microsoft.com/office/officeart/2005/8/layout/hList1"/>
    <dgm:cxn modelId="{9E21E39D-4D35-4738-A6A1-70951461C28E}" type="presOf" srcId="{87AAC355-1BD3-4A7D-A98A-1AEF1F7FE74E}" destId="{7903D1BE-7E5D-445F-8ABE-24CF59FE00C9}" srcOrd="0" destOrd="0" presId="urn:microsoft.com/office/officeart/2005/8/layout/hList1"/>
    <dgm:cxn modelId="{06BCF147-9DB0-47F9-80B9-884ACA5483EB}" srcId="{35C7E378-D755-4C0F-92FB-A3E7650BD883}" destId="{87AAC355-1BD3-4A7D-A98A-1AEF1F7FE74E}" srcOrd="1" destOrd="0" parTransId="{0FA2D8E8-07E7-485A-BAA8-EDF987784E50}" sibTransId="{EBDACF2D-70BC-438C-A27B-C28AD913C855}"/>
    <dgm:cxn modelId="{652A046C-FD34-4A25-A748-ECEB139D08C7}" type="presOf" srcId="{C413C8EC-9274-4539-B329-390AEBCC0D2E}" destId="{C58DDD8A-3F62-4DA3-9712-750935508A08}" srcOrd="0" destOrd="2" presId="urn:microsoft.com/office/officeart/2005/8/layout/hList1"/>
    <dgm:cxn modelId="{365A8A5D-E940-4C6C-AE53-FE3DB575D9AC}" srcId="{87AAC355-1BD3-4A7D-A98A-1AEF1F7FE74E}" destId="{C413C8EC-9274-4539-B329-390AEBCC0D2E}" srcOrd="2" destOrd="0" parTransId="{8690737E-C0BD-435F-AE9F-BC0F6FC2C65D}" sibTransId="{07B34319-F684-4574-B299-2921805271FA}"/>
    <dgm:cxn modelId="{19DA69B7-1E0A-4133-8EF2-34492BF3B1E3}" srcId="{35C7E378-D755-4C0F-92FB-A3E7650BD883}" destId="{BF8A7935-C1F2-4846-B21E-A6E15256A2AF}" srcOrd="2" destOrd="0" parTransId="{015F3869-3532-4EAD-82A2-A31178539088}" sibTransId="{C47941B3-3A51-4A8E-8436-FEF336CDF036}"/>
    <dgm:cxn modelId="{B215333E-14F7-41B6-9D5B-DB689FD11FD4}" srcId="{87AAC355-1BD3-4A7D-A98A-1AEF1F7FE74E}" destId="{6F559823-00C2-45DC-8C6E-C88E0CBF3C75}" srcOrd="1" destOrd="0" parTransId="{752E9C7B-41AB-4DC0-B863-70B370C767F4}" sibTransId="{5189A432-DEF1-4828-9B46-1789B15487D5}"/>
    <dgm:cxn modelId="{58E703D4-C389-457F-ADBC-9CF2E99CB04F}" type="presOf" srcId="{6C575271-8490-4C33-A743-32ACF68FC1C7}" destId="{E84DF1BB-F0A2-43B8-A264-6726AC220F19}" srcOrd="0" destOrd="0" presId="urn:microsoft.com/office/officeart/2005/8/layout/hList1"/>
    <dgm:cxn modelId="{D106BAD4-FB2F-4024-BF76-ABCD7F46AAFF}" type="presOf" srcId="{BF8A7935-C1F2-4846-B21E-A6E15256A2AF}" destId="{79F202E7-56E4-41FF-B29A-052F6FCBFD41}" srcOrd="0" destOrd="0" presId="urn:microsoft.com/office/officeart/2005/8/layout/hList1"/>
    <dgm:cxn modelId="{F0FA7D77-5693-41F0-B731-DF4BCE2EF9FC}" type="presOf" srcId="{C4450156-076B-479B-BE22-49C31554B9BA}" destId="{3339936B-7C86-4ADE-B7D3-B2AFD4ECE048}" srcOrd="0" destOrd="0" presId="urn:microsoft.com/office/officeart/2005/8/layout/hList1"/>
    <dgm:cxn modelId="{8FABFF4E-3C6A-4CF6-BC47-5E70F110CD75}" srcId="{35C7E378-D755-4C0F-92FB-A3E7650BD883}" destId="{C4450156-076B-479B-BE22-49C31554B9BA}" srcOrd="0" destOrd="0" parTransId="{E9E4374A-380E-491C-AFC4-2699975609B6}" sibTransId="{95F603E0-18E9-401C-AA0A-D4D39185380A}"/>
    <dgm:cxn modelId="{A10D1537-08B9-4399-92DF-C195087135DE}" type="presParOf" srcId="{72A8146F-999F-4477-881B-CAC841EC2888}" destId="{4D2251EB-FB7D-4255-A19F-CB09634B1985}" srcOrd="0" destOrd="0" presId="urn:microsoft.com/office/officeart/2005/8/layout/hList1"/>
    <dgm:cxn modelId="{9C2E2B36-4BCE-4D41-AE9B-3FCE29B04B4E}" type="presParOf" srcId="{4D2251EB-FB7D-4255-A19F-CB09634B1985}" destId="{3339936B-7C86-4ADE-B7D3-B2AFD4ECE048}" srcOrd="0" destOrd="0" presId="urn:microsoft.com/office/officeart/2005/8/layout/hList1"/>
    <dgm:cxn modelId="{6920BF16-C342-4937-A7A6-3E0609B1D6AE}" type="presParOf" srcId="{4D2251EB-FB7D-4255-A19F-CB09634B1985}" destId="{4CB7E6BE-63D0-4E6A-BFD4-5904FF38E806}" srcOrd="1" destOrd="0" presId="urn:microsoft.com/office/officeart/2005/8/layout/hList1"/>
    <dgm:cxn modelId="{EA159854-4CA0-4847-8035-6C07D3FB8E09}" type="presParOf" srcId="{72A8146F-999F-4477-881B-CAC841EC2888}" destId="{AA72AE23-A9CA-4AD7-9875-699CBB58BFD6}" srcOrd="1" destOrd="0" presId="urn:microsoft.com/office/officeart/2005/8/layout/hList1"/>
    <dgm:cxn modelId="{6339E932-8235-4FE7-8045-97E539A0F36E}" type="presParOf" srcId="{72A8146F-999F-4477-881B-CAC841EC2888}" destId="{1CE28FF6-0544-4914-B377-96D9C4B7B821}" srcOrd="2" destOrd="0" presId="urn:microsoft.com/office/officeart/2005/8/layout/hList1"/>
    <dgm:cxn modelId="{327CE90C-4467-4761-A023-3DBC936E44F5}" type="presParOf" srcId="{1CE28FF6-0544-4914-B377-96D9C4B7B821}" destId="{7903D1BE-7E5D-445F-8ABE-24CF59FE00C9}" srcOrd="0" destOrd="0" presId="urn:microsoft.com/office/officeart/2005/8/layout/hList1"/>
    <dgm:cxn modelId="{FBC3F6A6-9286-466C-B2CD-B82CAEE072A5}" type="presParOf" srcId="{1CE28FF6-0544-4914-B377-96D9C4B7B821}" destId="{C58DDD8A-3F62-4DA3-9712-750935508A08}" srcOrd="1" destOrd="0" presId="urn:microsoft.com/office/officeart/2005/8/layout/hList1"/>
    <dgm:cxn modelId="{B5185D4C-AF72-45CA-AFB9-F24002FB2DC1}" type="presParOf" srcId="{72A8146F-999F-4477-881B-CAC841EC2888}" destId="{51C9B6A7-CFA4-44A8-92C5-7C370E348924}" srcOrd="3" destOrd="0" presId="urn:microsoft.com/office/officeart/2005/8/layout/hList1"/>
    <dgm:cxn modelId="{9EC7CAFA-E02B-42ED-907A-6102683ED853}" type="presParOf" srcId="{72A8146F-999F-4477-881B-CAC841EC2888}" destId="{53FE60E8-C5F5-433C-ACE7-7879840D0E42}" srcOrd="4" destOrd="0" presId="urn:microsoft.com/office/officeart/2005/8/layout/hList1"/>
    <dgm:cxn modelId="{6C2A081A-8882-4FA6-8B8C-6B1391E82CFC}" type="presParOf" srcId="{53FE60E8-C5F5-433C-ACE7-7879840D0E42}" destId="{79F202E7-56E4-41FF-B29A-052F6FCBFD41}" srcOrd="0" destOrd="0" presId="urn:microsoft.com/office/officeart/2005/8/layout/hList1"/>
    <dgm:cxn modelId="{1D05DB4B-8F8B-45DF-A19D-D666AA7E548E}" type="presParOf" srcId="{53FE60E8-C5F5-433C-ACE7-7879840D0E42}" destId="{E84DF1BB-F0A2-43B8-A264-6726AC220F19}"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9E1FA-1F37-43D0-B0F7-54AA294F54DC}" type="doc">
      <dgm:prSet loTypeId="urn:microsoft.com/office/officeart/2005/8/layout/vList4#3"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custT="1"/>
      <dgm:spPr/>
      <dgm:t>
        <a:bodyPr/>
        <a:lstStyle/>
        <a:p>
          <a:r>
            <a:rPr lang="zh-CN" altLang="en-US" sz="2400" dirty="0" smtClean="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dirty="0" smtClean="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6FE72C1D-2A3F-4665-9F6B-EF50EBB69FEE}" type="presOf" srcId="{B5C9E1FA-1F37-43D0-B0F7-54AA294F54DC}" destId="{5FEBA8CA-273E-430F-A093-0C9E3EF0D6E0}" srcOrd="0" destOrd="0" presId="urn:microsoft.com/office/officeart/2005/8/layout/vList4#3"/>
    <dgm:cxn modelId="{184937D7-AC71-40FE-9EE3-8BDE649CEB7D}" type="presOf" srcId="{0C3008AC-DB84-4D4C-BB4B-31C79D415AAD}" destId="{3329D7DE-4F5E-4483-91AF-74BEFD494A29}" srcOrd="0" destOrd="0" presId="urn:microsoft.com/office/officeart/2005/8/layout/vList4#3"/>
    <dgm:cxn modelId="{F9D58483-B154-4954-8F3F-5399D5441358}" srcId="{B5C9E1FA-1F37-43D0-B0F7-54AA294F54DC}" destId="{0C3008AC-DB84-4D4C-BB4B-31C79D415AAD}" srcOrd="0" destOrd="0" parTransId="{B231C20A-1A26-4360-A649-84EBB7BA14C4}" sibTransId="{DF76BB42-A731-4463-9E2F-E95241F012C2}"/>
    <dgm:cxn modelId="{64AD7BD1-F4A7-4F24-A5A0-7C63FF5B2E03}" type="presOf" srcId="{0C3008AC-DB84-4D4C-BB4B-31C79D415AAD}" destId="{8DA4038E-F327-4D31-81D8-697DD3616C3D}" srcOrd="1" destOrd="0" presId="urn:microsoft.com/office/officeart/2005/8/layout/vList4#3"/>
    <dgm:cxn modelId="{60CCFCC8-9C61-468A-82C8-C1F5C2DE364F}" type="presParOf" srcId="{5FEBA8CA-273E-430F-A093-0C9E3EF0D6E0}" destId="{32CE92D5-CB60-466F-BE16-2F55425F4B19}" srcOrd="0" destOrd="0" presId="urn:microsoft.com/office/officeart/2005/8/layout/vList4#3"/>
    <dgm:cxn modelId="{852F9C2B-E247-4166-BCCD-5B38053E8156}" type="presParOf" srcId="{32CE92D5-CB60-466F-BE16-2F55425F4B19}" destId="{3329D7DE-4F5E-4483-91AF-74BEFD494A29}" srcOrd="0" destOrd="0" presId="urn:microsoft.com/office/officeart/2005/8/layout/vList4#3"/>
    <dgm:cxn modelId="{D429C956-EE53-4702-89FF-2F34C3F4C649}" type="presParOf" srcId="{32CE92D5-CB60-466F-BE16-2F55425F4B19}" destId="{D9D708D8-01F1-40A2-B2B6-B1678537D4D5}" srcOrd="1" destOrd="0" presId="urn:microsoft.com/office/officeart/2005/8/layout/vList4#3"/>
    <dgm:cxn modelId="{76990F6D-BD85-4073-B2BB-8AEAAA5A27B5}" type="presParOf" srcId="{32CE92D5-CB60-466F-BE16-2F55425F4B19}" destId="{8DA4038E-F327-4D31-81D8-697DD3616C3D}" srcOrd="2" destOrd="0" presId="urn:microsoft.com/office/officeart/2005/8/layout/vList4#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C9E1FA-1F37-43D0-B0F7-54AA294F54DC}"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smtClean="0">
              <a:latin typeface="微软雅黑" pitchFamily="34" charset="-122"/>
              <a:ea typeface="微软雅黑" pitchFamily="34" charset="-122"/>
            </a:rPr>
            <a:t>所需材料：</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（一）</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查询信息披露义务人持股及股份变更情况的申请</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（二）相关收购、重组公告扫描件；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（三）信息披露义务人持股及股份变更情况电子数据文件（以</a:t>
          </a:r>
          <a:r>
            <a:rPr lang="en-US" altLang="en-US" dirty="0" smtClean="0">
              <a:latin typeface="微软雅黑" pitchFamily="34" charset="-122"/>
              <a:ea typeface="微软雅黑" pitchFamily="34" charset="-122"/>
            </a:rPr>
            <a:t>EXCEL</a:t>
          </a:r>
          <a:r>
            <a:rPr lang="zh-CN" altLang="en-US" dirty="0" smtClean="0">
              <a:latin typeface="微软雅黑" pitchFamily="34" charset="-122"/>
              <a:ea typeface="微软雅黑" pitchFamily="34" charset="-122"/>
            </a:rPr>
            <a:t>表格形式提交，数据文件模板见</a:t>
          </a:r>
          <a:r>
            <a:rPr lang="en-US" altLang="en-US" dirty="0" smtClean="0">
              <a:latin typeface="微软雅黑" pitchFamily="34" charset="-122"/>
              <a:ea typeface="微软雅黑" pitchFamily="34" charset="-122"/>
            </a:rPr>
            <a:t>www.chinaclear.cn—</a:t>
          </a:r>
          <a:r>
            <a:rPr lang="zh-CN" altLang="en-US" dirty="0" smtClean="0">
              <a:latin typeface="微软雅黑" pitchFamily="34" charset="-122"/>
              <a:ea typeface="微软雅黑" pitchFamily="34" charset="-122"/>
            </a:rPr>
            <a:t>服务支持</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业务资料</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接口规范</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全国股份转让系统</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查询信息披露义务人持股及股份变更情况数据接口）；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（四）法定代表人证明书及法定代表人授权委托书；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（五）法定代表人及经办人身份证明文件复印件。</a:t>
          </a:r>
          <a:endParaRPr lang="zh-CN" altLang="en-US"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BF07043C-9884-4FDA-952F-95819744F762}" type="presOf" srcId="{B5C9E1FA-1F37-43D0-B0F7-54AA294F54DC}" destId="{5FEBA8CA-273E-430F-A093-0C9E3EF0D6E0}" srcOrd="0" destOrd="0" presId="urn:microsoft.com/office/officeart/2005/8/layout/vList4#5"/>
    <dgm:cxn modelId="{F9D58483-B154-4954-8F3F-5399D5441358}" srcId="{B5C9E1FA-1F37-43D0-B0F7-54AA294F54DC}" destId="{0C3008AC-DB84-4D4C-BB4B-31C79D415AAD}" srcOrd="0" destOrd="0" parTransId="{B231C20A-1A26-4360-A649-84EBB7BA14C4}" sibTransId="{DF76BB42-A731-4463-9E2F-E95241F012C2}"/>
    <dgm:cxn modelId="{4404349A-E5E4-4869-AEE4-2643F008AC91}" type="presOf" srcId="{0C3008AC-DB84-4D4C-BB4B-31C79D415AAD}" destId="{3329D7DE-4F5E-4483-91AF-74BEFD494A29}" srcOrd="0" destOrd="0" presId="urn:microsoft.com/office/officeart/2005/8/layout/vList4#5"/>
    <dgm:cxn modelId="{11B71142-7EB6-43E3-9419-FF593B65F391}" type="presOf" srcId="{0C3008AC-DB84-4D4C-BB4B-31C79D415AAD}" destId="{8DA4038E-F327-4D31-81D8-697DD3616C3D}" srcOrd="1" destOrd="0" presId="urn:microsoft.com/office/officeart/2005/8/layout/vList4#5"/>
    <dgm:cxn modelId="{C391AC3B-C5DE-48C7-83E8-67CA38F9E572}" type="presParOf" srcId="{5FEBA8CA-273E-430F-A093-0C9E3EF0D6E0}" destId="{32CE92D5-CB60-466F-BE16-2F55425F4B19}" srcOrd="0" destOrd="0" presId="urn:microsoft.com/office/officeart/2005/8/layout/vList4#5"/>
    <dgm:cxn modelId="{3BB3FB34-3901-4429-BB62-43369FF1BD9F}" type="presParOf" srcId="{32CE92D5-CB60-466F-BE16-2F55425F4B19}" destId="{3329D7DE-4F5E-4483-91AF-74BEFD494A29}" srcOrd="0" destOrd="0" presId="urn:microsoft.com/office/officeart/2005/8/layout/vList4#5"/>
    <dgm:cxn modelId="{F55631FF-E5A6-41EF-AD84-19EA1216E8FE}" type="presParOf" srcId="{32CE92D5-CB60-466F-BE16-2F55425F4B19}" destId="{D9D708D8-01F1-40A2-B2B6-B1678537D4D5}" srcOrd="1" destOrd="0" presId="urn:microsoft.com/office/officeart/2005/8/layout/vList4#5"/>
    <dgm:cxn modelId="{70399304-B163-452F-A5BE-F3D6F5FB4D1F}" type="presParOf" srcId="{32CE92D5-CB60-466F-BE16-2F55425F4B19}" destId="{8DA4038E-F327-4D31-81D8-697DD3616C3D}" srcOrd="2" destOrd="0" presId="urn:microsoft.com/office/officeart/2005/8/layout/vList4#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C9E1FA-1F37-43D0-B0F7-54AA294F54DC}" type="doc">
      <dgm:prSet loTypeId="urn:microsoft.com/office/officeart/2005/8/layout/vList4#6"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smtClean="0">
              <a:latin typeface="微软雅黑" pitchFamily="34" charset="-122"/>
              <a:ea typeface="微软雅黑" pitchFamily="34" charset="-122"/>
            </a:rPr>
            <a:t>办理流程：</a:t>
          </a:r>
          <a:endParaRPr lang="en-US" altLang="zh-CN" dirty="0" smtClean="0">
            <a:latin typeface="微软雅黑" pitchFamily="34" charset="-122"/>
            <a:ea typeface="微软雅黑" pitchFamily="34" charset="-122"/>
          </a:endParaRPr>
        </a:p>
        <a:p>
          <a:r>
            <a:rPr lang="zh-CN" altLang="en-US" dirty="0" smtClean="0">
              <a:solidFill>
                <a:schemeClr val="accent4"/>
              </a:solidFill>
              <a:latin typeface="微软雅黑" pitchFamily="34" charset="-122"/>
              <a:ea typeface="微软雅黑" pitchFamily="34" charset="-122"/>
            </a:rPr>
            <a:t>（一）邮寄申请材料； </a:t>
          </a:r>
          <a:endParaRPr lang="en-US" altLang="zh-CN" dirty="0" smtClean="0">
            <a:solidFill>
              <a:schemeClr val="accent4"/>
            </a:solidFill>
            <a:latin typeface="微软雅黑" pitchFamily="34" charset="-122"/>
            <a:ea typeface="微软雅黑" pitchFamily="34" charset="-122"/>
          </a:endParaRPr>
        </a:p>
        <a:p>
          <a:r>
            <a:rPr lang="zh-CN" altLang="en-US" dirty="0" smtClean="0">
              <a:solidFill>
                <a:schemeClr val="accent4"/>
              </a:solidFill>
              <a:latin typeface="微软雅黑" pitchFamily="34" charset="-122"/>
              <a:ea typeface="微软雅黑" pitchFamily="34" charset="-122"/>
            </a:rPr>
            <a:t>（二）</a:t>
          </a:r>
          <a:r>
            <a:rPr lang="en-US" altLang="zh-CN" dirty="0" smtClean="0">
              <a:solidFill>
                <a:schemeClr val="accent4"/>
              </a:solidFill>
              <a:latin typeface="微软雅黑" pitchFamily="34" charset="-122"/>
              <a:ea typeface="微软雅黑" pitchFamily="34" charset="-122"/>
            </a:rPr>
            <a:t>EXCEL</a:t>
          </a:r>
          <a:r>
            <a:rPr lang="zh-CN" altLang="en-US" dirty="0" smtClean="0">
              <a:solidFill>
                <a:schemeClr val="accent4"/>
              </a:solidFill>
              <a:latin typeface="微软雅黑" pitchFamily="34" charset="-122"/>
              <a:ea typeface="微软雅黑" pitchFamily="34" charset="-122"/>
            </a:rPr>
            <a:t>数据表格发送至指定邮箱</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（三）申请材料审核通过后，本公司以电子邮件的形式出具</a:t>
          </a:r>
          <a:r>
            <a:rPr lang="en-US" altLang="en-US"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信息披露义务人持股及变更查询名单确认表</a:t>
          </a:r>
          <a:r>
            <a:rPr lang="en-US" altLang="en-US"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（以下简称</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确认表</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）及</a:t>
          </a:r>
          <a:r>
            <a:rPr lang="en-US" altLang="zh-CN"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收费通知书</a:t>
          </a:r>
          <a:r>
            <a:rPr lang="en-US" altLang="zh-CN"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（四）发行人核对</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确认表</a:t>
          </a:r>
          <a:r>
            <a:rPr lang="en-US" altLang="en-US"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内容，确认查询对象是否完整，查询对象姓名及证件号码是否准确并缴纳查询手续费； </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（五）本公司收到查询费用后，向发行人邮寄</a:t>
          </a:r>
          <a:r>
            <a:rPr lang="en-US" altLang="en-US" dirty="0" smtClean="0">
              <a:solidFill>
                <a:srgbClr val="C00000"/>
              </a:solidFill>
              <a:latin typeface="微软雅黑" pitchFamily="34" charset="-122"/>
              <a:ea typeface="微软雅黑" pitchFamily="34" charset="-122"/>
            </a:rPr>
            <a:t>《</a:t>
          </a:r>
          <a:r>
            <a:rPr lang="zh-CN" altLang="en-US" dirty="0" smtClean="0">
              <a:solidFill>
                <a:srgbClr val="C00000"/>
              </a:solidFill>
              <a:latin typeface="微软雅黑" pitchFamily="34" charset="-122"/>
              <a:ea typeface="微软雅黑" pitchFamily="34" charset="-122"/>
            </a:rPr>
            <a:t>信息披露义务人持股及股份变更查询证明</a:t>
          </a:r>
          <a:r>
            <a:rPr lang="en-US" altLang="en-US" dirty="0" smtClean="0">
              <a:solidFill>
                <a:srgbClr val="C00000"/>
              </a:solidFill>
              <a:latin typeface="微软雅黑" pitchFamily="34" charset="-122"/>
              <a:ea typeface="微软雅黑" pitchFamily="34" charset="-122"/>
            </a:rPr>
            <a:t>》</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t>
        <a:bodyPr/>
        <a:lstStyle/>
        <a:p>
          <a:endParaRPr lang="zh-CN" altLang="en-US"/>
        </a:p>
      </dgm:t>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t>
        <a:bodyPr/>
        <a:lstStyle/>
        <a:p>
          <a:endParaRPr lang="zh-CN" altLang="en-US"/>
        </a:p>
      </dgm:t>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FC43FFEF-D871-4CA3-B8A8-F6F28DF93073}" type="presOf" srcId="{B5C9E1FA-1F37-43D0-B0F7-54AA294F54DC}" destId="{5FEBA8CA-273E-430F-A093-0C9E3EF0D6E0}" srcOrd="0" destOrd="0" presId="urn:microsoft.com/office/officeart/2005/8/layout/vList4#6"/>
    <dgm:cxn modelId="{CE4A810D-49FB-466F-B3D6-0E252E300BB6}" type="presOf" srcId="{0C3008AC-DB84-4D4C-BB4B-31C79D415AAD}" destId="{8DA4038E-F327-4D31-81D8-697DD3616C3D}" srcOrd="1" destOrd="0" presId="urn:microsoft.com/office/officeart/2005/8/layout/vList4#6"/>
    <dgm:cxn modelId="{F9D58483-B154-4954-8F3F-5399D5441358}" srcId="{B5C9E1FA-1F37-43D0-B0F7-54AA294F54DC}" destId="{0C3008AC-DB84-4D4C-BB4B-31C79D415AAD}" srcOrd="0" destOrd="0" parTransId="{B231C20A-1A26-4360-A649-84EBB7BA14C4}" sibTransId="{DF76BB42-A731-4463-9E2F-E95241F012C2}"/>
    <dgm:cxn modelId="{FA0906E7-EB3D-49D1-B47A-FF2F0A81143F}" type="presOf" srcId="{0C3008AC-DB84-4D4C-BB4B-31C79D415AAD}" destId="{3329D7DE-4F5E-4483-91AF-74BEFD494A29}" srcOrd="0" destOrd="0" presId="urn:microsoft.com/office/officeart/2005/8/layout/vList4#6"/>
    <dgm:cxn modelId="{46A0E100-018A-46F9-BAC5-F80FD82919E5}" type="presParOf" srcId="{5FEBA8CA-273E-430F-A093-0C9E3EF0D6E0}" destId="{32CE92D5-CB60-466F-BE16-2F55425F4B19}" srcOrd="0" destOrd="0" presId="urn:microsoft.com/office/officeart/2005/8/layout/vList4#6"/>
    <dgm:cxn modelId="{DE64D4E9-6353-49F1-B374-3C65BBBB78FC}" type="presParOf" srcId="{32CE92D5-CB60-466F-BE16-2F55425F4B19}" destId="{3329D7DE-4F5E-4483-91AF-74BEFD494A29}" srcOrd="0" destOrd="0" presId="urn:microsoft.com/office/officeart/2005/8/layout/vList4#6"/>
    <dgm:cxn modelId="{7D100ACD-C2A1-4B76-8FA9-EA273A9EA3DF}" type="presParOf" srcId="{32CE92D5-CB60-466F-BE16-2F55425F4B19}" destId="{D9D708D8-01F1-40A2-B2B6-B1678537D4D5}" srcOrd="1" destOrd="0" presId="urn:microsoft.com/office/officeart/2005/8/layout/vList4#6"/>
    <dgm:cxn modelId="{CEBBCB9B-A0F4-4A0C-8452-C74DF250BE0C}" type="presParOf" srcId="{32CE92D5-CB60-466F-BE16-2F55425F4B19}" destId="{8DA4038E-F327-4D31-81D8-697DD3616C3D}" srcOrd="2" destOrd="0" presId="urn:microsoft.com/office/officeart/2005/8/layout/vList4#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3">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6">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2017/6/20</a:t>
            </a:fld>
            <a:endParaRPr lang="zh-CN" altLang="en-US"/>
          </a:p>
        </p:txBody>
      </p:sp>
      <p:sp>
        <p:nvSpPr>
          <p:cNvPr id="4" name="幻灯片图像占位符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p14="http://schemas.microsoft.com/office/powerpoint/2010/main" xmlns="" val="7263490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36311" algn="l" rtl="0" eaLnBrk="0" fontAlgn="base" hangingPunct="0">
      <a:spcBef>
        <a:spcPct val="30000"/>
      </a:spcBef>
      <a:spcAft>
        <a:spcPct val="0"/>
      </a:spcAft>
      <a:defRPr sz="1400" kern="1200">
        <a:solidFill>
          <a:schemeClr val="tx1"/>
        </a:solidFill>
        <a:latin typeface="+mn-lt"/>
        <a:ea typeface="+mn-ea"/>
        <a:cs typeface="+mn-cs"/>
      </a:defRPr>
    </a:lvl2pPr>
    <a:lvl3pPr marL="1072622" algn="l" rtl="0" eaLnBrk="0" fontAlgn="base" hangingPunct="0">
      <a:spcBef>
        <a:spcPct val="30000"/>
      </a:spcBef>
      <a:spcAft>
        <a:spcPct val="0"/>
      </a:spcAft>
      <a:defRPr sz="1400" kern="1200">
        <a:solidFill>
          <a:schemeClr val="tx1"/>
        </a:solidFill>
        <a:latin typeface="+mn-lt"/>
        <a:ea typeface="+mn-ea"/>
        <a:cs typeface="+mn-cs"/>
      </a:defRPr>
    </a:lvl3pPr>
    <a:lvl4pPr marL="1608932" algn="l" rtl="0" eaLnBrk="0" fontAlgn="base" hangingPunct="0">
      <a:spcBef>
        <a:spcPct val="30000"/>
      </a:spcBef>
      <a:spcAft>
        <a:spcPct val="0"/>
      </a:spcAft>
      <a:defRPr sz="1400" kern="1200">
        <a:solidFill>
          <a:schemeClr val="tx1"/>
        </a:solidFill>
        <a:latin typeface="+mn-lt"/>
        <a:ea typeface="+mn-ea"/>
        <a:cs typeface="+mn-cs"/>
      </a:defRPr>
    </a:lvl4pPr>
    <a:lvl5pPr marL="2145243" algn="l" rtl="0" eaLnBrk="0" fontAlgn="base" hangingPunct="0">
      <a:spcBef>
        <a:spcPct val="30000"/>
      </a:spcBef>
      <a:spcAft>
        <a:spcPct val="0"/>
      </a:spcAft>
      <a:defRPr sz="1400" kern="1200">
        <a:solidFill>
          <a:schemeClr val="tx1"/>
        </a:solidFill>
        <a:latin typeface="+mn-lt"/>
        <a:ea typeface="+mn-ea"/>
        <a:cs typeface="+mn-cs"/>
      </a:defRPr>
    </a:lvl5pPr>
    <a:lvl6pPr marL="2681554" algn="l" defTabSz="1072622" rtl="0" eaLnBrk="1" latinLnBrk="0" hangingPunct="1">
      <a:defRPr sz="1400" kern="1200">
        <a:solidFill>
          <a:schemeClr val="tx1"/>
        </a:solidFill>
        <a:latin typeface="+mn-lt"/>
        <a:ea typeface="+mn-ea"/>
        <a:cs typeface="+mn-cs"/>
      </a:defRPr>
    </a:lvl6pPr>
    <a:lvl7pPr marL="3217865" algn="l" defTabSz="1072622" rtl="0" eaLnBrk="1" latinLnBrk="0" hangingPunct="1">
      <a:defRPr sz="1400" kern="1200">
        <a:solidFill>
          <a:schemeClr val="tx1"/>
        </a:solidFill>
        <a:latin typeface="+mn-lt"/>
        <a:ea typeface="+mn-ea"/>
        <a:cs typeface="+mn-cs"/>
      </a:defRPr>
    </a:lvl7pPr>
    <a:lvl8pPr marL="3754175" algn="l" defTabSz="1072622" rtl="0" eaLnBrk="1" latinLnBrk="0" hangingPunct="1">
      <a:defRPr sz="1400" kern="1200">
        <a:solidFill>
          <a:schemeClr val="tx1"/>
        </a:solidFill>
        <a:latin typeface="+mn-lt"/>
        <a:ea typeface="+mn-ea"/>
        <a:cs typeface="+mn-cs"/>
      </a:defRPr>
    </a:lvl8pPr>
    <a:lvl9pPr marL="4290486" algn="l" defTabSz="1072622"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530465-6E68-460D-BDA3-D938197ADF0F}" type="slidenum">
              <a:rPr lang="zh-CN" altLang="en-US" smtClean="0"/>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36</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2</a:t>
            </a:fld>
            <a:endParaRPr lang="zh-CN" altLang="en-US" smtClean="0"/>
          </a:p>
        </p:txBody>
      </p:sp>
    </p:spTree>
    <p:extLst>
      <p:ext uri="{BB962C8B-B14F-4D97-AF65-F5344CB8AC3E}">
        <p14:creationId xmlns:p14="http://schemas.microsoft.com/office/powerpoint/2010/main" xmlns="" val="3173493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r>
              <a:rPr lang="zh-CN" altLang="en-US" dirty="0" smtClean="0"/>
              <a:t>举例</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r>
              <a:rPr lang="zh-CN" altLang="en-US" dirty="0" smtClean="0"/>
              <a:t>举例</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33</a:t>
            </a:fld>
            <a:endParaRPr lang="zh-CN" altLang="en-US"/>
          </a:p>
        </p:txBody>
      </p:sp>
    </p:spTree>
    <p:extLst>
      <p:ext uri="{BB962C8B-B14F-4D97-AF65-F5344CB8AC3E}">
        <p14:creationId xmlns:p14="http://schemas.microsoft.com/office/powerpoint/2010/main" xmlns="" val="700926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4"/>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536311" indent="0" algn="ctr">
              <a:buNone/>
              <a:defRPr/>
            </a:lvl2pPr>
            <a:lvl3pPr marL="1072622" indent="0" algn="ctr">
              <a:buNone/>
              <a:defRPr/>
            </a:lvl3pPr>
            <a:lvl4pPr marL="1608932" indent="0" algn="ctr">
              <a:buNone/>
              <a:defRPr/>
            </a:lvl4pPr>
            <a:lvl5pPr marL="2145243" indent="0" algn="ctr">
              <a:buNone/>
              <a:defRPr/>
            </a:lvl5pPr>
            <a:lvl6pPr marL="2681554" indent="0" algn="ctr">
              <a:buNone/>
              <a:defRPr/>
            </a:lvl6pPr>
            <a:lvl7pPr marL="3217865" indent="0" algn="ctr">
              <a:buNone/>
              <a:defRPr/>
            </a:lvl7pPr>
            <a:lvl8pPr marL="3754175" indent="0" algn="ctr">
              <a:buNone/>
              <a:defRPr/>
            </a:lvl8pPr>
            <a:lvl9pPr marL="4290486"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70" y="2238375"/>
            <a:ext cx="395287" cy="296466"/>
          </a:xfrm>
          <a:prstGeom prst="rect">
            <a:avLst/>
          </a:prstGeom>
          <a:noFill/>
          <a:ln w="19050" cap="flat" cmpd="sng" algn="ctr">
            <a:solidFill>
              <a:srgbClr val="BC001B"/>
            </a:solidFill>
            <a:prstDash val="solid"/>
          </a:ln>
          <a:effectLst/>
        </p:spPr>
        <p:txBody>
          <a:bodyPr lIns="107263" tIns="53631" rIns="107263" bIns="53631"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6" name="矩形 5"/>
          <p:cNvSpPr/>
          <p:nvPr/>
        </p:nvSpPr>
        <p:spPr>
          <a:xfrm>
            <a:off x="3694116" y="2446736"/>
            <a:ext cx="527050" cy="409575"/>
          </a:xfrm>
          <a:prstGeom prst="rect">
            <a:avLst/>
          </a:prstGeom>
          <a:noFill/>
          <a:ln w="19050" cap="flat" cmpd="sng" algn="ctr">
            <a:solidFill>
              <a:srgbClr val="BC001B"/>
            </a:solidFill>
            <a:prstDash val="solid"/>
          </a:ln>
          <a:effectLst/>
        </p:spPr>
        <p:txBody>
          <a:bodyPr lIns="107263" tIns="53631" rIns="107263" bIns="53631"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7" name="矩形 6"/>
          <p:cNvSpPr/>
          <p:nvPr/>
        </p:nvSpPr>
        <p:spPr>
          <a:xfrm>
            <a:off x="4405320" y="3069433"/>
            <a:ext cx="358775" cy="270272"/>
          </a:xfrm>
          <a:prstGeom prst="rect">
            <a:avLst/>
          </a:prstGeom>
          <a:noFill/>
          <a:ln w="19050" cap="flat" cmpd="sng" algn="ctr">
            <a:solidFill>
              <a:srgbClr val="BC001B"/>
            </a:solidFill>
            <a:prstDash val="solid"/>
          </a:ln>
          <a:effectLst/>
        </p:spPr>
        <p:txBody>
          <a:bodyPr lIns="107263" tIns="53631" rIns="107263" bIns="53631"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8" name="矩形 7"/>
          <p:cNvSpPr/>
          <p:nvPr/>
        </p:nvSpPr>
        <p:spPr>
          <a:xfrm>
            <a:off x="4976813" y="1869285"/>
            <a:ext cx="252412" cy="189310"/>
          </a:xfrm>
          <a:prstGeom prst="rect">
            <a:avLst/>
          </a:prstGeom>
          <a:noFill/>
          <a:ln w="12700" cap="flat" cmpd="sng" algn="ctr">
            <a:solidFill>
              <a:srgbClr val="BC001B"/>
            </a:solidFill>
            <a:prstDash val="solid"/>
          </a:ln>
          <a:effectLst/>
        </p:spPr>
        <p:txBody>
          <a:bodyPr lIns="107263" tIns="53631" rIns="107263" bIns="53631"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9" name="矩形 8"/>
          <p:cNvSpPr/>
          <p:nvPr/>
        </p:nvSpPr>
        <p:spPr>
          <a:xfrm>
            <a:off x="3122619" y="1862139"/>
            <a:ext cx="719137" cy="540544"/>
          </a:xfrm>
          <a:prstGeom prst="rect">
            <a:avLst/>
          </a:prstGeom>
          <a:noFill/>
          <a:ln w="19050" cap="flat" cmpd="sng" algn="ctr">
            <a:solidFill>
              <a:srgbClr val="BC001B"/>
            </a:solidFill>
            <a:prstDash val="solid"/>
          </a:ln>
          <a:effectLst/>
        </p:spPr>
        <p:txBody>
          <a:bodyPr lIns="107263" tIns="53631" rIns="107263" bIns="53631"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4594627"/>
            <a:ext cx="9144000" cy="546497"/>
          </a:xfrm>
          <a:prstGeom prst="rect">
            <a:avLst/>
          </a:prstGeom>
          <a:noFill/>
          <a:ln w="9525">
            <a:noFill/>
            <a:miter lim="800000"/>
            <a:headEnd/>
            <a:tailEnd/>
          </a:ln>
        </p:spPr>
      </p:pic>
      <p:sp>
        <p:nvSpPr>
          <p:cNvPr id="11" name="矩形 10"/>
          <p:cNvSpPr/>
          <p:nvPr userDrawn="1"/>
        </p:nvSpPr>
        <p:spPr>
          <a:xfrm>
            <a:off x="214318" y="4714880"/>
            <a:ext cx="3857625" cy="321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7263" tIns="53631" rIns="107263" bIns="53631" anchor="ctr"/>
          <a:lstStyle/>
          <a:p>
            <a:pPr algn="ctr">
              <a:defRPr/>
            </a:pPr>
            <a:endParaRPr lang="zh-CN" altLang="en-US"/>
          </a:p>
        </p:txBody>
      </p:sp>
      <p:sp>
        <p:nvSpPr>
          <p:cNvPr id="14" name="图片占位符 13"/>
          <p:cNvSpPr>
            <a:spLocks noGrp="1"/>
          </p:cNvSpPr>
          <p:nvPr>
            <p:ph type="pic" sz="quarter" idx="13"/>
          </p:nvPr>
        </p:nvSpPr>
        <p:spPr>
          <a:xfrm>
            <a:off x="-1" y="1401479"/>
            <a:ext cx="3016800" cy="2043900"/>
          </a:xfrm>
        </p:spPr>
        <p:txBody>
          <a:bodyPr rtlCol="0">
            <a:normAutofit/>
          </a:bodyPr>
          <a:lstStyle/>
          <a:p>
            <a:pPr lvl="0"/>
            <a:r>
              <a:rPr lang="zh-CN" altLang="en-US" noProof="0" smtClean="0"/>
              <a:t>单击图标添加图片</a:t>
            </a:r>
            <a:endParaRPr lang="zh-CN" altLang="en-US" noProof="0"/>
          </a:p>
        </p:txBody>
      </p:sp>
      <p:sp>
        <p:nvSpPr>
          <p:cNvPr id="30" name="文本占位符 2"/>
          <p:cNvSpPr>
            <a:spLocks noGrp="1"/>
          </p:cNvSpPr>
          <p:nvPr>
            <p:ph type="body" idx="1"/>
          </p:nvPr>
        </p:nvSpPr>
        <p:spPr>
          <a:xfrm>
            <a:off x="2479005" y="2262008"/>
            <a:ext cx="996022" cy="756083"/>
          </a:xfrm>
          <a:prstGeom prst="rect">
            <a:avLst/>
          </a:prstGeom>
          <a:solidFill>
            <a:srgbClr val="5C000D"/>
          </a:solidFill>
          <a:ln w="28575">
            <a:solidFill>
              <a:srgbClr val="BC001B"/>
            </a:solidFill>
          </a:ln>
        </p:spPr>
        <p:txBody>
          <a:bodyPr anchor="ctr">
            <a:noAutofit/>
          </a:bodyPr>
          <a:lstStyle>
            <a:lvl1pPr marL="0" indent="0" algn="ctr">
              <a:lnSpc>
                <a:spcPts val="7038"/>
              </a:lnSpc>
              <a:spcBef>
                <a:spcPts val="0"/>
              </a:spcBef>
              <a:buNone/>
              <a:defRPr sz="6300" b="1" baseline="0">
                <a:solidFill>
                  <a:schemeClr val="bg1"/>
                </a:solidFill>
                <a:latin typeface="Arial" pitchFamily="34" charset="0"/>
                <a:ea typeface="黑体" pitchFamily="49" charset="-122"/>
                <a:cs typeface="Arial" pitchFamily="34" charset="0"/>
              </a:defRPr>
            </a:lvl1pPr>
            <a:lvl2pPr marL="536311" indent="0">
              <a:buNone/>
              <a:defRPr sz="2100">
                <a:solidFill>
                  <a:schemeClr val="tx1">
                    <a:tint val="75000"/>
                  </a:schemeClr>
                </a:solidFill>
              </a:defRPr>
            </a:lvl2pPr>
            <a:lvl3pPr marL="1072622" indent="0">
              <a:buNone/>
              <a:defRPr sz="1900">
                <a:solidFill>
                  <a:schemeClr val="tx1">
                    <a:tint val="75000"/>
                  </a:schemeClr>
                </a:solidFill>
              </a:defRPr>
            </a:lvl3pPr>
            <a:lvl4pPr marL="1608932" indent="0">
              <a:buNone/>
              <a:defRPr sz="1600">
                <a:solidFill>
                  <a:schemeClr val="tx1">
                    <a:tint val="75000"/>
                  </a:schemeClr>
                </a:solidFill>
              </a:defRPr>
            </a:lvl4pPr>
            <a:lvl5pPr marL="2145243" indent="0">
              <a:buNone/>
              <a:defRPr sz="1600">
                <a:solidFill>
                  <a:schemeClr val="tx1">
                    <a:tint val="75000"/>
                  </a:schemeClr>
                </a:solidFill>
              </a:defRPr>
            </a:lvl5pPr>
            <a:lvl6pPr marL="2681554" indent="0">
              <a:buNone/>
              <a:defRPr sz="1600">
                <a:solidFill>
                  <a:schemeClr val="tx1">
                    <a:tint val="75000"/>
                  </a:schemeClr>
                </a:solidFill>
              </a:defRPr>
            </a:lvl6pPr>
            <a:lvl7pPr marL="3217865" indent="0">
              <a:buNone/>
              <a:defRPr sz="1600">
                <a:solidFill>
                  <a:schemeClr val="tx1">
                    <a:tint val="75000"/>
                  </a:schemeClr>
                </a:solidFill>
              </a:defRPr>
            </a:lvl7pPr>
            <a:lvl8pPr marL="3754175" indent="0">
              <a:buNone/>
              <a:defRPr sz="1600">
                <a:solidFill>
                  <a:schemeClr val="tx1">
                    <a:tint val="75000"/>
                  </a:schemeClr>
                </a:solidFill>
              </a:defRPr>
            </a:lvl8pPr>
            <a:lvl9pPr marL="4290486" indent="0">
              <a:buNone/>
              <a:defRPr sz="1600">
                <a:solidFill>
                  <a:schemeClr val="tx1">
                    <a:tint val="75000"/>
                  </a:schemeClr>
                </a:solidFill>
              </a:defRPr>
            </a:lvl9pPr>
          </a:lstStyle>
          <a:p>
            <a:pPr lvl="0"/>
            <a:r>
              <a:rPr lang="zh-CN" altLang="en-US" noProof="0" dirty="0" smtClean="0"/>
              <a:t>单击此处编辑母版文本样式</a:t>
            </a:r>
          </a:p>
        </p:txBody>
      </p:sp>
      <p:sp>
        <p:nvSpPr>
          <p:cNvPr id="2" name="标题 1"/>
          <p:cNvSpPr>
            <a:spLocks noGrp="1"/>
          </p:cNvSpPr>
          <p:nvPr>
            <p:ph type="title"/>
          </p:nvPr>
        </p:nvSpPr>
        <p:spPr>
          <a:xfrm>
            <a:off x="3707904" y="2380345"/>
            <a:ext cx="5184576" cy="540101"/>
          </a:xfrm>
        </p:spPr>
        <p:txBody>
          <a:bodyPr>
            <a:normAutofit/>
          </a:bodyPr>
          <a:lstStyle>
            <a:lvl1pPr algn="l">
              <a:defRPr sz="33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12" name="灯片编号占位符 5"/>
          <p:cNvSpPr>
            <a:spLocks noGrp="1"/>
          </p:cNvSpPr>
          <p:nvPr>
            <p:ph type="sldNum" sz="quarter" idx="14"/>
          </p:nvPr>
        </p:nvSpPr>
        <p:spPr/>
        <p:txBody>
          <a:bodyPr/>
          <a:lstStyle>
            <a:lvl1pPr>
              <a:defRPr/>
            </a:lvl1pPr>
          </a:lstStyle>
          <a:p>
            <a:pPr>
              <a:defRPr/>
            </a:pPr>
            <a:endParaRPr lang="zh-CN" altLang="en-US"/>
          </a:p>
        </p:txBody>
      </p:sp>
      <p:sp>
        <p:nvSpPr>
          <p:cNvPr id="13" name="日期占位符 3"/>
          <p:cNvSpPr>
            <a:spLocks noGrp="1"/>
          </p:cNvSpPr>
          <p:nvPr>
            <p:ph type="dt" sz="half" idx="15"/>
          </p:nvPr>
        </p:nvSpPr>
        <p:spPr/>
        <p:txBody>
          <a:bodyPr/>
          <a:lstStyle>
            <a:lvl1pPr>
              <a:defRPr/>
            </a:lvl1pPr>
          </a:lstStyle>
          <a:p>
            <a:pPr>
              <a:defRPr/>
            </a:pPr>
            <a:endParaRPr lang="zh-CN" altLang="en-US"/>
          </a:p>
        </p:txBody>
      </p:sp>
      <p:sp>
        <p:nvSpPr>
          <p:cNvPr id="15" name="页脚占位符 4"/>
          <p:cNvSpPr>
            <a:spLocks noGrp="1"/>
          </p:cNvSpPr>
          <p:nvPr>
            <p:ph type="ftr" sz="quarter" idx="16"/>
          </p:nvPr>
        </p:nvSpPr>
        <p:spPr/>
        <p:txBody>
          <a:bodyPr/>
          <a:lstStyle>
            <a:lvl1pPr>
              <a:defRPr/>
            </a:lvl1pP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F4CAE71A-7C23-4CF2-BC53-B9D76520152D}" type="datetime1">
              <a:rPr lang="zh-CN" altLang="en-US"/>
              <a:pPr>
                <a:defRPr/>
              </a:pPr>
              <a:t>2017/6/20</a:t>
            </a:fld>
            <a:endParaRPr lang="zh-CN" altLang="en-US" sz="2000" dirty="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2F0D237-D611-4141-85B0-ED2684675C81}" type="slidenum">
              <a:rPr lang="zh-CN" altLang="en-US"/>
              <a:pPr/>
              <a:t>‹#›</a:t>
            </a:fld>
            <a:endParaRPr lang="zh-CN" altLang="en-US" sz="2000" dirty="0">
              <a:solidFill>
                <a:schemeClr val="tx1"/>
              </a:solidFill>
            </a:endParaRPr>
          </a:p>
        </p:txBody>
      </p:sp>
    </p:spTree>
    <p:extLst>
      <p:ext uri="{BB962C8B-B14F-4D97-AF65-F5344CB8AC3E}">
        <p14:creationId xmlns:p14="http://schemas.microsoft.com/office/powerpoint/2010/main" xmlns="" val="146687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9"/>
            <a:ext cx="7772400" cy="1021556"/>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300"/>
            </a:lvl1pPr>
            <a:lvl2pPr marL="536311" indent="0">
              <a:buNone/>
              <a:defRPr sz="2100"/>
            </a:lvl2pPr>
            <a:lvl3pPr marL="1072622" indent="0">
              <a:buNone/>
              <a:defRPr sz="1900"/>
            </a:lvl3pPr>
            <a:lvl4pPr marL="1608932" indent="0">
              <a:buNone/>
              <a:defRPr sz="1600"/>
            </a:lvl4pPr>
            <a:lvl5pPr marL="2145243" indent="0">
              <a:buNone/>
              <a:defRPr sz="1600"/>
            </a:lvl5pPr>
            <a:lvl6pPr marL="2681554" indent="0">
              <a:buNone/>
              <a:defRPr sz="1600"/>
            </a:lvl6pPr>
            <a:lvl7pPr marL="3217865" indent="0">
              <a:buNone/>
              <a:defRPr sz="1600"/>
            </a:lvl7pPr>
            <a:lvl8pPr marL="3754175" indent="0">
              <a:buNone/>
              <a:defRPr sz="1600"/>
            </a:lvl8pPr>
            <a:lvl9pPr marL="4290486"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4"/>
            <a:ext cx="4038600" cy="33944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4"/>
            <a:ext cx="4038600" cy="33944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8"/>
            <a:ext cx="4040188" cy="479822"/>
          </a:xfrm>
        </p:spPr>
        <p:txBody>
          <a:bodyPr anchor="b"/>
          <a:lstStyle>
            <a:lvl1pPr marL="0" indent="0">
              <a:buNone/>
              <a:defRPr sz="2800" b="1"/>
            </a:lvl1pPr>
            <a:lvl2pPr marL="536311" indent="0">
              <a:buNone/>
              <a:defRPr sz="2300" b="1"/>
            </a:lvl2pPr>
            <a:lvl3pPr marL="1072622" indent="0">
              <a:buNone/>
              <a:defRPr sz="2100" b="1"/>
            </a:lvl3pPr>
            <a:lvl4pPr marL="1608932" indent="0">
              <a:buNone/>
              <a:defRPr sz="1900" b="1"/>
            </a:lvl4pPr>
            <a:lvl5pPr marL="2145243" indent="0">
              <a:buNone/>
              <a:defRPr sz="1900" b="1"/>
            </a:lvl5pPr>
            <a:lvl6pPr marL="2681554" indent="0">
              <a:buNone/>
              <a:defRPr sz="1900" b="1"/>
            </a:lvl6pPr>
            <a:lvl7pPr marL="3217865" indent="0">
              <a:buNone/>
              <a:defRPr sz="1900" b="1"/>
            </a:lvl7pPr>
            <a:lvl8pPr marL="3754175" indent="0">
              <a:buNone/>
              <a:defRPr sz="1900" b="1"/>
            </a:lvl8pPr>
            <a:lvl9pPr marL="4290486"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1" y="1151338"/>
            <a:ext cx="4041775" cy="479822"/>
          </a:xfrm>
        </p:spPr>
        <p:txBody>
          <a:bodyPr anchor="b"/>
          <a:lstStyle>
            <a:lvl1pPr marL="0" indent="0">
              <a:buNone/>
              <a:defRPr sz="2800" b="1"/>
            </a:lvl1pPr>
            <a:lvl2pPr marL="536311" indent="0">
              <a:buNone/>
              <a:defRPr sz="2300" b="1"/>
            </a:lvl2pPr>
            <a:lvl3pPr marL="1072622" indent="0">
              <a:buNone/>
              <a:defRPr sz="2100" b="1"/>
            </a:lvl3pPr>
            <a:lvl4pPr marL="1608932" indent="0">
              <a:buNone/>
              <a:defRPr sz="1900" b="1"/>
            </a:lvl4pPr>
            <a:lvl5pPr marL="2145243" indent="0">
              <a:buNone/>
              <a:defRPr sz="1900" b="1"/>
            </a:lvl5pPr>
            <a:lvl6pPr marL="2681554" indent="0">
              <a:buNone/>
              <a:defRPr sz="1900" b="1"/>
            </a:lvl6pPr>
            <a:lvl7pPr marL="3217865" indent="0">
              <a:buNone/>
              <a:defRPr sz="1900" b="1"/>
            </a:lvl7pPr>
            <a:lvl8pPr marL="3754175" indent="0">
              <a:buNone/>
              <a:defRPr sz="1900" b="1"/>
            </a:lvl8pPr>
            <a:lvl9pPr marL="4290486"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4645031" y="1631156"/>
            <a:ext cx="4041775" cy="2963466"/>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EE598E4-D949-46A6-A5D1-2760F8946FD5}"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7" y="204790"/>
            <a:ext cx="3008313" cy="871538"/>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3"/>
            <a:ext cx="5111750" cy="4389835"/>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7" y="1076328"/>
            <a:ext cx="3008313" cy="3518297"/>
          </a:xfrm>
        </p:spPr>
        <p:txBody>
          <a:bodyPr/>
          <a:lstStyle>
            <a:lvl1pPr marL="0" indent="0">
              <a:buNone/>
              <a:defRPr sz="1600"/>
            </a:lvl1pPr>
            <a:lvl2pPr marL="536311" indent="0">
              <a:buNone/>
              <a:defRPr sz="1400"/>
            </a:lvl2pPr>
            <a:lvl3pPr marL="1072622" indent="0">
              <a:buNone/>
              <a:defRPr sz="1200"/>
            </a:lvl3pPr>
            <a:lvl4pPr marL="1608932" indent="0">
              <a:buNone/>
              <a:defRPr sz="1100"/>
            </a:lvl4pPr>
            <a:lvl5pPr marL="2145243" indent="0">
              <a:buNone/>
              <a:defRPr sz="1100"/>
            </a:lvl5pPr>
            <a:lvl6pPr marL="2681554" indent="0">
              <a:buNone/>
              <a:defRPr sz="1100"/>
            </a:lvl6pPr>
            <a:lvl7pPr marL="3217865" indent="0">
              <a:buNone/>
              <a:defRPr sz="1100"/>
            </a:lvl7pPr>
            <a:lvl8pPr marL="3754175" indent="0">
              <a:buNone/>
              <a:defRPr sz="1100"/>
            </a:lvl8pPr>
            <a:lvl9pPr marL="4290486"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800"/>
            </a:lvl1pPr>
            <a:lvl2pPr marL="536311" indent="0">
              <a:buNone/>
              <a:defRPr sz="3300"/>
            </a:lvl2pPr>
            <a:lvl3pPr marL="1072622" indent="0">
              <a:buNone/>
              <a:defRPr sz="2800"/>
            </a:lvl3pPr>
            <a:lvl4pPr marL="1608932" indent="0">
              <a:buNone/>
              <a:defRPr sz="2300"/>
            </a:lvl4pPr>
            <a:lvl5pPr marL="2145243" indent="0">
              <a:buNone/>
              <a:defRPr sz="2300"/>
            </a:lvl5pPr>
            <a:lvl6pPr marL="2681554" indent="0">
              <a:buNone/>
              <a:defRPr sz="2300"/>
            </a:lvl6pPr>
            <a:lvl7pPr marL="3217865" indent="0">
              <a:buNone/>
              <a:defRPr sz="2300"/>
            </a:lvl7pPr>
            <a:lvl8pPr marL="3754175" indent="0">
              <a:buNone/>
              <a:defRPr sz="2300"/>
            </a:lvl8pPr>
            <a:lvl9pPr marL="4290486" indent="0">
              <a:buNone/>
              <a:defRPr sz="2300"/>
            </a:lvl9pPr>
          </a:lstStyle>
          <a:p>
            <a:pPr lvl="0"/>
            <a:endParaRPr lang="zh-CN" altLang="en-US" noProof="0" smtClean="0"/>
          </a:p>
        </p:txBody>
      </p:sp>
      <p:sp>
        <p:nvSpPr>
          <p:cNvPr id="4" name="文本占位符 3"/>
          <p:cNvSpPr>
            <a:spLocks noGrp="1"/>
          </p:cNvSpPr>
          <p:nvPr>
            <p:ph type="body" sz="half" idx="2"/>
          </p:nvPr>
        </p:nvSpPr>
        <p:spPr>
          <a:xfrm>
            <a:off x="1792288" y="4025508"/>
            <a:ext cx="5486400" cy="603647"/>
          </a:xfrm>
        </p:spPr>
        <p:txBody>
          <a:bodyPr/>
          <a:lstStyle>
            <a:lvl1pPr marL="0" indent="0">
              <a:buNone/>
              <a:defRPr sz="1600"/>
            </a:lvl1pPr>
            <a:lvl2pPr marL="536311" indent="0">
              <a:buNone/>
              <a:defRPr sz="1400"/>
            </a:lvl2pPr>
            <a:lvl3pPr marL="1072622" indent="0">
              <a:buNone/>
              <a:defRPr sz="1200"/>
            </a:lvl3pPr>
            <a:lvl4pPr marL="1608932" indent="0">
              <a:buNone/>
              <a:defRPr sz="1100"/>
            </a:lvl4pPr>
            <a:lvl5pPr marL="2145243" indent="0">
              <a:buNone/>
              <a:defRPr sz="1100"/>
            </a:lvl5pPr>
            <a:lvl6pPr marL="2681554" indent="0">
              <a:buNone/>
              <a:defRPr sz="1100"/>
            </a:lvl6pPr>
            <a:lvl7pPr marL="3217865" indent="0">
              <a:buNone/>
              <a:defRPr sz="1100"/>
            </a:lvl7pPr>
            <a:lvl8pPr marL="3754175" indent="0">
              <a:buNone/>
              <a:defRPr sz="1100"/>
            </a:lvl8pPr>
            <a:lvl9pPr marL="4290486"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107263" tIns="53631" rIns="107263" bIns="53631"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4"/>
            <a:ext cx="8229600" cy="3394472"/>
          </a:xfrm>
          <a:prstGeom prst="rect">
            <a:avLst/>
          </a:prstGeom>
          <a:noFill/>
          <a:ln w="9525">
            <a:noFill/>
            <a:miter lim="800000"/>
            <a:headEnd/>
            <a:tailEnd/>
          </a:ln>
        </p:spPr>
        <p:txBody>
          <a:bodyPr vert="horz" wrap="square" lIns="107263" tIns="53631" rIns="107263" bIns="5363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22"/>
            <a:ext cx="2133600" cy="357188"/>
          </a:xfrm>
          <a:prstGeom prst="rect">
            <a:avLst/>
          </a:prstGeom>
          <a:noFill/>
          <a:ln w="9525">
            <a:noFill/>
            <a:miter lim="800000"/>
            <a:headEnd/>
            <a:tailEnd/>
          </a:ln>
          <a:effectLst/>
        </p:spPr>
        <p:txBody>
          <a:bodyPr vert="horz" wrap="square" lIns="107263" tIns="53631" rIns="107263" bIns="53631" numCol="1" anchor="t" anchorCtr="0" compatLnSpc="1">
            <a:prstTxWarp prst="textNoShape">
              <a:avLst/>
            </a:prstTxWarp>
          </a:bodyPr>
          <a:lstStyle>
            <a:lvl1pPr>
              <a:defRPr sz="1600">
                <a:latin typeface="Arial" pitchFamily="34"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22"/>
            <a:ext cx="2895600" cy="357188"/>
          </a:xfrm>
          <a:prstGeom prst="rect">
            <a:avLst/>
          </a:prstGeom>
          <a:noFill/>
          <a:ln w="9525">
            <a:noFill/>
            <a:miter lim="800000"/>
            <a:headEnd/>
            <a:tailEnd/>
          </a:ln>
          <a:effectLst/>
        </p:spPr>
        <p:txBody>
          <a:bodyPr vert="horz" wrap="square" lIns="107263" tIns="53631" rIns="107263" bIns="53631" numCol="1" anchor="t" anchorCtr="0" compatLnSpc="1">
            <a:prstTxWarp prst="textNoShape">
              <a:avLst/>
            </a:prstTxWarp>
          </a:bodyPr>
          <a:lstStyle>
            <a:lvl1pPr algn="ctr">
              <a:defRPr sz="16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22"/>
            <a:ext cx="2133600" cy="357188"/>
          </a:xfrm>
          <a:prstGeom prst="rect">
            <a:avLst/>
          </a:prstGeom>
          <a:noFill/>
          <a:ln w="9525">
            <a:noFill/>
            <a:miter lim="800000"/>
            <a:headEnd/>
            <a:tailEnd/>
          </a:ln>
          <a:effectLst/>
        </p:spPr>
        <p:txBody>
          <a:bodyPr vert="horz" wrap="square" lIns="107263" tIns="53631" rIns="107263" bIns="53631" numCol="1" anchor="t" anchorCtr="0" compatLnSpc="1">
            <a:prstTxWarp prst="textNoShape">
              <a:avLst/>
            </a:prstTxWarp>
          </a:bodyPr>
          <a:lstStyle>
            <a:lvl1pPr algn="r">
              <a:defRPr sz="1600">
                <a:latin typeface="Arial" pitchFamily="34" charset="0"/>
                <a:ea typeface="宋体" pitchFamily="2" charset="-122"/>
              </a:defRPr>
            </a:lvl1pPr>
          </a:lstStyle>
          <a:p>
            <a:pPr>
              <a:defRPr/>
            </a:pPr>
            <a:fld id="{998398DD-81A0-4F56-94A4-7F9AEA56D73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ctr" rtl="0" eaLnBrk="0" fontAlgn="base" hangingPunct="0">
        <a:spcBef>
          <a:spcPct val="0"/>
        </a:spcBef>
        <a:spcAft>
          <a:spcPct val="0"/>
        </a:spcAft>
        <a:defRPr sz="5200">
          <a:solidFill>
            <a:schemeClr val="tx2"/>
          </a:solidFill>
          <a:latin typeface="+mj-lt"/>
          <a:ea typeface="+mj-ea"/>
          <a:cs typeface="+mj-cs"/>
        </a:defRPr>
      </a:lvl1pPr>
      <a:lvl2pPr algn="ctr" rtl="0" eaLnBrk="0" fontAlgn="base" hangingPunct="0">
        <a:spcBef>
          <a:spcPct val="0"/>
        </a:spcBef>
        <a:spcAft>
          <a:spcPct val="0"/>
        </a:spcAft>
        <a:defRPr sz="5200">
          <a:solidFill>
            <a:schemeClr val="tx2"/>
          </a:solidFill>
          <a:latin typeface="Arial" pitchFamily="34" charset="0"/>
          <a:ea typeface="宋体" pitchFamily="2" charset="-122"/>
        </a:defRPr>
      </a:lvl2pPr>
      <a:lvl3pPr algn="ctr" rtl="0" eaLnBrk="0" fontAlgn="base" hangingPunct="0">
        <a:spcBef>
          <a:spcPct val="0"/>
        </a:spcBef>
        <a:spcAft>
          <a:spcPct val="0"/>
        </a:spcAft>
        <a:defRPr sz="5200">
          <a:solidFill>
            <a:schemeClr val="tx2"/>
          </a:solidFill>
          <a:latin typeface="Arial" pitchFamily="34" charset="0"/>
          <a:ea typeface="宋体" pitchFamily="2" charset="-122"/>
        </a:defRPr>
      </a:lvl3pPr>
      <a:lvl4pPr algn="ctr" rtl="0" eaLnBrk="0" fontAlgn="base" hangingPunct="0">
        <a:spcBef>
          <a:spcPct val="0"/>
        </a:spcBef>
        <a:spcAft>
          <a:spcPct val="0"/>
        </a:spcAft>
        <a:defRPr sz="5200">
          <a:solidFill>
            <a:schemeClr val="tx2"/>
          </a:solidFill>
          <a:latin typeface="Arial" pitchFamily="34" charset="0"/>
          <a:ea typeface="宋体" pitchFamily="2" charset="-122"/>
        </a:defRPr>
      </a:lvl4pPr>
      <a:lvl5pPr algn="ctr" rtl="0" eaLnBrk="0" fontAlgn="base" hangingPunct="0">
        <a:spcBef>
          <a:spcPct val="0"/>
        </a:spcBef>
        <a:spcAft>
          <a:spcPct val="0"/>
        </a:spcAft>
        <a:defRPr sz="5200">
          <a:solidFill>
            <a:schemeClr val="tx2"/>
          </a:solidFill>
          <a:latin typeface="Arial" pitchFamily="34" charset="0"/>
          <a:ea typeface="宋体" pitchFamily="2" charset="-122"/>
        </a:defRPr>
      </a:lvl5pPr>
      <a:lvl6pPr marL="536311" algn="ctr" rtl="0" fontAlgn="base">
        <a:spcBef>
          <a:spcPct val="0"/>
        </a:spcBef>
        <a:spcAft>
          <a:spcPct val="0"/>
        </a:spcAft>
        <a:defRPr sz="5200">
          <a:solidFill>
            <a:schemeClr val="tx2"/>
          </a:solidFill>
          <a:latin typeface="Arial" pitchFamily="34" charset="0"/>
          <a:ea typeface="宋体" pitchFamily="2" charset="-122"/>
        </a:defRPr>
      </a:lvl6pPr>
      <a:lvl7pPr marL="1072622" algn="ctr" rtl="0" fontAlgn="base">
        <a:spcBef>
          <a:spcPct val="0"/>
        </a:spcBef>
        <a:spcAft>
          <a:spcPct val="0"/>
        </a:spcAft>
        <a:defRPr sz="5200">
          <a:solidFill>
            <a:schemeClr val="tx2"/>
          </a:solidFill>
          <a:latin typeface="Arial" pitchFamily="34" charset="0"/>
          <a:ea typeface="宋体" pitchFamily="2" charset="-122"/>
        </a:defRPr>
      </a:lvl7pPr>
      <a:lvl8pPr marL="1608932" algn="ctr" rtl="0" fontAlgn="base">
        <a:spcBef>
          <a:spcPct val="0"/>
        </a:spcBef>
        <a:spcAft>
          <a:spcPct val="0"/>
        </a:spcAft>
        <a:defRPr sz="5200">
          <a:solidFill>
            <a:schemeClr val="tx2"/>
          </a:solidFill>
          <a:latin typeface="Arial" pitchFamily="34" charset="0"/>
          <a:ea typeface="宋体" pitchFamily="2" charset="-122"/>
        </a:defRPr>
      </a:lvl8pPr>
      <a:lvl9pPr marL="2145243" algn="ctr" rtl="0" fontAlgn="base">
        <a:spcBef>
          <a:spcPct val="0"/>
        </a:spcBef>
        <a:spcAft>
          <a:spcPct val="0"/>
        </a:spcAft>
        <a:defRPr sz="5200">
          <a:solidFill>
            <a:schemeClr val="tx2"/>
          </a:solidFill>
          <a:latin typeface="Arial" pitchFamily="34" charset="0"/>
          <a:ea typeface="宋体" pitchFamily="2" charset="-122"/>
        </a:defRPr>
      </a:lvl9pPr>
    </p:titleStyle>
    <p:bodyStyle>
      <a:lvl1pPr marL="402233" indent="-402233" algn="l" rtl="0" eaLnBrk="0" fontAlgn="base" hangingPunct="0">
        <a:spcBef>
          <a:spcPct val="20000"/>
        </a:spcBef>
        <a:spcAft>
          <a:spcPct val="0"/>
        </a:spcAft>
        <a:buChar char="•"/>
        <a:defRPr sz="3800">
          <a:solidFill>
            <a:schemeClr val="tx1"/>
          </a:solidFill>
          <a:latin typeface="+mn-lt"/>
          <a:ea typeface="+mn-ea"/>
          <a:cs typeface="+mn-cs"/>
        </a:defRPr>
      </a:lvl1pPr>
      <a:lvl2pPr marL="871505" indent="-335194" algn="l" rtl="0" eaLnBrk="0" fontAlgn="base" hangingPunct="0">
        <a:spcBef>
          <a:spcPct val="20000"/>
        </a:spcBef>
        <a:spcAft>
          <a:spcPct val="0"/>
        </a:spcAft>
        <a:buChar char="–"/>
        <a:defRPr sz="3300">
          <a:solidFill>
            <a:schemeClr val="tx1"/>
          </a:solidFill>
          <a:latin typeface="+mn-lt"/>
          <a:ea typeface="+mn-ea"/>
        </a:defRPr>
      </a:lvl2pPr>
      <a:lvl3pPr marL="1340777" indent="-268156" algn="l" rtl="0" eaLnBrk="0" fontAlgn="base" hangingPunct="0">
        <a:spcBef>
          <a:spcPct val="20000"/>
        </a:spcBef>
        <a:spcAft>
          <a:spcPct val="0"/>
        </a:spcAft>
        <a:buChar char="•"/>
        <a:defRPr sz="2800">
          <a:solidFill>
            <a:schemeClr val="tx1"/>
          </a:solidFill>
          <a:latin typeface="+mn-lt"/>
          <a:ea typeface="+mn-ea"/>
        </a:defRPr>
      </a:lvl3pPr>
      <a:lvl4pPr marL="1877087" indent="-268156" algn="l" rtl="0" eaLnBrk="0" fontAlgn="base" hangingPunct="0">
        <a:spcBef>
          <a:spcPct val="20000"/>
        </a:spcBef>
        <a:spcAft>
          <a:spcPct val="0"/>
        </a:spcAft>
        <a:buChar char="–"/>
        <a:defRPr sz="2300">
          <a:solidFill>
            <a:schemeClr val="tx1"/>
          </a:solidFill>
          <a:latin typeface="+mn-lt"/>
          <a:ea typeface="+mn-ea"/>
        </a:defRPr>
      </a:lvl4pPr>
      <a:lvl5pPr marL="2413397" indent="-268156" algn="l" rtl="0" eaLnBrk="0" fontAlgn="base" hangingPunct="0">
        <a:spcBef>
          <a:spcPct val="20000"/>
        </a:spcBef>
        <a:spcAft>
          <a:spcPct val="0"/>
        </a:spcAft>
        <a:buChar char="»"/>
        <a:defRPr sz="2300">
          <a:solidFill>
            <a:schemeClr val="tx1"/>
          </a:solidFill>
          <a:latin typeface="+mn-lt"/>
          <a:ea typeface="+mn-ea"/>
        </a:defRPr>
      </a:lvl5pPr>
      <a:lvl6pPr marL="2949710" indent="-268156" algn="l" rtl="0" fontAlgn="base">
        <a:spcBef>
          <a:spcPct val="20000"/>
        </a:spcBef>
        <a:spcAft>
          <a:spcPct val="0"/>
        </a:spcAft>
        <a:buChar char="»"/>
        <a:defRPr sz="2300">
          <a:solidFill>
            <a:schemeClr val="tx1"/>
          </a:solidFill>
          <a:latin typeface="+mn-lt"/>
          <a:ea typeface="+mn-ea"/>
        </a:defRPr>
      </a:lvl6pPr>
      <a:lvl7pPr marL="3486020" indent="-268156" algn="l" rtl="0" fontAlgn="base">
        <a:spcBef>
          <a:spcPct val="20000"/>
        </a:spcBef>
        <a:spcAft>
          <a:spcPct val="0"/>
        </a:spcAft>
        <a:buChar char="»"/>
        <a:defRPr sz="2300">
          <a:solidFill>
            <a:schemeClr val="tx1"/>
          </a:solidFill>
          <a:latin typeface="+mn-lt"/>
          <a:ea typeface="+mn-ea"/>
        </a:defRPr>
      </a:lvl7pPr>
      <a:lvl8pPr marL="4022331" indent="-268156" algn="l" rtl="0" fontAlgn="base">
        <a:spcBef>
          <a:spcPct val="20000"/>
        </a:spcBef>
        <a:spcAft>
          <a:spcPct val="0"/>
        </a:spcAft>
        <a:buChar char="»"/>
        <a:defRPr sz="2300">
          <a:solidFill>
            <a:schemeClr val="tx1"/>
          </a:solidFill>
          <a:latin typeface="+mn-lt"/>
          <a:ea typeface="+mn-ea"/>
        </a:defRPr>
      </a:lvl8pPr>
      <a:lvl9pPr marL="4558640" indent="-268156" algn="l" rtl="0" fontAlgn="base">
        <a:spcBef>
          <a:spcPct val="20000"/>
        </a:spcBef>
        <a:spcAft>
          <a:spcPct val="0"/>
        </a:spcAft>
        <a:buChar char="»"/>
        <a:defRPr sz="2300">
          <a:solidFill>
            <a:schemeClr val="tx1"/>
          </a:solidFill>
          <a:latin typeface="+mn-lt"/>
          <a:ea typeface="+mn-ea"/>
        </a:defRPr>
      </a:lvl9pPr>
    </p:bodyStyle>
    <p:otherStyle>
      <a:defPPr>
        <a:defRPr lang="zh-CN"/>
      </a:defPPr>
      <a:lvl1pPr marL="0" algn="l" defTabSz="1072622" rtl="0" eaLnBrk="1" latinLnBrk="0" hangingPunct="1">
        <a:defRPr sz="2100" kern="1200">
          <a:solidFill>
            <a:schemeClr val="tx1"/>
          </a:solidFill>
          <a:latin typeface="+mn-lt"/>
          <a:ea typeface="+mn-ea"/>
          <a:cs typeface="+mn-cs"/>
        </a:defRPr>
      </a:lvl1pPr>
      <a:lvl2pPr marL="536311" algn="l" defTabSz="1072622" rtl="0" eaLnBrk="1" latinLnBrk="0" hangingPunct="1">
        <a:defRPr sz="2100" kern="1200">
          <a:solidFill>
            <a:schemeClr val="tx1"/>
          </a:solidFill>
          <a:latin typeface="+mn-lt"/>
          <a:ea typeface="+mn-ea"/>
          <a:cs typeface="+mn-cs"/>
        </a:defRPr>
      </a:lvl2pPr>
      <a:lvl3pPr marL="1072622" algn="l" defTabSz="1072622" rtl="0" eaLnBrk="1" latinLnBrk="0" hangingPunct="1">
        <a:defRPr sz="2100" kern="1200">
          <a:solidFill>
            <a:schemeClr val="tx1"/>
          </a:solidFill>
          <a:latin typeface="+mn-lt"/>
          <a:ea typeface="+mn-ea"/>
          <a:cs typeface="+mn-cs"/>
        </a:defRPr>
      </a:lvl3pPr>
      <a:lvl4pPr marL="1608932" algn="l" defTabSz="1072622" rtl="0" eaLnBrk="1" latinLnBrk="0" hangingPunct="1">
        <a:defRPr sz="2100" kern="1200">
          <a:solidFill>
            <a:schemeClr val="tx1"/>
          </a:solidFill>
          <a:latin typeface="+mn-lt"/>
          <a:ea typeface="+mn-ea"/>
          <a:cs typeface="+mn-cs"/>
        </a:defRPr>
      </a:lvl4pPr>
      <a:lvl5pPr marL="2145243" algn="l" defTabSz="1072622" rtl="0" eaLnBrk="1" latinLnBrk="0" hangingPunct="1">
        <a:defRPr sz="2100" kern="1200">
          <a:solidFill>
            <a:schemeClr val="tx1"/>
          </a:solidFill>
          <a:latin typeface="+mn-lt"/>
          <a:ea typeface="+mn-ea"/>
          <a:cs typeface="+mn-cs"/>
        </a:defRPr>
      </a:lvl5pPr>
      <a:lvl6pPr marL="2681554" algn="l" defTabSz="1072622" rtl="0" eaLnBrk="1" latinLnBrk="0" hangingPunct="1">
        <a:defRPr sz="2100" kern="1200">
          <a:solidFill>
            <a:schemeClr val="tx1"/>
          </a:solidFill>
          <a:latin typeface="+mn-lt"/>
          <a:ea typeface="+mn-ea"/>
          <a:cs typeface="+mn-cs"/>
        </a:defRPr>
      </a:lvl6pPr>
      <a:lvl7pPr marL="3217865" algn="l" defTabSz="1072622" rtl="0" eaLnBrk="1" latinLnBrk="0" hangingPunct="1">
        <a:defRPr sz="2100" kern="1200">
          <a:solidFill>
            <a:schemeClr val="tx1"/>
          </a:solidFill>
          <a:latin typeface="+mn-lt"/>
          <a:ea typeface="+mn-ea"/>
          <a:cs typeface="+mn-cs"/>
        </a:defRPr>
      </a:lvl7pPr>
      <a:lvl8pPr marL="3754175" algn="l" defTabSz="1072622" rtl="0" eaLnBrk="1" latinLnBrk="0" hangingPunct="1">
        <a:defRPr sz="2100" kern="1200">
          <a:solidFill>
            <a:schemeClr val="tx1"/>
          </a:solidFill>
          <a:latin typeface="+mn-lt"/>
          <a:ea typeface="+mn-ea"/>
          <a:cs typeface="+mn-cs"/>
        </a:defRPr>
      </a:lvl8pPr>
      <a:lvl9pPr marL="4290486" algn="l" defTabSz="107262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41601" y="1982391"/>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642910" y="2357436"/>
            <a:ext cx="3929090" cy="551508"/>
          </a:xfrm>
          <a:prstGeom prst="rect">
            <a:avLst/>
          </a:prstGeom>
          <a:noFill/>
          <a:ln w="9525">
            <a:noFill/>
            <a:miter lim="800000"/>
            <a:headEnd/>
            <a:tailEnd/>
          </a:ln>
        </p:spPr>
        <p:txBody>
          <a:bodyPr wrap="square" lIns="107263" tIns="53631" rIns="107263" bIns="53631">
            <a:spAutoFit/>
          </a:bodyPr>
          <a:lstStyle/>
          <a:p>
            <a:pPr>
              <a:lnSpc>
                <a:spcPct val="120000"/>
              </a:lnSpc>
            </a:pPr>
            <a:r>
              <a:rPr kumimoji="1" lang="zh-CN" altLang="en-US" sz="2400" b="1" dirty="0" smtClean="0">
                <a:latin typeface="微软雅黑" pitchFamily="34" charset="-122"/>
                <a:ea typeface="微软雅黑" pitchFamily="34" charset="-122"/>
              </a:rPr>
              <a:t>新三板信息查询业务介绍</a:t>
            </a:r>
          </a:p>
        </p:txBody>
      </p:sp>
      <p:sp>
        <p:nvSpPr>
          <p:cNvPr id="2052" name="Text Box 5"/>
          <p:cNvSpPr txBox="1">
            <a:spLocks noChangeArrowheads="1"/>
          </p:cNvSpPr>
          <p:nvPr/>
        </p:nvSpPr>
        <p:spPr bwMode="auto">
          <a:xfrm>
            <a:off x="571474" y="4357702"/>
            <a:ext cx="2016125" cy="292975"/>
          </a:xfrm>
          <a:prstGeom prst="rect">
            <a:avLst/>
          </a:prstGeom>
          <a:noFill/>
          <a:ln w="9525">
            <a:noFill/>
            <a:miter lim="800000"/>
            <a:headEnd/>
            <a:tailEnd/>
          </a:ln>
        </p:spPr>
        <p:txBody>
          <a:bodyPr lIns="107263" tIns="53631" rIns="107263" bIns="53631">
            <a:spAutoFit/>
          </a:bodyPr>
          <a:lstStyle/>
          <a:p>
            <a:pPr>
              <a:spcBef>
                <a:spcPct val="50000"/>
              </a:spcBef>
            </a:pPr>
            <a:r>
              <a:rPr lang="en-US" altLang="zh-CN" sz="1200" dirty="0">
                <a:solidFill>
                  <a:srgbClr val="4D4D4D"/>
                </a:solidFill>
              </a:rPr>
              <a:t>www.chinaclear.cn </a:t>
            </a:r>
          </a:p>
        </p:txBody>
      </p:sp>
      <p:pic>
        <p:nvPicPr>
          <p:cNvPr id="2054" name="Picture 8"/>
          <p:cNvPicPr>
            <a:picLocks noChangeAspect="1" noChangeArrowheads="1"/>
          </p:cNvPicPr>
          <p:nvPr/>
        </p:nvPicPr>
        <p:blipFill>
          <a:blip r:embed="rId4" cstate="print"/>
          <a:srcRect/>
          <a:stretch>
            <a:fillRect/>
          </a:stretch>
        </p:blipFill>
        <p:spPr bwMode="auto">
          <a:xfrm>
            <a:off x="0" y="964396"/>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714351" y="1285868"/>
            <a:ext cx="6265863" cy="662307"/>
          </a:xfrm>
          <a:prstGeom prst="rect">
            <a:avLst/>
          </a:prstGeom>
          <a:noFill/>
          <a:ln w="9525">
            <a:noFill/>
            <a:miter lim="800000"/>
            <a:headEnd/>
            <a:tailEnd/>
          </a:ln>
        </p:spPr>
        <p:txBody>
          <a:bodyPr lIns="107263" tIns="53631" rIns="107263" bIns="53631">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sp>
        <p:nvSpPr>
          <p:cNvPr id="11" name="页脚占位符 10"/>
          <p:cNvSpPr>
            <a:spLocks noGrp="1"/>
          </p:cNvSpPr>
          <p:nvPr>
            <p:ph type="ftr" sz="quarter" idx="11"/>
          </p:nvPr>
        </p:nvSpPr>
        <p:spPr/>
        <p:txBody>
          <a:bodyPr/>
          <a:lstStyle/>
          <a:p>
            <a:endParaRPr lang="en-US" altLang="zh-CN" dirty="0"/>
          </a:p>
        </p:txBody>
      </p:sp>
      <p:sp>
        <p:nvSpPr>
          <p:cNvPr id="10" name="Text Box 6"/>
          <p:cNvSpPr txBox="1">
            <a:spLocks noChangeArrowheads="1"/>
          </p:cNvSpPr>
          <p:nvPr/>
        </p:nvSpPr>
        <p:spPr bwMode="auto">
          <a:xfrm>
            <a:off x="533008" y="3714759"/>
            <a:ext cx="3324615" cy="723863"/>
          </a:xfrm>
          <a:prstGeom prst="rect">
            <a:avLst/>
          </a:prstGeom>
          <a:noFill/>
          <a:ln w="9525">
            <a:noFill/>
            <a:miter lim="800000"/>
            <a:headEnd/>
            <a:tailEnd/>
          </a:ln>
        </p:spPr>
        <p:txBody>
          <a:bodyPr wrap="square" lIns="107263" tIns="53631" rIns="107263" bIns="53631">
            <a:spAutoFit/>
          </a:bodyPr>
          <a:lstStyle/>
          <a:p>
            <a:pPr>
              <a:spcBef>
                <a:spcPct val="50000"/>
              </a:spcBef>
              <a:defRPr/>
            </a:pPr>
            <a:r>
              <a:rPr lang="zh-CN" altLang="en-US" sz="1600" b="1" dirty="0" smtClean="0">
                <a:latin typeface="微软雅黑" pitchFamily="34" charset="-122"/>
                <a:ea typeface="微软雅黑" pitchFamily="34" charset="-122"/>
              </a:rPr>
              <a:t>中国结算北京分公司</a:t>
            </a:r>
            <a:r>
              <a:rPr lang="en-US" altLang="zh-CN" sz="1600" b="1" dirty="0" smtClean="0">
                <a:latin typeface="微软雅黑" pitchFamily="34" charset="-122"/>
                <a:ea typeface="微软雅黑" pitchFamily="34" charset="-122"/>
              </a:rPr>
              <a:t> | </a:t>
            </a:r>
            <a:r>
              <a:rPr lang="zh-CN" altLang="en-US" sz="1600" b="1" dirty="0" smtClean="0">
                <a:latin typeface="微软雅黑" pitchFamily="34" charset="-122"/>
                <a:ea typeface="微软雅黑" pitchFamily="34" charset="-122"/>
              </a:rPr>
              <a:t>亓孝真</a:t>
            </a:r>
            <a:endParaRPr lang="en-US" altLang="zh-CN" sz="1600" b="1" dirty="0">
              <a:latin typeface="微软雅黑" pitchFamily="34" charset="-122"/>
              <a:ea typeface="微软雅黑" pitchFamily="34" charset="-122"/>
            </a:endParaRPr>
          </a:p>
          <a:p>
            <a:pPr>
              <a:spcBef>
                <a:spcPct val="50000"/>
              </a:spcBef>
              <a:defRPr/>
            </a:pPr>
            <a:r>
              <a:rPr lang="en-US" altLang="zh-CN" sz="1600" b="1" dirty="0" smtClean="0">
                <a:latin typeface="微软雅黑" pitchFamily="34" charset="-122"/>
                <a:ea typeface="微软雅黑" pitchFamily="34" charset="-122"/>
              </a:rPr>
              <a:t>2017.6  </a:t>
            </a:r>
            <a:r>
              <a:rPr lang="zh-CN" altLang="en-US" sz="1600" b="1" dirty="0" smtClean="0">
                <a:latin typeface="微软雅黑" pitchFamily="34" charset="-122"/>
                <a:ea typeface="微软雅黑" pitchFamily="34" charset="-122"/>
              </a:rPr>
              <a:t>太原</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xmlns="" val="1941463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10</a:t>
            </a:r>
            <a:endParaRPr lang="en-US" altLang="zh-CN" dirty="0"/>
          </a:p>
        </p:txBody>
      </p:sp>
      <p:pic>
        <p:nvPicPr>
          <p:cNvPr id="6" name="图片 5" descr="4.JPG"/>
          <p:cNvPicPr>
            <a:picLocks noChangeAspect="1"/>
          </p:cNvPicPr>
          <p:nvPr/>
        </p:nvPicPr>
        <p:blipFill>
          <a:blip r:embed="rId3" cstate="print"/>
          <a:stretch>
            <a:fillRect/>
          </a:stretch>
        </p:blipFill>
        <p:spPr>
          <a:xfrm>
            <a:off x="142848" y="2000248"/>
            <a:ext cx="3275719" cy="870302"/>
          </a:xfrm>
          <a:prstGeom prst="rect">
            <a:avLst/>
          </a:prstGeom>
        </p:spPr>
      </p:pic>
      <p:sp>
        <p:nvSpPr>
          <p:cNvPr id="7"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910822"/>
            <a:ext cx="4857784" cy="3709295"/>
          </a:xfrm>
          <a:prstGeom prst="rect">
            <a:avLst/>
          </a:prstGeom>
          <a:noFill/>
        </p:spPr>
        <p:txBody>
          <a:bodyPr wrap="square" lIns="107263" tIns="53631" rIns="107263" bIns="53631" rtlCol="0">
            <a:spAutoFit/>
          </a:bodyPr>
          <a:lstStyle/>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（一）召开股东大会或临时股东大会的，需提交已披露的关于召开股东大会或临时股东大会的通知公告（加盖发行人公章）。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（二）自行派发现金红利的，需提交</a:t>
            </a:r>
            <a:r>
              <a:rPr lang="zh-CN" altLang="en-US" dirty="0" smtClean="0">
                <a:solidFill>
                  <a:srgbClr val="C00000"/>
                </a:solidFill>
                <a:latin typeface="微软雅黑" pitchFamily="34" charset="-122"/>
                <a:ea typeface="微软雅黑" pitchFamily="34" charset="-122"/>
              </a:rPr>
              <a:t>权益分派实施公告</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（三）发生新增股份登记的，需提交</a:t>
            </a:r>
            <a:r>
              <a:rPr lang="zh-CN" altLang="en-US" dirty="0" smtClean="0">
                <a:solidFill>
                  <a:srgbClr val="C00000"/>
                </a:solidFill>
                <a:latin typeface="微软雅黑" pitchFamily="34" charset="-122"/>
                <a:ea typeface="微软雅黑" pitchFamily="34" charset="-122"/>
              </a:rPr>
              <a:t>股票发行认购公告</a:t>
            </a:r>
            <a:r>
              <a:rPr lang="zh-CN" altLang="en-US" dirty="0" smtClean="0">
                <a:latin typeface="微软雅黑" pitchFamily="34" charset="-122"/>
                <a:ea typeface="微软雅黑" pitchFamily="34" charset="-122"/>
              </a:rPr>
              <a:t>或</a:t>
            </a:r>
            <a:r>
              <a:rPr lang="zh-CN" altLang="en-US" dirty="0" smtClean="0">
                <a:solidFill>
                  <a:srgbClr val="C00000"/>
                </a:solidFill>
                <a:latin typeface="微软雅黑" pitchFamily="34" charset="-122"/>
                <a:ea typeface="微软雅黑" pitchFamily="34" charset="-122"/>
              </a:rPr>
              <a:t>股票发行新增股份可转让的公告</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11</a:t>
            </a:r>
            <a:endParaRPr lang="en-US" altLang="zh-CN" dirty="0"/>
          </a:p>
        </p:txBody>
      </p:sp>
      <p:sp>
        <p:nvSpPr>
          <p:cNvPr id="3"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63" tIns="53631" rIns="107263" bIns="53631" anchor="b"/>
          <a:lstStyle/>
          <a:p>
            <a:pPr marL="514292" indent="-514292" algn="ctr"/>
            <a:r>
              <a:rPr lang="zh-CN" altLang="en-US" sz="2800" b="1" dirty="0" smtClean="0">
                <a:solidFill>
                  <a:srgbClr val="FFFFFF"/>
                </a:solidFill>
                <a:latin typeface="微软雅黑" pitchFamily="34" charset="-122"/>
                <a:ea typeface="微软雅黑" pitchFamily="34" charset="-122"/>
              </a:rPr>
              <a:t>申请查询类</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不定期持有人名册</a:t>
            </a:r>
            <a:endParaRPr lang="zh-CN" altLang="en-US" sz="2800" dirty="0">
              <a:solidFill>
                <a:schemeClr val="bg1"/>
              </a:solidFill>
              <a:latin typeface="黑体" pitchFamily="49" charset="-122"/>
              <a:ea typeface="黑体" pitchFamily="49" charset="-122"/>
            </a:endParaRPr>
          </a:p>
        </p:txBody>
      </p:sp>
      <p:sp>
        <p:nvSpPr>
          <p:cNvPr id="5" name="TextBox 4"/>
          <p:cNvSpPr txBox="1"/>
          <p:nvPr/>
        </p:nvSpPr>
        <p:spPr>
          <a:xfrm>
            <a:off x="4071934" y="910822"/>
            <a:ext cx="4786346" cy="3709295"/>
          </a:xfrm>
          <a:prstGeom prst="rect">
            <a:avLst/>
          </a:prstGeom>
          <a:noFill/>
        </p:spPr>
        <p:txBody>
          <a:bodyPr wrap="square" lIns="107263" tIns="53631" rIns="107263" bIns="53631" rtlCol="0">
            <a:spAutoFit/>
          </a:bodyPr>
          <a:lstStyle/>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（四）发生股转公司规定的</a:t>
            </a:r>
            <a:r>
              <a:rPr lang="zh-CN" altLang="en-US" dirty="0" smtClean="0">
                <a:solidFill>
                  <a:srgbClr val="C00000"/>
                </a:solidFill>
                <a:latin typeface="微软雅黑" pitchFamily="34" charset="-122"/>
                <a:ea typeface="微软雅黑" pitchFamily="34" charset="-122"/>
              </a:rPr>
              <a:t>交易异常波动</a:t>
            </a:r>
            <a:r>
              <a:rPr lang="zh-CN" altLang="en-US" dirty="0" smtClean="0">
                <a:latin typeface="微软雅黑" pitchFamily="34" charset="-122"/>
                <a:ea typeface="微软雅黑" pitchFamily="34" charset="-122"/>
              </a:rPr>
              <a:t>情况需要进行信息披露的，需提供异常波动情况说明并附相关证明文件。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（五）监管部门要求发行人核查持有人名册的，需提交监管部门要求核查的情况说明并附相关证明文件。</a:t>
            </a:r>
          </a:p>
          <a:p>
            <a:endParaRPr lang="zh-CN" altLang="en-US" dirty="0"/>
          </a:p>
        </p:txBody>
      </p:sp>
      <p:sp>
        <p:nvSpPr>
          <p:cNvPr id="6" name="TextBox 5"/>
          <p:cNvSpPr txBox="1"/>
          <p:nvPr/>
        </p:nvSpPr>
        <p:spPr>
          <a:xfrm>
            <a:off x="214283" y="934147"/>
            <a:ext cx="3214710" cy="3709295"/>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63" tIns="53631" rIns="107263" bIns="53631" rtlCol="0">
            <a:spAutoFit/>
          </a:bodyPr>
          <a:lstStyle/>
          <a:p>
            <a:pPr>
              <a:lnSpc>
                <a:spcPct val="150000"/>
              </a:lnSpc>
            </a:pP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全国中小企业股份转让系统股票异常转让实时监控指引</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第四条：</a:t>
            </a:r>
            <a:endParaRPr lang="en-US" altLang="zh-CN" dirty="0" smtClean="0">
              <a:latin typeface="微软雅黑" pitchFamily="34" charset="-122"/>
              <a:ea typeface="微软雅黑" pitchFamily="34" charset="-122"/>
            </a:endParaRPr>
          </a:p>
          <a:p>
            <a:pPr marL="402233" indent="-402233">
              <a:lnSpc>
                <a:spcPct val="150000"/>
              </a:lnSpc>
              <a:buFont typeface="+mj-lt"/>
              <a:buAutoNum type="arabicPeriod"/>
            </a:pPr>
            <a:r>
              <a:rPr lang="zh-CN" altLang="en-US" dirty="0" smtClean="0">
                <a:solidFill>
                  <a:srgbClr val="C00000"/>
                </a:solidFill>
                <a:latin typeface="微软雅黑" pitchFamily="34" charset="-122"/>
                <a:ea typeface="微软雅黑" pitchFamily="34" charset="-122"/>
              </a:rPr>
              <a:t>协议转让</a:t>
            </a:r>
            <a:r>
              <a:rPr lang="zh-CN" altLang="en-US" dirty="0" smtClean="0">
                <a:latin typeface="微软雅黑" pitchFamily="34" charset="-122"/>
                <a:ea typeface="微软雅黑" pitchFamily="34" charset="-122"/>
              </a:rPr>
              <a:t>股票当日换手率超</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，或连续三个转让日换手率累计超过</a:t>
            </a:r>
            <a:r>
              <a:rPr lang="en-US" altLang="zh-CN" dirty="0" smtClean="0">
                <a:latin typeface="微软雅黑" pitchFamily="34" charset="-122"/>
                <a:ea typeface="微软雅黑" pitchFamily="34" charset="-122"/>
              </a:rPr>
              <a:t>20%</a:t>
            </a:r>
          </a:p>
          <a:p>
            <a:pPr marL="402233" indent="-402233">
              <a:lnSpc>
                <a:spcPct val="150000"/>
              </a:lnSpc>
              <a:buFont typeface="+mj-lt"/>
              <a:buAutoNum type="arabicPeriod"/>
            </a:pPr>
            <a:r>
              <a:rPr lang="zh-CN" altLang="en-US" dirty="0" smtClean="0">
                <a:solidFill>
                  <a:srgbClr val="C00000"/>
                </a:solidFill>
                <a:latin typeface="微软雅黑" pitchFamily="34" charset="-122"/>
                <a:ea typeface="微软雅黑" pitchFamily="34" charset="-122"/>
              </a:rPr>
              <a:t>做市转让</a:t>
            </a:r>
            <a:r>
              <a:rPr lang="zh-CN" altLang="en-US" dirty="0" smtClean="0">
                <a:latin typeface="微软雅黑" pitchFamily="34" charset="-122"/>
                <a:ea typeface="微软雅黑" pitchFamily="34" charset="-122"/>
              </a:rPr>
              <a:t>股票连续三个转让日涨跌幅累计超过</a:t>
            </a:r>
            <a:r>
              <a:rPr lang="en-US" altLang="zh-CN" dirty="0" smtClean="0">
                <a:latin typeface="微软雅黑" pitchFamily="34" charset="-122"/>
                <a:ea typeface="微软雅黑" pitchFamily="34" charset="-122"/>
              </a:rPr>
              <a:t>50%</a:t>
            </a:r>
            <a:endParaRPr lang="zh-CN" altLang="en-US"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7" name="左箭头 6"/>
          <p:cNvSpPr/>
          <p:nvPr/>
        </p:nvSpPr>
        <p:spPr bwMode="auto">
          <a:xfrm>
            <a:off x="3500430" y="2178841"/>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
        <p:nvSpPr>
          <p:cNvPr id="9" name="矩形 8"/>
          <p:cNvSpPr/>
          <p:nvPr/>
        </p:nvSpPr>
        <p:spPr bwMode="auto">
          <a:xfrm>
            <a:off x="4143372" y="1857370"/>
            <a:ext cx="4429156" cy="1143008"/>
          </a:xfrm>
          <a:prstGeom prst="rect">
            <a:avLst/>
          </a:prstGeom>
          <a:noFill/>
          <a:ln w="28575"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12</a:t>
            </a:r>
            <a:endParaRPr lang="en-US" altLang="zh-CN" dirty="0"/>
          </a:p>
        </p:txBody>
      </p:sp>
      <p:sp>
        <p:nvSpPr>
          <p:cNvPr id="3"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graphicFrame>
        <p:nvGraphicFramePr>
          <p:cNvPr id="5" name="图示 4"/>
          <p:cNvGraphicFramePr/>
          <p:nvPr/>
        </p:nvGraphicFramePr>
        <p:xfrm>
          <a:off x="714348" y="1285866"/>
          <a:ext cx="7929618" cy="3429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4"/>
          <p:cNvSpPr>
            <a:spLocks noChangeArrowheads="1"/>
          </p:cNvSpPr>
          <p:nvPr/>
        </p:nvSpPr>
        <p:spPr bwMode="auto">
          <a:xfrm>
            <a:off x="428596" y="696505"/>
            <a:ext cx="8572500" cy="385308"/>
          </a:xfrm>
          <a:prstGeom prst="rect">
            <a:avLst/>
          </a:prstGeom>
          <a:noFill/>
          <a:ln w="9525">
            <a:noFill/>
            <a:miter lim="800000"/>
            <a:headEnd/>
            <a:tailEnd/>
          </a:ln>
        </p:spPr>
        <p:txBody>
          <a:bodyPr lIns="107263" tIns="53631" rIns="107263" bIns="53631">
            <a:spAutoFit/>
          </a:bodyPr>
          <a:lstStyle/>
          <a:p>
            <a:r>
              <a:rPr lang="zh-CN" altLang="en-US" b="0" dirty="0">
                <a:latin typeface="微软雅黑" pitchFamily="34" charset="-122"/>
                <a:ea typeface="微软雅黑" pitchFamily="34" charset="-122"/>
              </a:rPr>
              <a:t>发行人业务→数据查询</a:t>
            </a:r>
            <a:r>
              <a:rPr lang="zh-CN" altLang="en-US" b="0" dirty="0" smtClean="0">
                <a:latin typeface="微软雅黑" pitchFamily="34" charset="-122"/>
                <a:ea typeface="微软雅黑" pitchFamily="34" charset="-122"/>
              </a:rPr>
              <a:t>→申请查询类</a:t>
            </a:r>
            <a:r>
              <a:rPr lang="zh-CN" altLang="en-US" b="0" dirty="0">
                <a:latin typeface="微软雅黑" pitchFamily="34" charset="-122"/>
                <a:ea typeface="微软雅黑" pitchFamily="34" charset="-122"/>
              </a:rPr>
              <a:t>→股本结构查询</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cstate="print"/>
          <a:srcRect/>
          <a:stretch>
            <a:fillRect/>
          </a:stretch>
        </p:blipFill>
        <p:spPr bwMode="auto">
          <a:xfrm>
            <a:off x="0" y="642926"/>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13</a:t>
            </a:r>
            <a:endParaRPr lang="en-US" altLang="zh-CN" dirty="0"/>
          </a:p>
        </p:txBody>
      </p:sp>
      <p:sp>
        <p:nvSpPr>
          <p:cNvPr id="3" name="Rectangle 32"/>
          <p:cNvSpPr>
            <a:spLocks noChangeArrowheads="1"/>
          </p:cNvSpPr>
          <p:nvPr/>
        </p:nvSpPr>
        <p:spPr bwMode="auto">
          <a:xfrm>
            <a:off x="496918" y="89299"/>
            <a:ext cx="8647082" cy="482189"/>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30" tIns="45715" rIns="91430" bIns="45715" numCol="1" rtlCol="0" anchor="t" anchorCtr="0" compatLnSpc="1">
            <a:prstTxWarp prst="textNoShape">
              <a:avLst/>
            </a:prstTxWarp>
          </a:bodyPr>
          <a:lstStyle/>
          <a:p>
            <a:pPr defTabSz="914296"/>
            <a:endParaRPr lang="zh-CN" altLang="en-US" dirty="0" smtClean="0">
              <a:noFill/>
            </a:endParaRPr>
          </a:p>
        </p:txBody>
      </p:sp>
      <p:sp>
        <p:nvSpPr>
          <p:cNvPr id="5" name="TextBox 4"/>
          <p:cNvSpPr txBox="1"/>
          <p:nvPr/>
        </p:nvSpPr>
        <p:spPr>
          <a:xfrm>
            <a:off x="3071802" y="3643322"/>
            <a:ext cx="4786346" cy="662307"/>
          </a:xfrm>
          <a:prstGeom prst="rect">
            <a:avLst/>
          </a:prstGeom>
          <a:noFill/>
        </p:spPr>
        <p:txBody>
          <a:bodyPr wrap="square" lIns="107263" tIns="53631" rIns="107263" bIns="53631"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登录本公司平台，点击发行人业务→数据查询业务→申请查询类→股本结构查询。 </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571472" y="3786196"/>
            <a:ext cx="1500198" cy="285752"/>
          </a:xfrm>
          <a:prstGeom prst="rect">
            <a:avLst/>
          </a:prstGeom>
          <a:noFill/>
          <a:ln w="57150">
            <a:solidFill>
              <a:srgbClr val="C00000"/>
            </a:solidFill>
            <a:round/>
            <a:headEnd/>
            <a:tailEnd/>
          </a:ln>
        </p:spPr>
        <p:txBody>
          <a:bodyPr wrap="none" lIns="77916" tIns="38958" rIns="77916" bIns="38958"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14</a:t>
            </a:r>
            <a:endParaRPr lang="en-US" altLang="zh-CN" dirty="0"/>
          </a:p>
        </p:txBody>
      </p:sp>
      <p:pic>
        <p:nvPicPr>
          <p:cNvPr id="1026" name="Picture 2" descr="G:\截图\6.png"/>
          <p:cNvPicPr>
            <a:picLocks noChangeAspect="1" noChangeArrowheads="1"/>
          </p:cNvPicPr>
          <p:nvPr/>
        </p:nvPicPr>
        <p:blipFill>
          <a:blip r:embed="rId2" cstate="print"/>
          <a:srcRect/>
          <a:stretch>
            <a:fillRect/>
          </a:stretch>
        </p:blipFill>
        <p:spPr bwMode="auto">
          <a:xfrm>
            <a:off x="0" y="981075"/>
            <a:ext cx="9144000" cy="3181350"/>
          </a:xfrm>
          <a:prstGeom prst="rect">
            <a:avLst/>
          </a:prstGeom>
          <a:noFill/>
        </p:spPr>
      </p:pic>
      <p:sp>
        <p:nvSpPr>
          <p:cNvPr id="4" name="Rectangle 32"/>
          <p:cNvSpPr>
            <a:spLocks noChangeArrowheads="1"/>
          </p:cNvSpPr>
          <p:nvPr/>
        </p:nvSpPr>
        <p:spPr bwMode="auto">
          <a:xfrm>
            <a:off x="496918" y="89299"/>
            <a:ext cx="8647082" cy="482189"/>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sp>
        <p:nvSpPr>
          <p:cNvPr id="5" name="圆角矩形 4"/>
          <p:cNvSpPr/>
          <p:nvPr/>
        </p:nvSpPr>
        <p:spPr bwMode="auto">
          <a:xfrm>
            <a:off x="4429124" y="3393287"/>
            <a:ext cx="4500594" cy="321471"/>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1504950" y="1639891"/>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8890" y="407716"/>
              <a:ext cx="507937" cy="507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组合 16"/>
          <p:cNvGrpSpPr>
            <a:grpSpLocks/>
          </p:cNvGrpSpPr>
          <p:nvPr/>
        </p:nvGrpSpPr>
        <p:grpSpPr bwMode="auto">
          <a:xfrm>
            <a:off x="2779715" y="1992314"/>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4" name="组合 17"/>
          <p:cNvGrpSpPr>
            <a:grpSpLocks/>
          </p:cNvGrpSpPr>
          <p:nvPr/>
        </p:nvGrpSpPr>
        <p:grpSpPr bwMode="auto">
          <a:xfrm>
            <a:off x="2228854" y="2825753"/>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224" name="六边形 22"/>
          <p:cNvSpPr>
            <a:spLocks noChangeArrowheads="1"/>
          </p:cNvSpPr>
          <p:nvPr/>
        </p:nvSpPr>
        <p:spPr bwMode="auto">
          <a:xfrm rot="5400000">
            <a:off x="4740980" y="1034462"/>
            <a:ext cx="321472" cy="395657"/>
          </a:xfrm>
          <a:prstGeom prst="hexagon">
            <a:avLst>
              <a:gd name="adj" fmla="val 24974"/>
              <a:gd name="vf" fmla="val 115470"/>
            </a:avLst>
          </a:prstGeom>
          <a:solidFill>
            <a:srgbClr val="F2A849"/>
          </a:solidFill>
          <a:ln>
            <a:noFill/>
          </a:ln>
          <a:extLst>
            <a:ext uri="{91240B29-F687-4F45-9708-019B960494DF}">
              <a14:hiddenLine xmlns="" xmlns:a14="http://schemas.microsoft.com/office/drawing/2010/main" w="25400">
                <a:solidFill>
                  <a:srgbClr val="395E8A"/>
                </a:solidFill>
                <a:bevel/>
                <a:headEnd/>
                <a:tailEnd/>
              </a14:hiddenLine>
            </a:ext>
          </a:extLst>
        </p:spPr>
        <p:txBody>
          <a:bodyPr lIns="91420" tIns="45709" rIns="91420" bIns="45709"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4214810" y="1775778"/>
            <a:ext cx="4714908" cy="16188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pPr>
            <a:r>
              <a:rPr lang="zh-CN" altLang="en-US" sz="1600" dirty="0" smtClean="0">
                <a:latin typeface="微软雅黑" pitchFamily="34" charset="-122"/>
                <a:ea typeface="微软雅黑" pitchFamily="34" charset="-122"/>
              </a:rPr>
              <a:t>当存在证券</a:t>
            </a:r>
            <a:r>
              <a:rPr lang="zh-CN" altLang="en-US" sz="1600" dirty="0" smtClean="0">
                <a:solidFill>
                  <a:srgbClr val="C00000"/>
                </a:solidFill>
                <a:latin typeface="微软雅黑" pitchFamily="34" charset="-122"/>
                <a:ea typeface="微软雅黑" pitchFamily="34" charset="-122"/>
              </a:rPr>
              <a:t>质押</a:t>
            </a:r>
            <a:r>
              <a:rPr lang="zh-CN" altLang="en-US" sz="1600" dirty="0" smtClean="0">
                <a:latin typeface="微软雅黑" pitchFamily="34" charset="-122"/>
                <a:ea typeface="微软雅黑" pitchFamily="34" charset="-122"/>
              </a:rPr>
              <a:t>、</a:t>
            </a:r>
            <a:r>
              <a:rPr lang="zh-CN" altLang="en-US" sz="1600" dirty="0" smtClean="0">
                <a:solidFill>
                  <a:srgbClr val="C00000"/>
                </a:solidFill>
                <a:latin typeface="微软雅黑" pitchFamily="34" charset="-122"/>
                <a:ea typeface="微软雅黑" pitchFamily="34" charset="-122"/>
              </a:rPr>
              <a:t>司法冻结</a:t>
            </a:r>
            <a:r>
              <a:rPr lang="zh-CN" altLang="en-US" sz="1600" dirty="0" smtClean="0">
                <a:latin typeface="微软雅黑" pitchFamily="34" charset="-122"/>
                <a:ea typeface="微软雅黑" pitchFamily="34" charset="-122"/>
              </a:rPr>
              <a:t>和</a:t>
            </a:r>
            <a:r>
              <a:rPr lang="zh-CN" altLang="en-US" sz="1600" dirty="0" smtClean="0">
                <a:solidFill>
                  <a:srgbClr val="C00000"/>
                </a:solidFill>
                <a:latin typeface="微软雅黑" pitchFamily="34" charset="-122"/>
                <a:ea typeface="微软雅黑" pitchFamily="34" charset="-122"/>
              </a:rPr>
              <a:t>司法轮候冻结</a:t>
            </a:r>
            <a:r>
              <a:rPr lang="zh-CN" altLang="en-US" sz="1600" dirty="0" smtClean="0">
                <a:latin typeface="微软雅黑" pitchFamily="34" charset="-122"/>
                <a:ea typeface="微软雅黑" pitchFamily="34" charset="-122"/>
              </a:rPr>
              <a:t>时，发行人可以查询并下载股份冻结和轮候冻结数据。</a:t>
            </a:r>
            <a:endParaRPr lang="en-US" altLang="zh-CN" sz="1600" dirty="0" smtClean="0">
              <a:latin typeface="微软雅黑" pitchFamily="34" charset="-122"/>
              <a:ea typeface="微软雅黑" pitchFamily="34" charset="-122"/>
            </a:endParaRPr>
          </a:p>
          <a:p>
            <a:pPr>
              <a:lnSpc>
                <a:spcPct val="150000"/>
              </a:lnSpc>
            </a:pPr>
            <a:r>
              <a:rPr lang="zh-CN" altLang="en-US" sz="1600" dirty="0" smtClean="0">
                <a:solidFill>
                  <a:srgbClr val="C00000"/>
                </a:solidFill>
                <a:latin typeface="微软雅黑" pitchFamily="34" charset="-122"/>
                <a:ea typeface="微软雅黑" pitchFamily="34" charset="-122"/>
              </a:rPr>
              <a:t>信息披露义务</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全国中小企业股份转让系统挂牌公司信息披露细则</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第四十六条</a:t>
            </a:r>
            <a:endParaRPr lang="zh-CN" altLang="en-US" sz="1600" dirty="0">
              <a:latin typeface="微软雅黑" pitchFamily="34" charset="-122"/>
              <a:ea typeface="微软雅黑" pitchFamily="34" charset="-122"/>
            </a:endParaRPr>
          </a:p>
        </p:txBody>
      </p:sp>
      <p:sp>
        <p:nvSpPr>
          <p:cNvPr id="9228" name="TextBox 26"/>
          <p:cNvSpPr>
            <a:spLocks noChangeArrowheads="1"/>
          </p:cNvSpPr>
          <p:nvPr/>
        </p:nvSpPr>
        <p:spPr bwMode="auto">
          <a:xfrm>
            <a:off x="5495199" y="1017976"/>
            <a:ext cx="2750552" cy="323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500" b="1" dirty="0" smtClean="0">
                <a:solidFill>
                  <a:srgbClr val="F2A849"/>
                </a:solidFill>
                <a:latin typeface="微软雅黑" panose="020B0503020204020204" pitchFamily="34" charset="-122"/>
                <a:ea typeface="微软雅黑" panose="020B0503020204020204" pitchFamily="34" charset="-122"/>
                <a:sym typeface="微软雅黑" panose="020B0503020204020204" pitchFamily="34" charset="-122"/>
              </a:rPr>
              <a:t>股份冻结数据查询</a:t>
            </a:r>
            <a:endParaRPr lang="zh-CN" altLang="en-US" sz="1500" b="1" dirty="0">
              <a:solidFill>
                <a:srgbClr val="F2A8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股份冻结数据</a:t>
            </a:r>
          </a:p>
        </p:txBody>
      </p:sp>
      <p:sp>
        <p:nvSpPr>
          <p:cNvPr id="30" name="页脚占位符 1"/>
          <p:cNvSpPr>
            <a:spLocks noGrp="1"/>
          </p:cNvSpPr>
          <p:nvPr>
            <p:ph type="ftr" sz="quarter" idx="11"/>
          </p:nvPr>
        </p:nvSpPr>
        <p:spPr>
          <a:xfrm>
            <a:off x="3124200" y="4683922"/>
            <a:ext cx="2895600" cy="357188"/>
          </a:xfrm>
        </p:spPr>
        <p:txBody>
          <a:bodyPr/>
          <a:lstStyle/>
          <a:p>
            <a:pPr>
              <a:defRPr/>
            </a:pPr>
            <a:r>
              <a:rPr lang="en-US" altLang="zh-CN" dirty="0" smtClean="0"/>
              <a:t>15</a:t>
            </a:r>
            <a:endParaRPr lang="en-US"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cstate="print"/>
          <a:srcRect/>
          <a:stretch>
            <a:fillRect/>
          </a:stretch>
        </p:blipFill>
        <p:spPr bwMode="auto">
          <a:xfrm>
            <a:off x="0" y="642926"/>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16</a:t>
            </a:r>
            <a:endParaRPr lang="en-US" altLang="zh-CN" dirty="0"/>
          </a:p>
        </p:txBody>
      </p:sp>
      <p:sp>
        <p:nvSpPr>
          <p:cNvPr id="3" name="Rectangle 32"/>
          <p:cNvSpPr>
            <a:spLocks noChangeArrowheads="1"/>
          </p:cNvSpPr>
          <p:nvPr/>
        </p:nvSpPr>
        <p:spPr bwMode="auto">
          <a:xfrm>
            <a:off x="496918" y="89299"/>
            <a:ext cx="8647082" cy="482189"/>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股份冻结数据</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30" tIns="45715" rIns="91430" bIns="45715" numCol="1" rtlCol="0" anchor="t" anchorCtr="0" compatLnSpc="1">
            <a:prstTxWarp prst="textNoShape">
              <a:avLst/>
            </a:prstTxWarp>
          </a:bodyPr>
          <a:lstStyle/>
          <a:p>
            <a:pPr defTabSz="914296"/>
            <a:endParaRPr lang="zh-CN" altLang="en-US" dirty="0" smtClean="0">
              <a:noFill/>
            </a:endParaRPr>
          </a:p>
        </p:txBody>
      </p:sp>
      <p:sp>
        <p:nvSpPr>
          <p:cNvPr id="5" name="TextBox 4"/>
          <p:cNvSpPr txBox="1"/>
          <p:nvPr/>
        </p:nvSpPr>
        <p:spPr>
          <a:xfrm>
            <a:off x="3071802" y="3643322"/>
            <a:ext cx="4786346" cy="662307"/>
          </a:xfrm>
          <a:prstGeom prst="rect">
            <a:avLst/>
          </a:prstGeom>
          <a:noFill/>
        </p:spPr>
        <p:txBody>
          <a:bodyPr wrap="square" lIns="107263" tIns="53631" rIns="107263" bIns="53631"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登录本公司平台，点击发行人业务→数据查询业务→申请查询类→股份冻结数据查询 </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428596" y="4000510"/>
            <a:ext cx="1714512" cy="285752"/>
          </a:xfrm>
          <a:prstGeom prst="rect">
            <a:avLst/>
          </a:prstGeom>
          <a:noFill/>
          <a:ln w="57150">
            <a:solidFill>
              <a:srgbClr val="C00000"/>
            </a:solidFill>
            <a:round/>
            <a:headEnd/>
            <a:tailEnd/>
          </a:ln>
        </p:spPr>
        <p:txBody>
          <a:bodyPr wrap="none" lIns="77916" tIns="38958" rIns="77916" bIns="38958"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17</a:t>
            </a:r>
            <a:endParaRPr lang="en-US" altLang="zh-CN" dirty="0"/>
          </a:p>
        </p:txBody>
      </p:sp>
      <p:sp>
        <p:nvSpPr>
          <p:cNvPr id="3"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股份冻结数据</a:t>
            </a:r>
            <a:endParaRPr lang="zh-CN" altLang="en-US" sz="2700" dirty="0">
              <a:solidFill>
                <a:schemeClr val="bg1"/>
              </a:solidFill>
              <a:latin typeface="黑体" pitchFamily="49" charset="-122"/>
              <a:ea typeface="黑体" pitchFamily="49" charset="-122"/>
            </a:endParaRPr>
          </a:p>
        </p:txBody>
      </p:sp>
      <p:pic>
        <p:nvPicPr>
          <p:cNvPr id="4" name="图片 3" descr="冻结界面.JPG"/>
          <p:cNvPicPr>
            <a:picLocks noChangeAspect="1"/>
          </p:cNvPicPr>
          <p:nvPr/>
        </p:nvPicPr>
        <p:blipFill>
          <a:blip r:embed="rId2" cstate="print"/>
          <a:stretch>
            <a:fillRect/>
          </a:stretch>
        </p:blipFill>
        <p:spPr>
          <a:xfrm>
            <a:off x="268169" y="1393033"/>
            <a:ext cx="8607669" cy="2357438"/>
          </a:xfrm>
          <a:prstGeom prst="rect">
            <a:avLst/>
          </a:prstGeom>
        </p:spPr>
      </p:pic>
      <p:sp>
        <p:nvSpPr>
          <p:cNvPr id="5" name="圆角矩形 4"/>
          <p:cNvSpPr/>
          <p:nvPr/>
        </p:nvSpPr>
        <p:spPr bwMode="auto">
          <a:xfrm>
            <a:off x="4374171" y="3214694"/>
            <a:ext cx="4418166" cy="321471"/>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32"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主动下发类查询</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7" name="页脚占位符 6"/>
          <p:cNvSpPr>
            <a:spLocks noGrp="1"/>
          </p:cNvSpPr>
          <p:nvPr>
            <p:ph type="ftr" sz="quarter" idx="16"/>
          </p:nvPr>
        </p:nvSpPr>
        <p:spPr>
          <a:xfrm>
            <a:off x="3124200" y="4572019"/>
            <a:ext cx="2895600" cy="357188"/>
          </a:xfrm>
        </p:spPr>
        <p:txBody>
          <a:bodyPr/>
          <a:lstStyle/>
          <a:p>
            <a:pPr>
              <a:defRPr/>
            </a:pPr>
            <a:r>
              <a:rPr lang="en-US" altLang="zh-CN" dirty="0" smtClean="0"/>
              <a:t>18</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截图\4.png"/>
          <p:cNvPicPr>
            <a:picLocks noChangeAspect="1" noChangeArrowheads="1"/>
          </p:cNvPicPr>
          <p:nvPr/>
        </p:nvPicPr>
        <p:blipFill>
          <a:blip r:embed="rId2" cstate="print"/>
          <a:srcRect/>
          <a:stretch>
            <a:fillRect/>
          </a:stretch>
        </p:blipFill>
        <p:spPr bwMode="auto">
          <a:xfrm>
            <a:off x="71438" y="642925"/>
            <a:ext cx="9001156" cy="4357718"/>
          </a:xfrm>
          <a:prstGeom prst="rect">
            <a:avLst/>
          </a:prstGeom>
          <a:noFill/>
        </p:spPr>
      </p:pic>
      <p:sp>
        <p:nvSpPr>
          <p:cNvPr id="2" name="页脚占位符 1"/>
          <p:cNvSpPr>
            <a:spLocks noGrp="1"/>
          </p:cNvSpPr>
          <p:nvPr>
            <p:ph type="ftr" sz="quarter" idx="11"/>
          </p:nvPr>
        </p:nvSpPr>
        <p:spPr>
          <a:xfrm>
            <a:off x="3124200" y="4714894"/>
            <a:ext cx="2895600" cy="357188"/>
          </a:xfrm>
        </p:spPr>
        <p:txBody>
          <a:bodyPr/>
          <a:lstStyle/>
          <a:p>
            <a:pPr>
              <a:defRPr/>
            </a:pPr>
            <a:r>
              <a:rPr lang="en-US" altLang="zh-CN" dirty="0" smtClean="0"/>
              <a:t>19</a:t>
            </a:r>
            <a:endParaRPr lang="en-US" altLang="zh-CN" dirty="0"/>
          </a:p>
        </p:txBody>
      </p:sp>
      <p:sp>
        <p:nvSpPr>
          <p:cNvPr id="6" name="Rectangle 32"/>
          <p:cNvSpPr>
            <a:spLocks noChangeArrowheads="1"/>
          </p:cNvSpPr>
          <p:nvPr/>
        </p:nvSpPr>
        <p:spPr bwMode="auto">
          <a:xfrm>
            <a:off x="496918" y="142858"/>
            <a:ext cx="8647082"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endParaRPr lang="zh-CN" altLang="en-US" sz="2700" dirty="0">
              <a:solidFill>
                <a:schemeClr val="bg1"/>
              </a:solidFill>
              <a:latin typeface="黑体" pitchFamily="49" charset="-122"/>
              <a:ea typeface="黑体" pitchFamily="49" charset="-122"/>
            </a:endParaRPr>
          </a:p>
        </p:txBody>
      </p:sp>
      <p:sp>
        <p:nvSpPr>
          <p:cNvPr id="7" name="TextBox 6"/>
          <p:cNvSpPr txBox="1"/>
          <p:nvPr/>
        </p:nvSpPr>
        <p:spPr>
          <a:xfrm>
            <a:off x="3071803" y="4226224"/>
            <a:ext cx="5214974" cy="631530"/>
          </a:xfrm>
          <a:prstGeom prst="rect">
            <a:avLst/>
          </a:prstGeom>
          <a:noFill/>
        </p:spPr>
        <p:txBody>
          <a:bodyPr wrap="square" lIns="107263" tIns="53631" rIns="107263" bIns="53631" rtlCol="0">
            <a:spAutoFit/>
          </a:bodyPr>
          <a:lstStyle/>
          <a:p>
            <a:r>
              <a:rPr lang="zh-CN" altLang="en-US" sz="1700" dirty="0" smtClean="0">
                <a:solidFill>
                  <a:srgbClr val="C00000"/>
                </a:solidFill>
                <a:latin typeface="微软雅黑" pitchFamily="34" charset="-122"/>
                <a:ea typeface="微软雅黑" pitchFamily="34" charset="-122"/>
              </a:rPr>
              <a:t>注意：主动下发类数据系统仅保存近</a:t>
            </a:r>
            <a:r>
              <a:rPr lang="en-US" altLang="zh-CN" sz="1700" dirty="0" smtClean="0">
                <a:solidFill>
                  <a:srgbClr val="C00000"/>
                </a:solidFill>
                <a:latin typeface="微软雅黑" pitchFamily="34" charset="-122"/>
                <a:ea typeface="微软雅黑" pitchFamily="34" charset="-122"/>
              </a:rPr>
              <a:t>3</a:t>
            </a:r>
            <a:r>
              <a:rPr lang="zh-CN" altLang="en-US" sz="1700" dirty="0" smtClean="0">
                <a:solidFill>
                  <a:srgbClr val="C00000"/>
                </a:solidFill>
                <a:latin typeface="微软雅黑" pitchFamily="34" charset="-122"/>
                <a:ea typeface="微软雅黑" pitchFamily="34" charset="-122"/>
              </a:rPr>
              <a:t>个月的数据，请及时下载并保存！</a:t>
            </a:r>
            <a:endParaRPr lang="zh-CN" altLang="en-US" sz="1700" dirty="0">
              <a:solidFill>
                <a:srgbClr val="C00000"/>
              </a:solidFill>
              <a:latin typeface="微软雅黑" pitchFamily="34" charset="-122"/>
              <a:ea typeface="微软雅黑" pitchFamily="34" charset="-122"/>
            </a:endParaRPr>
          </a:p>
        </p:txBody>
      </p:sp>
      <p:sp>
        <p:nvSpPr>
          <p:cNvPr id="11" name="矩形 10"/>
          <p:cNvSpPr/>
          <p:nvPr/>
        </p:nvSpPr>
        <p:spPr bwMode="auto">
          <a:xfrm>
            <a:off x="2500298" y="3214693"/>
            <a:ext cx="6429420" cy="714380"/>
          </a:xfrm>
          <a:prstGeom prst="rect">
            <a:avLst/>
          </a:prstGeom>
          <a:solidFill>
            <a:srgbClr val="FFFFFF"/>
          </a:solidFill>
          <a:ln w="9525" cap="flat" cmpd="sng" algn="ctr">
            <a:noFill/>
            <a:prstDash val="solid"/>
            <a:round/>
            <a:headEnd type="none" w="med" len="med"/>
            <a:tailEnd type="none" w="med" len="med"/>
          </a:ln>
          <a:effectLst/>
        </p:spPr>
        <p:txBody>
          <a:bodyPr vert="horz" wrap="square" lIns="91430" tIns="45715" rIns="91430" bIns="45715" numCol="1" rtlCol="0" anchor="t" anchorCtr="0" compatLnSpc="1">
            <a:prstTxWarp prst="textNoShape">
              <a:avLst/>
            </a:prstTxWarp>
          </a:bodyPr>
          <a:lstStyle/>
          <a:p>
            <a:pPr defTabSz="914296"/>
            <a:endParaRPr lang="zh-CN" altLang="en-US" dirty="0" smtClean="0"/>
          </a:p>
        </p:txBody>
      </p:sp>
      <p:sp>
        <p:nvSpPr>
          <p:cNvPr id="4" name="TextBox 3"/>
          <p:cNvSpPr txBox="1"/>
          <p:nvPr/>
        </p:nvSpPr>
        <p:spPr>
          <a:xfrm>
            <a:off x="3714744" y="3409631"/>
            <a:ext cx="5143536" cy="662307"/>
          </a:xfrm>
          <a:prstGeom prst="rect">
            <a:avLst/>
          </a:prstGeom>
          <a:noFill/>
        </p:spPr>
        <p:txBody>
          <a:bodyPr wrap="square" lIns="107263" tIns="53631" rIns="107263" bIns="53631" rtlCol="0">
            <a:spAutoFit/>
          </a:bodyPr>
          <a:lstStyle/>
          <a:p>
            <a:r>
              <a:rPr lang="zh-CN" altLang="en-US" dirty="0" smtClean="0">
                <a:latin typeface="微软雅黑" pitchFamily="34" charset="-122"/>
                <a:ea typeface="微软雅黑" pitchFamily="34" charset="-122"/>
              </a:rPr>
              <a:t>登录本公司平台，点击发行人业务→数据查询业务→主动下发类→定期持有人名册查询等服务。 </a:t>
            </a:r>
            <a:endParaRPr lang="zh-CN" altLang="en-US" dirty="0">
              <a:latin typeface="微软雅黑" pitchFamily="34" charset="-122"/>
              <a:ea typeface="微软雅黑" pitchFamily="34" charset="-122"/>
            </a:endParaRPr>
          </a:p>
        </p:txBody>
      </p:sp>
      <p:sp>
        <p:nvSpPr>
          <p:cNvPr id="5" name="左箭头 4"/>
          <p:cNvSpPr/>
          <p:nvPr/>
        </p:nvSpPr>
        <p:spPr bwMode="auto">
          <a:xfrm>
            <a:off x="3000365" y="3536165"/>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
        <p:nvSpPr>
          <p:cNvPr id="12" name="圆角矩形 11"/>
          <p:cNvSpPr/>
          <p:nvPr/>
        </p:nvSpPr>
        <p:spPr bwMode="auto">
          <a:xfrm>
            <a:off x="571474" y="3643322"/>
            <a:ext cx="2000265" cy="1125149"/>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778227" y="605502"/>
            <a:ext cx="1293839" cy="754640"/>
          </a:xfrm>
          <a:prstGeom prst="rect">
            <a:avLst/>
          </a:prstGeom>
          <a:noFill/>
        </p:spPr>
        <p:txBody>
          <a:bodyPr wrap="none" lIns="107263" tIns="53631" rIns="107263" bIns="53631" rtlCol="0">
            <a:spAutoFit/>
          </a:bodyPr>
          <a:lstStyle/>
          <a:p>
            <a:pPr algn="ctr"/>
            <a:r>
              <a:rPr lang="zh-CN" altLang="en-US" sz="4200" dirty="0" smtClean="0">
                <a:latin typeface="微软雅黑" pitchFamily="34" charset="-122"/>
                <a:ea typeface="微软雅黑" pitchFamily="34" charset="-122"/>
              </a:rPr>
              <a:t>目录</a:t>
            </a:r>
            <a:endParaRPr lang="zh-CN" altLang="en-US" sz="4200" dirty="0">
              <a:latin typeface="微软雅黑" pitchFamily="34" charset="-122"/>
              <a:ea typeface="微软雅黑" pitchFamily="34" charset="-122"/>
            </a:endParaRPr>
          </a:p>
        </p:txBody>
      </p:sp>
      <p:cxnSp>
        <p:nvCxnSpPr>
          <p:cNvPr id="10" name="直接连接符 9"/>
          <p:cNvCxnSpPr/>
          <p:nvPr/>
        </p:nvCxnSpPr>
        <p:spPr bwMode="auto">
          <a:xfrm>
            <a:off x="2019553" y="1357304"/>
            <a:ext cx="5072098"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4071937" y="4768472"/>
            <a:ext cx="344862" cy="385308"/>
          </a:xfrm>
          <a:prstGeom prst="rect">
            <a:avLst/>
          </a:prstGeom>
          <a:noFill/>
        </p:spPr>
        <p:txBody>
          <a:bodyPr wrap="none" lIns="107263" tIns="53631" rIns="107263" bIns="53631" rtlCol="0">
            <a:spAutoFit/>
          </a:bodyPr>
          <a:lstStyle/>
          <a:p>
            <a:pPr algn="ctr"/>
            <a:r>
              <a:rPr lang="en-US" altLang="zh-CN" dirty="0" smtClean="0"/>
              <a:t>2</a:t>
            </a:r>
            <a:endParaRPr lang="zh-CN" altLang="en-US" dirty="0"/>
          </a:p>
        </p:txBody>
      </p:sp>
      <p:sp>
        <p:nvSpPr>
          <p:cNvPr id="17" name="TextBox 16"/>
          <p:cNvSpPr txBox="1"/>
          <p:nvPr/>
        </p:nvSpPr>
        <p:spPr>
          <a:xfrm>
            <a:off x="1357322" y="1345279"/>
            <a:ext cx="7858148" cy="3155297"/>
          </a:xfrm>
          <a:prstGeom prst="rect">
            <a:avLst/>
          </a:prstGeom>
          <a:noFill/>
          <a:ln>
            <a:solidFill>
              <a:schemeClr val="bg1"/>
            </a:solidFill>
          </a:ln>
        </p:spPr>
        <p:txBody>
          <a:bodyPr wrap="square" lIns="107263" tIns="53631" rIns="107263" bIns="53631" rtlCol="0">
            <a:spAutoFit/>
          </a:bodyPr>
          <a:lstStyle/>
          <a:p>
            <a:pPr marL="720000" lvl="2">
              <a:lnSpc>
                <a:spcPct val="150000"/>
              </a:lnSpc>
              <a:buClr>
                <a:srgbClr val="002060"/>
              </a:buClr>
            </a:pPr>
            <a:r>
              <a:rPr lang="zh-CN" altLang="en-US" sz="2200" b="1" dirty="0" smtClean="0">
                <a:latin typeface="微软雅黑" pitchFamily="34" charset="-122"/>
                <a:ea typeface="微软雅黑" pitchFamily="34" charset="-122"/>
              </a:rPr>
              <a:t>一、信息查询业务概述</a:t>
            </a:r>
            <a:endParaRPr lang="en-US" altLang="zh-CN" sz="2200" b="1" dirty="0" smtClean="0">
              <a:latin typeface="微软雅黑" pitchFamily="34" charset="-122"/>
              <a:ea typeface="微软雅黑" pitchFamily="34" charset="-122"/>
            </a:endParaRPr>
          </a:p>
          <a:p>
            <a:pPr marL="720000" lvl="2">
              <a:lnSpc>
                <a:spcPct val="150000"/>
              </a:lnSpc>
              <a:buClr>
                <a:srgbClr val="002060"/>
              </a:buClr>
            </a:pPr>
            <a:r>
              <a:rPr lang="zh-CN" altLang="en-US" sz="2200" b="1" dirty="0" smtClean="0">
                <a:latin typeface="微软雅黑" pitchFamily="34" charset="-122"/>
                <a:ea typeface="微软雅黑" pitchFamily="34" charset="-122"/>
              </a:rPr>
              <a:t>二、申请类查询</a:t>
            </a:r>
            <a:endParaRPr lang="en-US" altLang="zh-CN" sz="2200" b="1" dirty="0" smtClean="0">
              <a:latin typeface="微软雅黑" pitchFamily="34" charset="-122"/>
              <a:ea typeface="微软雅黑" pitchFamily="34" charset="-122"/>
            </a:endParaRPr>
          </a:p>
          <a:p>
            <a:pPr marL="720000" lvl="2">
              <a:lnSpc>
                <a:spcPct val="150000"/>
              </a:lnSpc>
              <a:buClr>
                <a:srgbClr val="002060"/>
              </a:buClr>
            </a:pPr>
            <a:r>
              <a:rPr lang="zh-CN" altLang="en-US" sz="2200" b="1" dirty="0" smtClean="0">
                <a:latin typeface="微软雅黑" pitchFamily="34" charset="-122"/>
                <a:ea typeface="微软雅黑" pitchFamily="34" charset="-122"/>
              </a:rPr>
              <a:t>三、主动下发类查询</a:t>
            </a:r>
            <a:endParaRPr lang="en-US" altLang="zh-CN" sz="2200" b="1" dirty="0" smtClean="0">
              <a:latin typeface="微软雅黑" pitchFamily="34" charset="-122"/>
              <a:ea typeface="微软雅黑" pitchFamily="34" charset="-122"/>
            </a:endParaRPr>
          </a:p>
          <a:p>
            <a:pPr marL="720000" lvl="2">
              <a:lnSpc>
                <a:spcPct val="150000"/>
              </a:lnSpc>
              <a:buClr>
                <a:srgbClr val="002060"/>
              </a:buClr>
            </a:pPr>
            <a:r>
              <a:rPr lang="zh-CN" altLang="en-US" sz="2200" b="1" dirty="0" smtClean="0">
                <a:latin typeface="微软雅黑" pitchFamily="34" charset="-122"/>
                <a:ea typeface="微软雅黑" pitchFamily="34" charset="-122"/>
              </a:rPr>
              <a:t>四、信息披露义务人持股及股份变更情况查询</a:t>
            </a:r>
            <a:endParaRPr lang="en-US" altLang="zh-CN" sz="2200" b="1" dirty="0" smtClean="0">
              <a:latin typeface="微软雅黑" pitchFamily="34" charset="-122"/>
              <a:ea typeface="微软雅黑" pitchFamily="34" charset="-122"/>
            </a:endParaRPr>
          </a:p>
          <a:p>
            <a:pPr marL="720000" lvl="2">
              <a:lnSpc>
                <a:spcPct val="150000"/>
              </a:lnSpc>
              <a:buClr>
                <a:srgbClr val="002060"/>
              </a:buClr>
            </a:pPr>
            <a:r>
              <a:rPr lang="zh-CN" altLang="en-US" sz="2200" b="1" dirty="0" smtClean="0">
                <a:latin typeface="微软雅黑" pitchFamily="34" charset="-122"/>
                <a:ea typeface="微软雅黑" pitchFamily="34" charset="-122"/>
              </a:rPr>
              <a:t>五、在线支付功能介绍</a:t>
            </a:r>
            <a:endParaRPr lang="en-US" altLang="zh-CN" sz="2200" b="1" dirty="0" smtClean="0">
              <a:latin typeface="微软雅黑" pitchFamily="34" charset="-122"/>
              <a:ea typeface="微软雅黑" pitchFamily="34" charset="-122"/>
            </a:endParaRPr>
          </a:p>
          <a:p>
            <a:pPr marL="720000" lvl="2">
              <a:lnSpc>
                <a:spcPct val="150000"/>
              </a:lnSpc>
              <a:buClr>
                <a:srgbClr val="002060"/>
              </a:buClr>
            </a:pPr>
            <a:r>
              <a:rPr lang="zh-CN" altLang="en-US" sz="2200" b="1" dirty="0" smtClean="0">
                <a:latin typeface="微软雅黑" pitchFamily="34" charset="-122"/>
                <a:ea typeface="微软雅黑" pitchFamily="34" charset="-122"/>
              </a:rPr>
              <a:t>六、客户服务</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20</a:t>
            </a:r>
            <a:endParaRPr lang="en-US" altLang="zh-CN" dirty="0"/>
          </a:p>
        </p:txBody>
      </p:sp>
      <p:sp>
        <p:nvSpPr>
          <p:cNvPr id="3"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定期持有人名册查询</a:t>
            </a:r>
            <a:endParaRPr lang="zh-CN" altLang="en-US" sz="2700" dirty="0">
              <a:solidFill>
                <a:schemeClr val="bg1"/>
              </a:solidFill>
              <a:latin typeface="黑体" pitchFamily="49" charset="-122"/>
              <a:ea typeface="黑体" pitchFamily="49" charset="-122"/>
            </a:endParaRPr>
          </a:p>
        </p:txBody>
      </p:sp>
      <p:graphicFrame>
        <p:nvGraphicFramePr>
          <p:cNvPr id="12" name="图示 11"/>
          <p:cNvGraphicFramePr/>
          <p:nvPr/>
        </p:nvGraphicFramePr>
        <p:xfrm>
          <a:off x="785786" y="857240"/>
          <a:ext cx="7429552" cy="3583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21</a:t>
            </a:r>
            <a:endParaRPr lang="en-US" altLang="zh-CN" dirty="0"/>
          </a:p>
        </p:txBody>
      </p:sp>
      <p:sp>
        <p:nvSpPr>
          <p:cNvPr id="3"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限售股明细数据查询</a:t>
            </a:r>
            <a:endParaRPr lang="zh-CN" altLang="en-US" sz="2700" dirty="0">
              <a:solidFill>
                <a:schemeClr val="bg1"/>
              </a:solidFill>
              <a:latin typeface="黑体" pitchFamily="49" charset="-122"/>
              <a:ea typeface="黑体" pitchFamily="49" charset="-122"/>
            </a:endParaRPr>
          </a:p>
        </p:txBody>
      </p:sp>
      <p:pic>
        <p:nvPicPr>
          <p:cNvPr id="4" name="图片 3" descr="9.JPG"/>
          <p:cNvPicPr>
            <a:picLocks noChangeAspect="1"/>
          </p:cNvPicPr>
          <p:nvPr/>
        </p:nvPicPr>
        <p:blipFill>
          <a:blip r:embed="rId2" cstate="print"/>
          <a:stretch>
            <a:fillRect/>
          </a:stretch>
        </p:blipFill>
        <p:spPr>
          <a:xfrm>
            <a:off x="492680" y="642925"/>
            <a:ext cx="8508476" cy="4018388"/>
          </a:xfrm>
          <a:prstGeom prst="rect">
            <a:avLst/>
          </a:prstGeom>
        </p:spPr>
      </p:pic>
      <p:sp>
        <p:nvSpPr>
          <p:cNvPr id="5" name="圆角矩形 4"/>
          <p:cNvSpPr/>
          <p:nvPr/>
        </p:nvSpPr>
        <p:spPr bwMode="auto">
          <a:xfrm>
            <a:off x="1428731" y="1017978"/>
            <a:ext cx="1143008" cy="267893"/>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
        <p:nvSpPr>
          <p:cNvPr id="6" name="TextBox 5"/>
          <p:cNvSpPr txBox="1"/>
          <p:nvPr/>
        </p:nvSpPr>
        <p:spPr>
          <a:xfrm>
            <a:off x="357158" y="4232687"/>
            <a:ext cx="2786082" cy="385308"/>
          </a:xfrm>
          <a:prstGeom prst="rect">
            <a:avLst/>
          </a:prstGeom>
          <a:noFill/>
        </p:spPr>
        <p:txBody>
          <a:bodyPr wrap="square" lIns="107263" tIns="53631" rIns="107263" bIns="53631" rtlCol="0">
            <a:spAutoFit/>
          </a:bodyPr>
          <a:lstStyle/>
          <a:p>
            <a:r>
              <a:rPr lang="zh-CN" altLang="en-US" dirty="0" smtClean="0">
                <a:latin typeface="微软雅黑" pitchFamily="34" charset="-122"/>
                <a:ea typeface="微软雅黑" pitchFamily="34" charset="-122"/>
              </a:rPr>
              <a:t>用于办理</a:t>
            </a:r>
            <a:r>
              <a:rPr lang="zh-CN" altLang="en-US" dirty="0" smtClean="0">
                <a:solidFill>
                  <a:srgbClr val="C00000"/>
                </a:solidFill>
                <a:latin typeface="微软雅黑" pitchFamily="34" charset="-122"/>
                <a:ea typeface="微软雅黑" pitchFamily="34" charset="-122"/>
              </a:rPr>
              <a:t>解除限售</a:t>
            </a:r>
            <a:r>
              <a:rPr lang="zh-CN" altLang="en-US" dirty="0" smtClean="0">
                <a:latin typeface="微软雅黑" pitchFamily="34" charset="-122"/>
                <a:ea typeface="微软雅黑" pitchFamily="34" charset="-122"/>
              </a:rPr>
              <a:t>业务</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1504950" y="1639891"/>
            <a:ext cx="1150938" cy="1336675"/>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8890" y="407716"/>
              <a:ext cx="507937" cy="507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组合 16"/>
          <p:cNvGrpSpPr>
            <a:grpSpLocks/>
          </p:cNvGrpSpPr>
          <p:nvPr/>
        </p:nvGrpSpPr>
        <p:grpSpPr bwMode="auto">
          <a:xfrm>
            <a:off x="2779715" y="1992314"/>
            <a:ext cx="855662" cy="992187"/>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4" name="组合 17"/>
          <p:cNvGrpSpPr>
            <a:grpSpLocks/>
          </p:cNvGrpSpPr>
          <p:nvPr/>
        </p:nvGrpSpPr>
        <p:grpSpPr bwMode="auto">
          <a:xfrm>
            <a:off x="2228854" y="2825753"/>
            <a:ext cx="773113" cy="898525"/>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 xmlns:a14="http://schemas.microsoft.com/office/drawing/2010/main"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2024" y="302863"/>
              <a:ext cx="377311" cy="377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224" name="六边形 22"/>
          <p:cNvSpPr>
            <a:spLocks noChangeArrowheads="1"/>
          </p:cNvSpPr>
          <p:nvPr/>
        </p:nvSpPr>
        <p:spPr bwMode="auto">
          <a:xfrm rot="5400000">
            <a:off x="4740980" y="1034462"/>
            <a:ext cx="321472" cy="395657"/>
          </a:xfrm>
          <a:prstGeom prst="hexagon">
            <a:avLst>
              <a:gd name="adj" fmla="val 24974"/>
              <a:gd name="vf" fmla="val 115470"/>
            </a:avLst>
          </a:prstGeom>
          <a:solidFill>
            <a:srgbClr val="F2A849"/>
          </a:solidFill>
          <a:ln>
            <a:noFill/>
          </a:ln>
          <a:extLst>
            <a:ext uri="{91240B29-F687-4F45-9708-019B960494DF}">
              <a14:hiddenLine xmlns="" xmlns:a14="http://schemas.microsoft.com/office/drawing/2010/main" w="25400">
                <a:solidFill>
                  <a:srgbClr val="395E8A"/>
                </a:solidFill>
                <a:bevel/>
                <a:headEnd/>
                <a:tailEnd/>
              </a14:hiddenLine>
            </a:ext>
          </a:extLst>
        </p:spPr>
        <p:txBody>
          <a:bodyPr lIns="91420" tIns="45709" rIns="91420" bIns="45709"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4071935" y="1714494"/>
            <a:ext cx="4857752" cy="289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200000"/>
              </a:lnSpc>
              <a:buNone/>
            </a:pPr>
            <a:r>
              <a:rPr lang="zh-CN" altLang="zh-CN" sz="1500" dirty="0" smtClean="0">
                <a:solidFill>
                  <a:srgbClr val="FF9933"/>
                </a:solidFill>
                <a:latin typeface="微软雅黑" pitchFamily="34" charset="-122"/>
                <a:ea typeface="微软雅黑" pitchFamily="34" charset="-122"/>
              </a:rPr>
              <a:t>持股</a:t>
            </a:r>
            <a:r>
              <a:rPr lang="en-US" altLang="zh-CN" sz="1500" b="1" dirty="0" smtClean="0">
                <a:solidFill>
                  <a:srgbClr val="C00000"/>
                </a:solidFill>
                <a:latin typeface="微软雅黑" pitchFamily="34" charset="-122"/>
                <a:ea typeface="微软雅黑" pitchFamily="34" charset="-122"/>
              </a:rPr>
              <a:t>5%</a:t>
            </a:r>
            <a:r>
              <a:rPr lang="zh-CN" altLang="zh-CN" sz="1500" b="1" dirty="0" smtClean="0">
                <a:solidFill>
                  <a:srgbClr val="C00000"/>
                </a:solidFill>
                <a:latin typeface="微软雅黑" pitchFamily="34" charset="-122"/>
                <a:ea typeface="微软雅黑" pitchFamily="34" charset="-122"/>
              </a:rPr>
              <a:t>以上（含</a:t>
            </a:r>
            <a:r>
              <a:rPr lang="en-US" altLang="zh-CN" sz="1500" b="1" dirty="0" smtClean="0">
                <a:solidFill>
                  <a:srgbClr val="C00000"/>
                </a:solidFill>
                <a:latin typeface="微软雅黑" pitchFamily="34" charset="-122"/>
                <a:ea typeface="微软雅黑" pitchFamily="34" charset="-122"/>
              </a:rPr>
              <a:t>5%</a:t>
            </a:r>
            <a:r>
              <a:rPr lang="zh-CN" altLang="zh-CN" sz="1500" b="1" dirty="0" smtClean="0">
                <a:solidFill>
                  <a:srgbClr val="C00000"/>
                </a:solidFill>
                <a:latin typeface="微软雅黑" pitchFamily="34" charset="-122"/>
                <a:ea typeface="微软雅黑" pitchFamily="34" charset="-122"/>
              </a:rPr>
              <a:t>）股东</a:t>
            </a:r>
            <a:r>
              <a:rPr lang="zh-CN" altLang="zh-CN" sz="1500" dirty="0" smtClean="0">
                <a:solidFill>
                  <a:srgbClr val="FF9933"/>
                </a:solidFill>
                <a:latin typeface="微软雅黑" pitchFamily="34" charset="-122"/>
                <a:ea typeface="微软雅黑" pitchFamily="34" charset="-122"/>
              </a:rPr>
              <a:t>所持股份发生</a:t>
            </a:r>
            <a:r>
              <a:rPr lang="zh-CN" altLang="zh-CN" sz="1500" b="1" dirty="0" smtClean="0">
                <a:solidFill>
                  <a:srgbClr val="C00000"/>
                </a:solidFill>
                <a:latin typeface="微软雅黑" pitchFamily="34" charset="-122"/>
                <a:ea typeface="微软雅黑" pitchFamily="34" charset="-122"/>
              </a:rPr>
              <a:t>交易与非交易变更</a:t>
            </a:r>
            <a:r>
              <a:rPr lang="zh-CN" altLang="zh-CN" sz="1500" dirty="0" smtClean="0">
                <a:solidFill>
                  <a:srgbClr val="FF9933"/>
                </a:solidFill>
                <a:latin typeface="微软雅黑" pitchFamily="34" charset="-122"/>
                <a:ea typeface="微软雅黑" pitchFamily="34" charset="-122"/>
              </a:rPr>
              <a:t>、股票状态变动（如</a:t>
            </a:r>
            <a:r>
              <a:rPr lang="zh-CN" altLang="zh-CN" sz="1500" b="1" dirty="0" smtClean="0">
                <a:solidFill>
                  <a:srgbClr val="C00000"/>
                </a:solidFill>
                <a:latin typeface="微软雅黑" pitchFamily="34" charset="-122"/>
                <a:ea typeface="微软雅黑" pitchFamily="34" charset="-122"/>
              </a:rPr>
              <a:t>质押、司法冻结</a:t>
            </a:r>
            <a:r>
              <a:rPr lang="zh-CN" altLang="zh-CN" sz="1500" dirty="0" smtClean="0">
                <a:solidFill>
                  <a:srgbClr val="FF9933"/>
                </a:solidFill>
                <a:latin typeface="微软雅黑" pitchFamily="34" charset="-122"/>
                <a:ea typeface="微软雅黑" pitchFamily="34" charset="-122"/>
              </a:rPr>
              <a:t>）等情形时，发行人</a:t>
            </a:r>
            <a:r>
              <a:rPr lang="zh-CN" altLang="en-US" sz="1500" dirty="0" smtClean="0">
                <a:solidFill>
                  <a:srgbClr val="FF9933"/>
                </a:solidFill>
                <a:latin typeface="微软雅黑" pitchFamily="34" charset="-122"/>
                <a:ea typeface="微软雅黑" pitchFamily="34" charset="-122"/>
              </a:rPr>
              <a:t>可网上查询变动</a:t>
            </a:r>
            <a:r>
              <a:rPr lang="zh-CN" altLang="en-US" sz="1500" b="1" dirty="0" smtClean="0">
                <a:solidFill>
                  <a:srgbClr val="FF9933"/>
                </a:solidFill>
                <a:latin typeface="微软雅黑" pitchFamily="34" charset="-122"/>
                <a:ea typeface="微软雅黑" pitchFamily="34" charset="-122"/>
              </a:rPr>
              <a:t>名单</a:t>
            </a:r>
            <a:r>
              <a:rPr lang="zh-CN" altLang="en-US" sz="1500" dirty="0" smtClean="0">
                <a:solidFill>
                  <a:srgbClr val="FF9933"/>
                </a:solidFill>
                <a:latin typeface="微软雅黑" pitchFamily="34" charset="-122"/>
                <a:ea typeface="微软雅黑" pitchFamily="34" charset="-122"/>
              </a:rPr>
              <a:t>以及</a:t>
            </a:r>
            <a:r>
              <a:rPr lang="zh-CN" altLang="en-US" sz="1500" b="1" dirty="0" smtClean="0">
                <a:solidFill>
                  <a:srgbClr val="FF9933"/>
                </a:solidFill>
                <a:latin typeface="微软雅黑" pitchFamily="34" charset="-122"/>
                <a:ea typeface="微软雅黑" pitchFamily="34" charset="-122"/>
              </a:rPr>
              <a:t>变动明细</a:t>
            </a:r>
            <a:r>
              <a:rPr lang="zh-CN" altLang="en-US" sz="1500" dirty="0" smtClean="0">
                <a:solidFill>
                  <a:srgbClr val="FF9933"/>
                </a:solidFill>
                <a:latin typeface="微软雅黑" pitchFamily="34" charset="-122"/>
                <a:ea typeface="微软雅黑" pitchFamily="34" charset="-122"/>
              </a:rPr>
              <a:t>清单</a:t>
            </a:r>
            <a:r>
              <a:rPr lang="zh-CN" altLang="zh-CN" sz="1500" dirty="0" smtClean="0">
                <a:solidFill>
                  <a:srgbClr val="FF9933"/>
                </a:solidFill>
                <a:latin typeface="微软雅黑" pitchFamily="34" charset="-122"/>
                <a:ea typeface="微软雅黑" pitchFamily="34" charset="-122"/>
              </a:rPr>
              <a:t>。</a:t>
            </a:r>
            <a:endParaRPr lang="en-US" altLang="zh-CN" sz="1500" dirty="0" smtClean="0">
              <a:solidFill>
                <a:srgbClr val="FF9933"/>
              </a:solidFill>
              <a:latin typeface="微软雅黑" pitchFamily="34" charset="-122"/>
              <a:ea typeface="微软雅黑" pitchFamily="34" charset="-122"/>
            </a:endParaRPr>
          </a:p>
          <a:p>
            <a:pPr>
              <a:lnSpc>
                <a:spcPct val="200000"/>
              </a:lnSpc>
              <a:buNone/>
            </a:pPr>
            <a:r>
              <a:rPr lang="zh-CN" altLang="en-US" sz="1400" dirty="0" smtClean="0">
                <a:solidFill>
                  <a:srgbClr val="C00000"/>
                </a:solidFill>
                <a:latin typeface="微软雅黑" pitchFamily="34" charset="-122"/>
                <a:ea typeface="微软雅黑" pitchFamily="34" charset="-122"/>
              </a:rPr>
              <a:t>信息披露义务</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全国中小企业股份转让系统挂牌公司信息披露细则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第四十三条</a:t>
            </a:r>
          </a:p>
          <a:p>
            <a:pPr lvl="0">
              <a:lnSpc>
                <a:spcPct val="200000"/>
              </a:lnSpc>
              <a:buNone/>
            </a:pPr>
            <a:endParaRPr lang="zh-CN" altLang="en-US" sz="1500" dirty="0">
              <a:solidFill>
                <a:srgbClr val="FF9933"/>
              </a:solidFill>
              <a:latin typeface="微软雅黑" pitchFamily="34" charset="-122"/>
              <a:ea typeface="微软雅黑" pitchFamily="34" charset="-122"/>
            </a:endParaRPr>
          </a:p>
        </p:txBody>
      </p:sp>
      <p:sp>
        <p:nvSpPr>
          <p:cNvPr id="9228" name="TextBox 26"/>
          <p:cNvSpPr>
            <a:spLocks noChangeArrowheads="1"/>
          </p:cNvSpPr>
          <p:nvPr/>
        </p:nvSpPr>
        <p:spPr bwMode="auto">
          <a:xfrm>
            <a:off x="5214942" y="1142993"/>
            <a:ext cx="3643338" cy="323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zh-CN" sz="1500" b="1" dirty="0" smtClean="0">
                <a:solidFill>
                  <a:srgbClr val="FF9933"/>
                </a:solidFill>
                <a:latin typeface="微软雅黑" pitchFamily="34" charset="-122"/>
                <a:ea typeface="微软雅黑" pitchFamily="34" charset="-122"/>
              </a:rPr>
              <a:t>持股</a:t>
            </a:r>
            <a:r>
              <a:rPr lang="en-US" altLang="zh-CN" sz="1500" b="1" dirty="0" smtClean="0">
                <a:solidFill>
                  <a:srgbClr val="FF9933"/>
                </a:solidFill>
                <a:latin typeface="微软雅黑" pitchFamily="34" charset="-122"/>
                <a:ea typeface="微软雅黑" pitchFamily="34" charset="-122"/>
              </a:rPr>
              <a:t>5%</a:t>
            </a:r>
            <a:r>
              <a:rPr lang="zh-CN" altLang="zh-CN" sz="1500" b="1" dirty="0" smtClean="0">
                <a:solidFill>
                  <a:srgbClr val="FF9933"/>
                </a:solidFill>
                <a:latin typeface="微软雅黑" pitchFamily="34" charset="-122"/>
                <a:ea typeface="微软雅黑" pitchFamily="34" charset="-122"/>
              </a:rPr>
              <a:t>以上股东股份变动信息提醒服务</a:t>
            </a:r>
            <a:endParaRPr lang="zh-CN" altLang="en-US" sz="1500" b="1" dirty="0">
              <a:solidFill>
                <a:srgbClr val="F2A8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496918" y="171436"/>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主动下发类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持股</a:t>
            </a:r>
            <a:r>
              <a:rPr lang="en-US" altLang="zh-CN" sz="2700" b="1" dirty="0" smtClean="0">
                <a:solidFill>
                  <a:srgbClr val="FFFFFF"/>
                </a:solidFill>
                <a:latin typeface="微软雅黑" pitchFamily="34" charset="-122"/>
                <a:ea typeface="微软雅黑" pitchFamily="34" charset="-122"/>
              </a:rPr>
              <a:t>5%</a:t>
            </a:r>
            <a:r>
              <a:rPr lang="zh-CN" altLang="en-US" sz="2700" b="1" dirty="0" smtClean="0">
                <a:solidFill>
                  <a:srgbClr val="FFFFFF"/>
                </a:solidFill>
                <a:latin typeface="微软雅黑" pitchFamily="34" charset="-122"/>
                <a:ea typeface="微软雅黑" pitchFamily="34" charset="-122"/>
              </a:rPr>
              <a:t>以上股东股份变动信息提醒服务</a:t>
            </a:r>
          </a:p>
        </p:txBody>
      </p:sp>
      <p:sp>
        <p:nvSpPr>
          <p:cNvPr id="30" name="页脚占位符 1"/>
          <p:cNvSpPr>
            <a:spLocks noGrp="1"/>
          </p:cNvSpPr>
          <p:nvPr>
            <p:ph type="ftr" sz="quarter" idx="11"/>
          </p:nvPr>
        </p:nvSpPr>
        <p:spPr>
          <a:xfrm>
            <a:off x="3124200" y="4683922"/>
            <a:ext cx="2895600" cy="357188"/>
          </a:xfrm>
        </p:spPr>
        <p:txBody>
          <a:bodyPr/>
          <a:lstStyle/>
          <a:p>
            <a:pPr>
              <a:defRPr/>
            </a:pPr>
            <a:r>
              <a:rPr lang="en-US" altLang="zh-CN" dirty="0" smtClean="0"/>
              <a:t>22</a:t>
            </a:r>
            <a:endParaRPr lang="en-US" altLang="zh-CN"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71"/>
            <a:ext cx="3016250" cy="2044303"/>
          </a:xfrm>
        </p:spPr>
      </p:pic>
      <p:sp>
        <p:nvSpPr>
          <p:cNvPr id="12294" name="标题 3"/>
          <p:cNvSpPr>
            <a:spLocks noGrp="1"/>
          </p:cNvSpPr>
          <p:nvPr>
            <p:ph type="title"/>
          </p:nvPr>
        </p:nvSpPr>
        <p:spPr>
          <a:xfrm>
            <a:off x="3500430" y="1339450"/>
            <a:ext cx="5286412" cy="2035969"/>
          </a:xfrm>
        </p:spPr>
        <p:txBody>
          <a:bodyPr>
            <a:normAutofit/>
          </a:bodyPr>
          <a:lstStyle/>
          <a:p>
            <a:pPr algn="ctr" eaLnBrk="1" hangingPunct="1"/>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latin typeface="微软雅黑" pitchFamily="34" charset="-122"/>
                <a:ea typeface="微软雅黑" pitchFamily="34" charset="-122"/>
              </a:rPr>
              <a:t>信息披露义务人持股及股份变更情况查询</a:t>
            </a:r>
            <a:endParaRPr lang="zh-CN" altLang="en-US" sz="2700" b="1" dirty="0" smtClean="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7" name="页脚占位符 6"/>
          <p:cNvSpPr>
            <a:spLocks noGrp="1"/>
          </p:cNvSpPr>
          <p:nvPr>
            <p:ph type="ftr" sz="quarter" idx="16"/>
          </p:nvPr>
        </p:nvSpPr>
        <p:spPr>
          <a:xfrm>
            <a:off x="3143240" y="4625596"/>
            <a:ext cx="2895600" cy="357188"/>
          </a:xfrm>
        </p:spPr>
        <p:txBody>
          <a:bodyPr/>
          <a:lstStyle/>
          <a:p>
            <a:pPr>
              <a:defRPr/>
            </a:pPr>
            <a:r>
              <a:rPr lang="en-US" altLang="zh-CN" dirty="0" smtClean="0"/>
              <a:t>23</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82140"/>
            <a:ext cx="8647082" cy="489347"/>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smtClean="0"/>
              <a:t>24</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sp>
        <p:nvSpPr>
          <p:cNvPr id="6" name="页脚占位符 5"/>
          <p:cNvSpPr>
            <a:spLocks noGrp="1"/>
          </p:cNvSpPr>
          <p:nvPr>
            <p:ph type="ftr" sz="quarter" idx="11"/>
          </p:nvPr>
        </p:nvSpPr>
        <p:spPr/>
        <p:txBody>
          <a:bodyPr/>
          <a:lstStyle/>
          <a:p>
            <a:pPr>
              <a:defRPr/>
            </a:pPr>
            <a:r>
              <a:rPr lang="en-US" altLang="zh-CN" dirty="0" smtClean="0"/>
              <a:t>25</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910818"/>
          <a:ext cx="8429684" cy="3375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smtClean="0"/>
              <a:t>26</a:t>
            </a:r>
            <a:endParaRPr lang="en-US" altLang="zh-CN" dirty="0"/>
          </a:p>
        </p:txBody>
      </p:sp>
    </p:spTree>
    <p:extLst>
      <p:ext uri="{BB962C8B-B14F-4D97-AF65-F5344CB8AC3E}">
        <p14:creationId xmlns:p14="http://schemas.microsoft.com/office/powerpoint/2010/main" xmlns="" val="13106516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27</a:t>
            </a:r>
            <a:endParaRPr lang="en-US" altLang="zh-CN" dirty="0"/>
          </a:p>
        </p:txBody>
      </p:sp>
      <p:graphicFrame>
        <p:nvGraphicFramePr>
          <p:cNvPr id="3" name="表格 2"/>
          <p:cNvGraphicFramePr>
            <a:graphicFrameLocks noGrp="1"/>
          </p:cNvGraphicFramePr>
          <p:nvPr/>
        </p:nvGraphicFramePr>
        <p:xfrm>
          <a:off x="785786" y="964394"/>
          <a:ext cx="7643866" cy="3384333"/>
        </p:xfrm>
        <a:graphic>
          <a:graphicData uri="http://schemas.openxmlformats.org/drawingml/2006/table">
            <a:tbl>
              <a:tblPr/>
              <a:tblGrid>
                <a:gridCol w="717118"/>
                <a:gridCol w="3211972"/>
                <a:gridCol w="3714776"/>
              </a:tblGrid>
              <a:tr h="251565">
                <a:tc>
                  <a:txBody>
                    <a:bodyPr/>
                    <a:lstStyle/>
                    <a:p>
                      <a:pPr algn="ctr">
                        <a:spcAft>
                          <a:spcPts val="0"/>
                        </a:spcAft>
                      </a:pPr>
                      <a:r>
                        <a:rPr lang="zh-CN" sz="1400" b="1" kern="100" dirty="0">
                          <a:latin typeface="微软雅黑" pitchFamily="34" charset="-122"/>
                          <a:ea typeface="微软雅黑" pitchFamily="34" charset="-122"/>
                          <a:cs typeface="Times New Roman"/>
                        </a:rPr>
                        <a:t>序号</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latin typeface="微软雅黑" pitchFamily="34" charset="-122"/>
                          <a:ea typeface="微软雅黑" pitchFamily="34" charset="-122"/>
                          <a:cs typeface="Times New Roman"/>
                        </a:rPr>
                        <a:t>服务内容</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b="1" kern="100">
                          <a:latin typeface="微软雅黑" pitchFamily="34" charset="-122"/>
                          <a:ea typeface="微软雅黑" pitchFamily="34" charset="-122"/>
                          <a:cs typeface="Times New Roman"/>
                        </a:rPr>
                        <a:t>收费标准</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68680">
                <a:tc>
                  <a:txBody>
                    <a:bodyPr/>
                    <a:lstStyle/>
                    <a:p>
                      <a:pPr algn="ctr">
                        <a:spcAft>
                          <a:spcPts val="0"/>
                        </a:spcAft>
                      </a:pPr>
                      <a:r>
                        <a:rPr lang="en-US" sz="1400" kern="100">
                          <a:latin typeface="微软雅黑" pitchFamily="34" charset="-122"/>
                          <a:ea typeface="微软雅黑" pitchFamily="34" charset="-122"/>
                          <a:cs typeface="Times New Roman"/>
                        </a:rPr>
                        <a:t>1</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不定期持有人名册查询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7">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kern="100" dirty="0" smtClean="0">
                          <a:solidFill>
                            <a:schemeClr val="tx1"/>
                          </a:solidFill>
                          <a:latin typeface="微软雅黑" pitchFamily="34" charset="-122"/>
                          <a:ea typeface="微软雅黑" pitchFamily="34" charset="-122"/>
                          <a:cs typeface="Times New Roman"/>
                        </a:rPr>
                        <a:t>对发行人查询各类名册信息统一按年度收取信息查询服务费：</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b="1" kern="100" dirty="0" smtClean="0">
                          <a:solidFill>
                            <a:schemeClr val="tx1"/>
                          </a:solidFill>
                          <a:latin typeface="微软雅黑" pitchFamily="34" charset="-122"/>
                          <a:ea typeface="微软雅黑" pitchFamily="34" charset="-122"/>
                          <a:cs typeface="Times New Roman"/>
                        </a:rPr>
                        <a:t>股转系统挂牌公司股份</a:t>
                      </a:r>
                      <a:r>
                        <a:rPr lang="en-US" sz="1400" b="1" kern="100" dirty="0" smtClean="0">
                          <a:solidFill>
                            <a:schemeClr val="tx1"/>
                          </a:solidFill>
                          <a:latin typeface="微软雅黑" pitchFamily="34" charset="-122"/>
                          <a:ea typeface="微软雅黑" pitchFamily="34" charset="-122"/>
                          <a:cs typeface="Times New Roman"/>
                        </a:rPr>
                        <a:t>1,200</a:t>
                      </a:r>
                      <a:r>
                        <a:rPr lang="zh-CN" altLang="en-US" sz="1400" b="1" kern="100" dirty="0" smtClean="0">
                          <a:solidFill>
                            <a:schemeClr val="tx1"/>
                          </a:solidFill>
                          <a:latin typeface="微软雅黑" pitchFamily="34" charset="-122"/>
                          <a:ea typeface="微软雅黑" pitchFamily="34" charset="-122"/>
                          <a:cs typeface="Times New Roman"/>
                        </a:rPr>
                        <a:t>元人民币</a:t>
                      </a:r>
                      <a:r>
                        <a:rPr lang="en-US" sz="1400" b="1" kern="100" dirty="0" smtClean="0">
                          <a:solidFill>
                            <a:schemeClr val="tx1"/>
                          </a:solidFill>
                          <a:latin typeface="微软雅黑" pitchFamily="34" charset="-122"/>
                          <a:ea typeface="微软雅黑" pitchFamily="34" charset="-122"/>
                          <a:cs typeface="Times New Roman"/>
                        </a:rPr>
                        <a:t>/</a:t>
                      </a:r>
                      <a:r>
                        <a:rPr lang="zh-CN" altLang="en-US" sz="1400" b="1" kern="100" dirty="0" smtClean="0">
                          <a:solidFill>
                            <a:schemeClr val="tx1"/>
                          </a:solidFill>
                          <a:latin typeface="微软雅黑" pitchFamily="34" charset="-122"/>
                          <a:ea typeface="微软雅黑" pitchFamily="34" charset="-122"/>
                          <a:cs typeface="Times New Roman"/>
                        </a:rPr>
                        <a:t>年。</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400" i="0" kern="100" dirty="0" smtClean="0">
                          <a:solidFill>
                            <a:schemeClr val="tx1"/>
                          </a:solidFill>
                          <a:latin typeface="微软雅黑" pitchFamily="34" charset="-122"/>
                          <a:ea typeface="微软雅黑" pitchFamily="34" charset="-122"/>
                          <a:cs typeface="Times New Roman"/>
                        </a:rPr>
                        <a:t>当年登记不足一年的，从登记当月开始按实际月份折算计收。</a:t>
                      </a:r>
                    </a:p>
                    <a:p>
                      <a:pPr algn="ctr">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2</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月中</a:t>
                      </a:r>
                      <a:r>
                        <a:rPr lang="en-US" sz="1400" kern="100" dirty="0">
                          <a:latin typeface="微软雅黑" pitchFamily="34" charset="-122"/>
                          <a:ea typeface="微软雅黑" pitchFamily="34" charset="-122"/>
                          <a:cs typeface="Times New Roman"/>
                        </a:rPr>
                        <a:t>/</a:t>
                      </a:r>
                      <a:r>
                        <a:rPr lang="zh-CN" sz="1400" kern="100" dirty="0">
                          <a:latin typeface="微软雅黑" pitchFamily="34" charset="-122"/>
                          <a:ea typeface="微软雅黑" pitchFamily="34" charset="-122"/>
                          <a:cs typeface="Times New Roman"/>
                        </a:rPr>
                        <a:t>末定期持有人名册</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3</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股本结构查询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4</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a:latin typeface="微软雅黑" pitchFamily="34" charset="-122"/>
                          <a:ea typeface="微软雅黑" pitchFamily="34" charset="-122"/>
                          <a:cs typeface="Times New Roman"/>
                        </a:rPr>
                        <a:t>股份冻结数据查询</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51565">
                <a:tc>
                  <a:txBody>
                    <a:bodyPr/>
                    <a:lstStyle/>
                    <a:p>
                      <a:pPr algn="ctr">
                        <a:spcAft>
                          <a:spcPts val="0"/>
                        </a:spcAft>
                      </a:pPr>
                      <a:r>
                        <a:rPr lang="en-US" sz="1400" kern="100">
                          <a:latin typeface="微软雅黑" pitchFamily="34" charset="-122"/>
                          <a:ea typeface="微软雅黑" pitchFamily="34" charset="-122"/>
                          <a:cs typeface="Times New Roman"/>
                        </a:rPr>
                        <a:t>5</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限售股份明细数据查询</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03132">
                <a:tc>
                  <a:txBody>
                    <a:bodyPr/>
                    <a:lstStyle/>
                    <a:p>
                      <a:pPr algn="ctr">
                        <a:spcAft>
                          <a:spcPts val="0"/>
                        </a:spcAft>
                      </a:pPr>
                      <a:r>
                        <a:rPr lang="en-US" sz="1400" kern="100">
                          <a:latin typeface="微软雅黑" pitchFamily="34" charset="-122"/>
                          <a:ea typeface="微软雅黑" pitchFamily="34" charset="-122"/>
                          <a:cs typeface="Times New Roman"/>
                        </a:rPr>
                        <a:t>6</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400" kern="100" dirty="0">
                          <a:latin typeface="微软雅黑" pitchFamily="34" charset="-122"/>
                          <a:ea typeface="微软雅黑" pitchFamily="34" charset="-122"/>
                          <a:cs typeface="Times New Roman"/>
                        </a:rPr>
                        <a:t>股息红利差异化征税明细查询</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54696">
                <a:tc>
                  <a:txBody>
                    <a:bodyPr/>
                    <a:lstStyle/>
                    <a:p>
                      <a:pPr algn="ctr">
                        <a:spcAft>
                          <a:spcPts val="0"/>
                        </a:spcAft>
                      </a:pPr>
                      <a:r>
                        <a:rPr lang="en-US" sz="1400" kern="100">
                          <a:latin typeface="微软雅黑" pitchFamily="34" charset="-122"/>
                          <a:ea typeface="微软雅黑" pitchFamily="34" charset="-122"/>
                          <a:cs typeface="Times New Roman"/>
                        </a:rPr>
                        <a:t>7</a:t>
                      </a:r>
                      <a:endParaRPr lang="zh-CN" sz="9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信息披露义务人持股及股份变更情况查询</a:t>
                      </a: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收费标准</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在线支付功能介绍</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28</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 xmlns:p14="http://schemas.microsoft.com/office/powerpoint/2010/main" val="5901216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29</a:t>
            </a:r>
            <a:endParaRPr lang="en-US" altLang="zh-CN" dirty="0"/>
          </a:p>
        </p:txBody>
      </p:sp>
      <p:sp>
        <p:nvSpPr>
          <p:cNvPr id="3"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在线支付使用流程介绍</a:t>
            </a:r>
            <a:endParaRPr lang="zh-CN" altLang="en-US" sz="2700" dirty="0">
              <a:solidFill>
                <a:schemeClr val="bg1"/>
              </a:solidFill>
              <a:latin typeface="黑体" pitchFamily="49" charset="-122"/>
              <a:ea typeface="黑体" pitchFamily="49" charset="-122"/>
            </a:endParaRPr>
          </a:p>
        </p:txBody>
      </p:sp>
      <p:grpSp>
        <p:nvGrpSpPr>
          <p:cNvPr id="4" name="组合 27"/>
          <p:cNvGrpSpPr/>
          <p:nvPr/>
        </p:nvGrpSpPr>
        <p:grpSpPr>
          <a:xfrm>
            <a:off x="483550" y="1707654"/>
            <a:ext cx="8110961" cy="2042823"/>
            <a:chOff x="809596" y="1491054"/>
            <a:chExt cx="8786874" cy="2723764"/>
          </a:xfrm>
        </p:grpSpPr>
        <p:sp>
          <p:nvSpPr>
            <p:cNvPr id="8" name="圆角矩形 7"/>
            <p:cNvSpPr/>
            <p:nvPr/>
          </p:nvSpPr>
          <p:spPr bwMode="auto">
            <a:xfrm>
              <a:off x="809596" y="2643182"/>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业务收费</a:t>
              </a:r>
            </a:p>
          </p:txBody>
        </p:sp>
        <p:sp>
          <p:nvSpPr>
            <p:cNvPr id="11" name="圆角矩形 10"/>
            <p:cNvSpPr/>
            <p:nvPr/>
          </p:nvSpPr>
          <p:spPr bwMode="auto">
            <a:xfrm>
              <a:off x="2666984" y="2643182"/>
              <a:ext cx="1285884" cy="571504"/>
            </a:xfrm>
            <a:prstGeom prst="roundRect">
              <a:avLst/>
            </a:prstGeom>
            <a:solidFill>
              <a:srgbClr val="CC0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bg1"/>
                    </a:solidFill>
                    <a:prstDash val="solid"/>
                  </a:ln>
                  <a:solidFill>
                    <a:schemeClr val="bg1">
                      <a:lumMod val="95000"/>
                    </a:schemeClr>
                  </a:solidFill>
                  <a:effectLst>
                    <a:outerShdw blurRad="41275" dist="20320" dir="1800000" algn="tl" rotWithShape="0">
                      <a:srgbClr val="000000">
                        <a:alpha val="40000"/>
                      </a:srgbClr>
                    </a:outerShdw>
                  </a:effectLst>
                  <a:latin typeface="Arial" pitchFamily="34" charset="0"/>
                  <a:ea typeface="宋体" pitchFamily="2" charset="-122"/>
                </a:rPr>
                <a:t>在线支付</a:t>
              </a:r>
              <a:endParaRPr lang="zh-CN" altLang="en-US" sz="1500" b="1" dirty="0" smtClean="0">
                <a:ln w="12700">
                  <a:solidFill>
                    <a:schemeClr val="bg1"/>
                  </a:solidFill>
                  <a:prstDash val="solid"/>
                </a:ln>
                <a:solidFill>
                  <a:schemeClr val="bg1">
                    <a:lumMod val="9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2" name="圆角矩形 11"/>
            <p:cNvSpPr/>
            <p:nvPr/>
          </p:nvSpPr>
          <p:spPr bwMode="auto">
            <a:xfrm>
              <a:off x="4310058" y="1491054"/>
              <a:ext cx="1571636" cy="1056117"/>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在线支付</a:t>
              </a:r>
              <a:endParaRPr lang="en-US" altLang="zh-CN"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（个人网银）</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4" name="圆角矩形 13"/>
            <p:cNvSpPr/>
            <p:nvPr/>
          </p:nvSpPr>
          <p:spPr bwMode="auto">
            <a:xfrm>
              <a:off x="4310058" y="3429000"/>
              <a:ext cx="1571636" cy="785818"/>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企业网银</a:t>
              </a:r>
            </a:p>
          </p:txBody>
        </p:sp>
        <p:sp>
          <p:nvSpPr>
            <p:cNvPr id="15" name="圆角矩形 14"/>
            <p:cNvSpPr/>
            <p:nvPr/>
          </p:nvSpPr>
          <p:spPr bwMode="auto">
            <a:xfrm>
              <a:off x="6453198" y="1714488"/>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个人付款</a:t>
              </a:r>
            </a:p>
          </p:txBody>
        </p:sp>
        <p:sp>
          <p:nvSpPr>
            <p:cNvPr id="16" name="圆角矩形 15"/>
            <p:cNvSpPr/>
            <p:nvPr/>
          </p:nvSpPr>
          <p:spPr bwMode="auto">
            <a:xfrm>
              <a:off x="6453198" y="3571876"/>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经办复核</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8" name="圆角矩形 17"/>
            <p:cNvSpPr/>
            <p:nvPr/>
          </p:nvSpPr>
          <p:spPr bwMode="auto">
            <a:xfrm>
              <a:off x="8310586" y="2643182"/>
              <a:ext cx="1285884" cy="571504"/>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779252"/>
              <a:r>
                <a:rPr lang="zh-CN" alt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rPr>
                <a:t>返回商户</a:t>
              </a:r>
              <a:endParaRPr lang="zh-CN" altLang="en-US"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宋体" pitchFamily="2" charset="-122"/>
              </a:endParaRPr>
            </a:p>
          </p:txBody>
        </p:sp>
        <p:sp>
          <p:nvSpPr>
            <p:cNvPr id="19" name="右箭头 18"/>
            <p:cNvSpPr/>
            <p:nvPr/>
          </p:nvSpPr>
          <p:spPr bwMode="auto">
            <a:xfrm>
              <a:off x="2166918" y="2786058"/>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0" name="右箭头 19"/>
            <p:cNvSpPr/>
            <p:nvPr/>
          </p:nvSpPr>
          <p:spPr bwMode="auto">
            <a:xfrm>
              <a:off x="5953132" y="1928802"/>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1" name="右箭头 20"/>
            <p:cNvSpPr/>
            <p:nvPr/>
          </p:nvSpPr>
          <p:spPr bwMode="auto">
            <a:xfrm>
              <a:off x="5953132" y="3714752"/>
              <a:ext cx="428628" cy="214314"/>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2" name="右箭头 21"/>
            <p:cNvSpPr/>
            <p:nvPr/>
          </p:nvSpPr>
          <p:spPr bwMode="auto">
            <a:xfrm rot="19415362">
              <a:off x="3249778" y="2122693"/>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3" name="右箭头 22"/>
            <p:cNvSpPr/>
            <p:nvPr/>
          </p:nvSpPr>
          <p:spPr bwMode="auto">
            <a:xfrm rot="2048144">
              <a:off x="3241848" y="3562100"/>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4" name="右箭头 23"/>
            <p:cNvSpPr/>
            <p:nvPr/>
          </p:nvSpPr>
          <p:spPr bwMode="auto">
            <a:xfrm rot="19415362">
              <a:off x="7772600" y="3548755"/>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sp>
          <p:nvSpPr>
            <p:cNvPr id="25" name="右箭头 24"/>
            <p:cNvSpPr/>
            <p:nvPr/>
          </p:nvSpPr>
          <p:spPr bwMode="auto">
            <a:xfrm rot="2331877">
              <a:off x="7780530" y="2065017"/>
              <a:ext cx="955324" cy="18642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779252"/>
              <a:endParaRPr lang="zh-CN" altLang="en-US" sz="1500" dirty="0" smtClean="0">
                <a:solidFill>
                  <a:schemeClr val="tx1"/>
                </a:solidFill>
                <a:latin typeface="Arial" pitchFamily="34" charset="0"/>
                <a:ea typeface="宋体" pitchFamily="2" charset="-122"/>
              </a:endParaRPr>
            </a:p>
          </p:txBody>
        </p:sp>
      </p:grpSp>
      <p:sp>
        <p:nvSpPr>
          <p:cNvPr id="26" name="Rectangle 32"/>
          <p:cNvSpPr>
            <a:spLocks noChangeArrowheads="1"/>
          </p:cNvSpPr>
          <p:nvPr/>
        </p:nvSpPr>
        <p:spPr bwMode="auto">
          <a:xfrm>
            <a:off x="219777" y="910817"/>
            <a:ext cx="8858280" cy="400050"/>
          </a:xfrm>
          <a:prstGeom prst="rect">
            <a:avLst/>
          </a:prstGeom>
          <a:noFill/>
          <a:ln w="9525">
            <a:noFill/>
            <a:miter lim="800000"/>
            <a:headEnd/>
            <a:tailEnd/>
          </a:ln>
        </p:spPr>
        <p:txBody>
          <a:bodyPr lIns="107275" tIns="53637" rIns="107275" bIns="53637" anchor="b"/>
          <a:lstStyle/>
          <a:p>
            <a:pPr algn="ctr"/>
            <a:r>
              <a:rPr lang="en-US" altLang="zh-CN" sz="2700" b="1" dirty="0" smtClean="0">
                <a:latin typeface="微软雅黑" pitchFamily="34" charset="-122"/>
                <a:ea typeface="微软雅黑" pitchFamily="34" charset="-122"/>
              </a:rPr>
              <a:t/>
            </a:r>
            <a:br>
              <a:rPr lang="en-US" altLang="zh-CN" sz="2700" b="1" dirty="0" smtClean="0">
                <a:latin typeface="微软雅黑" pitchFamily="34" charset="-122"/>
                <a:ea typeface="微软雅黑" pitchFamily="34" charset="-122"/>
              </a:rPr>
            </a:br>
            <a:r>
              <a:rPr lang="en-US" altLang="zh-CN" sz="2700" b="1" dirty="0" smtClean="0">
                <a:latin typeface="微软雅黑" pitchFamily="34" charset="-122"/>
                <a:ea typeface="微软雅黑" pitchFamily="34" charset="-122"/>
              </a:rPr>
              <a:t>2017</a:t>
            </a:r>
            <a:r>
              <a:rPr lang="zh-CN" altLang="en-US" sz="2700" b="1" dirty="0" smtClean="0">
                <a:latin typeface="微软雅黑" pitchFamily="34" charset="-122"/>
                <a:ea typeface="微软雅黑" pitchFamily="34" charset="-122"/>
              </a:rPr>
              <a:t>年</a:t>
            </a:r>
            <a:r>
              <a:rPr lang="en-US" altLang="zh-CN" sz="2700" b="1" dirty="0" smtClean="0">
                <a:latin typeface="微软雅黑" pitchFamily="34" charset="-122"/>
                <a:ea typeface="微软雅黑" pitchFamily="34" charset="-122"/>
              </a:rPr>
              <a:t>2</a:t>
            </a:r>
            <a:r>
              <a:rPr lang="zh-CN" altLang="en-US" sz="2700" b="1" dirty="0" smtClean="0">
                <a:latin typeface="微软雅黑" pitchFamily="34" charset="-122"/>
                <a:ea typeface="微软雅黑" pitchFamily="34" charset="-122"/>
              </a:rPr>
              <a:t>月</a:t>
            </a:r>
            <a:r>
              <a:rPr lang="en-US" altLang="zh-CN" sz="2700" b="1" dirty="0" smtClean="0">
                <a:latin typeface="微软雅黑" pitchFamily="34" charset="-122"/>
                <a:ea typeface="微软雅黑" pitchFamily="34" charset="-122"/>
              </a:rPr>
              <a:t>7</a:t>
            </a:r>
            <a:r>
              <a:rPr lang="zh-CN" altLang="en-US" sz="2700" b="1" dirty="0" smtClean="0">
                <a:latin typeface="微软雅黑" pitchFamily="34" charset="-122"/>
                <a:ea typeface="微软雅黑" pitchFamily="34" charset="-122"/>
              </a:rPr>
              <a:t>日</a:t>
            </a:r>
            <a:r>
              <a:rPr lang="en-US" altLang="zh-CN" sz="2700" b="1" dirty="0" smtClean="0">
                <a:latin typeface="微软雅黑" pitchFamily="34" charset="-122"/>
                <a:ea typeface="微软雅黑" pitchFamily="34" charset="-122"/>
              </a:rPr>
              <a:t>《</a:t>
            </a:r>
            <a:r>
              <a:rPr lang="zh-CN" altLang="en-US" sz="2700" b="1" dirty="0" smtClean="0">
                <a:latin typeface="微软雅黑" pitchFamily="34" charset="-122"/>
                <a:ea typeface="微软雅黑" pitchFamily="34" charset="-122"/>
              </a:rPr>
              <a:t>关于使用在线支付功能缴费的通知</a:t>
            </a:r>
            <a:r>
              <a:rPr lang="en-US" altLang="zh-CN" sz="2700" b="1" dirty="0" smtClean="0">
                <a:latin typeface="微软雅黑" pitchFamily="34" charset="-122"/>
                <a:ea typeface="微软雅黑" pitchFamily="34" charset="-122"/>
              </a:rPr>
              <a:t>》</a:t>
            </a:r>
            <a:endParaRPr lang="zh-CN" altLang="en-US" sz="2700" dirty="0">
              <a:latin typeface="黑体" pitchFamily="49" charset="-122"/>
              <a:ea typeface="黑体" pitchFamily="49" charset="-122"/>
            </a:endParaRPr>
          </a:p>
        </p:txBody>
      </p:sp>
      <p:sp>
        <p:nvSpPr>
          <p:cNvPr id="27" name="TextBox 26"/>
          <p:cNvSpPr txBox="1"/>
          <p:nvPr/>
        </p:nvSpPr>
        <p:spPr>
          <a:xfrm>
            <a:off x="1077035" y="4071949"/>
            <a:ext cx="6923991" cy="340297"/>
          </a:xfrm>
          <a:prstGeom prst="rect">
            <a:avLst/>
          </a:prstGeom>
          <a:solidFill>
            <a:srgbClr val="CC0000"/>
          </a:solidFill>
        </p:spPr>
        <p:txBody>
          <a:bodyPr wrap="square" lIns="77925" tIns="38963" rIns="77925" bIns="38963" rtlCol="0">
            <a:spAutoFit/>
          </a:bodyPr>
          <a:lstStyle/>
          <a:p>
            <a:r>
              <a:rPr lang="zh-CN" altLang="en-US" sz="1700" dirty="0" smtClean="0">
                <a:ln>
                  <a:solidFill>
                    <a:schemeClr val="bg1"/>
                  </a:solidFill>
                </a:ln>
                <a:solidFill>
                  <a:schemeClr val="bg1"/>
                </a:solidFill>
              </a:rPr>
              <a:t>请注意：发票信息始终从发行人自己维护的增值税发票信息提取</a:t>
            </a:r>
            <a:endParaRPr lang="zh-CN" altLang="en-US" sz="1700" dirty="0">
              <a:ln>
                <a:solidFill>
                  <a:schemeClr val="bg1"/>
                </a:solidFill>
              </a:ln>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26876"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发行人信息查询业务概述</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3</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30</a:t>
            </a:r>
            <a:endParaRPr lang="en-US" altLang="zh-CN" dirty="0"/>
          </a:p>
        </p:txBody>
      </p:sp>
      <p:graphicFrame>
        <p:nvGraphicFramePr>
          <p:cNvPr id="3" name="表格 2"/>
          <p:cNvGraphicFramePr>
            <a:graphicFrameLocks noGrp="1"/>
          </p:cNvGraphicFramePr>
          <p:nvPr/>
        </p:nvGraphicFramePr>
        <p:xfrm>
          <a:off x="747321" y="1017974"/>
          <a:ext cx="7847191" cy="3490767"/>
        </p:xfrm>
        <a:graphic>
          <a:graphicData uri="http://schemas.openxmlformats.org/drawingml/2006/table">
            <a:tbl>
              <a:tblPr/>
              <a:tblGrid>
                <a:gridCol w="736194"/>
                <a:gridCol w="3297409"/>
                <a:gridCol w="3813588"/>
              </a:tblGrid>
              <a:tr h="407924">
                <a:tc>
                  <a:txBody>
                    <a:bodyPr/>
                    <a:lstStyle/>
                    <a:p>
                      <a:pPr algn="ctr">
                        <a:spcAft>
                          <a:spcPts val="0"/>
                        </a:spcAft>
                      </a:pPr>
                      <a:r>
                        <a:rPr lang="zh-CN" sz="1400" b="1" kern="100" dirty="0">
                          <a:latin typeface="微软雅黑" pitchFamily="34" charset="-122"/>
                          <a:ea typeface="微软雅黑" pitchFamily="34" charset="-122"/>
                          <a:cs typeface="Times New Roman"/>
                        </a:rPr>
                        <a:t>序号</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altLang="en-US" sz="1400" b="1" kern="100" dirty="0" smtClean="0">
                          <a:latin typeface="微软雅黑" pitchFamily="34" charset="-122"/>
                          <a:ea typeface="微软雅黑" pitchFamily="34" charset="-122"/>
                          <a:cs typeface="Times New Roman"/>
                        </a:rPr>
                        <a:t>在线支付</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altLang="en-US" sz="1400" b="1" kern="100" dirty="0" smtClean="0">
                          <a:latin typeface="微软雅黑" pitchFamily="34" charset="-122"/>
                          <a:ea typeface="微软雅黑" pitchFamily="34" charset="-122"/>
                          <a:cs typeface="Times New Roman"/>
                        </a:rPr>
                        <a:t>转账支付</a:t>
                      </a:r>
                      <a:endParaRPr lang="zh-CN" sz="9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11637">
                <a:tc>
                  <a:txBody>
                    <a:bodyPr/>
                    <a:lstStyle/>
                    <a:p>
                      <a:pPr marL="0" algn="ctr" defTabSz="914400" rtl="0" eaLnBrk="1" latinLnBrk="0" hangingPunct="1">
                        <a:spcAft>
                          <a:spcPts val="0"/>
                        </a:spcAft>
                      </a:pPr>
                      <a:r>
                        <a:rPr lang="en-US" altLang="en-US" sz="1400" kern="100" dirty="0">
                          <a:solidFill>
                            <a:schemeClr val="tx1"/>
                          </a:solidFill>
                          <a:latin typeface="微软雅黑" pitchFamily="34" charset="-122"/>
                          <a:ea typeface="微软雅黑" pitchFamily="34" charset="-122"/>
                          <a:cs typeface="Times New Roman"/>
                        </a:rPr>
                        <a:t>1</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即时到账</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有跨行间转账延迟</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36177">
                <a:tc>
                  <a:txBody>
                    <a:bodyPr/>
                    <a:lstStyle/>
                    <a:p>
                      <a:pPr algn="ctr">
                        <a:spcAft>
                          <a:spcPts val="0"/>
                        </a:spcAft>
                      </a:pPr>
                      <a:r>
                        <a:rPr lang="en-US" sz="1400" kern="100" dirty="0">
                          <a:latin typeface="微软雅黑" pitchFamily="34" charset="-122"/>
                          <a:ea typeface="微软雅黑" pitchFamily="34" charset="-122"/>
                          <a:cs typeface="Times New Roman"/>
                        </a:rPr>
                        <a:t>2</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无需填写支付信息</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需准确填写支付信息</a:t>
                      </a: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sz="1400" kern="100" dirty="0">
                          <a:latin typeface="微软雅黑" pitchFamily="34" charset="-122"/>
                          <a:ea typeface="微软雅黑" pitchFamily="34" charset="-122"/>
                          <a:cs typeface="Times New Roman"/>
                        </a:rPr>
                        <a:t>3</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无需人工审核</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人工到账、财务复核</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sz="1400" kern="100" dirty="0">
                          <a:latin typeface="微软雅黑" pitchFamily="34" charset="-122"/>
                          <a:ea typeface="微软雅黑" pitchFamily="34" charset="-122"/>
                          <a:cs typeface="Times New Roman"/>
                        </a:rPr>
                        <a:t>4</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节省</a:t>
                      </a:r>
                      <a:r>
                        <a:rPr lang="en-US" altLang="zh-CN" sz="1400" kern="100" dirty="0" smtClean="0">
                          <a:solidFill>
                            <a:schemeClr val="tx1"/>
                          </a:solidFill>
                          <a:latin typeface="微软雅黑" pitchFamily="34" charset="-122"/>
                          <a:ea typeface="微软雅黑" pitchFamily="34" charset="-122"/>
                          <a:cs typeface="Times New Roman"/>
                        </a:rPr>
                        <a:t>1</a:t>
                      </a:r>
                      <a:r>
                        <a:rPr lang="zh-CN" altLang="en-US" sz="1400" kern="100" dirty="0" smtClean="0">
                          <a:solidFill>
                            <a:schemeClr val="tx1"/>
                          </a:solidFill>
                          <a:latin typeface="微软雅黑" pitchFamily="34" charset="-122"/>
                          <a:ea typeface="微软雅黑" pitchFamily="34" charset="-122"/>
                          <a:cs typeface="Times New Roman"/>
                        </a:rPr>
                        <a:t>到</a:t>
                      </a:r>
                      <a:r>
                        <a:rPr lang="en-US" altLang="zh-CN" sz="1400" kern="100" dirty="0" smtClean="0">
                          <a:solidFill>
                            <a:schemeClr val="tx1"/>
                          </a:solidFill>
                          <a:latin typeface="微软雅黑" pitchFamily="34" charset="-122"/>
                          <a:ea typeface="微软雅黑" pitchFamily="34" charset="-122"/>
                          <a:cs typeface="Times New Roman"/>
                        </a:rPr>
                        <a:t>2</a:t>
                      </a:r>
                      <a:r>
                        <a:rPr lang="zh-CN" altLang="en-US" sz="1400" kern="100" dirty="0" smtClean="0">
                          <a:solidFill>
                            <a:schemeClr val="tx1"/>
                          </a:solidFill>
                          <a:latin typeface="微软雅黑" pitchFamily="34" charset="-122"/>
                          <a:ea typeface="微软雅黑" pitchFamily="34" charset="-122"/>
                          <a:cs typeface="Times New Roman"/>
                        </a:rPr>
                        <a:t>个工作日</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审核流程长，驳回需修改</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8343">
                <a:tc>
                  <a:txBody>
                    <a:bodyPr/>
                    <a:lstStyle/>
                    <a:p>
                      <a:pPr algn="ctr">
                        <a:spcAft>
                          <a:spcPts val="0"/>
                        </a:spcAft>
                      </a:pPr>
                      <a:r>
                        <a:rPr lang="en-US" altLang="zh-CN" sz="1400" kern="100" dirty="0" smtClean="0">
                          <a:latin typeface="微软雅黑" pitchFamily="34" charset="-122"/>
                          <a:ea typeface="微软雅黑" pitchFamily="34" charset="-122"/>
                          <a:cs typeface="Times New Roman"/>
                        </a:rPr>
                        <a:t>5</a:t>
                      </a:r>
                      <a:endParaRPr lang="zh-CN" sz="14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优先开具发票</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400" kern="100" dirty="0" smtClean="0">
                          <a:solidFill>
                            <a:schemeClr val="tx1"/>
                          </a:solidFill>
                          <a:latin typeface="微软雅黑" pitchFamily="34" charset="-122"/>
                          <a:ea typeface="微软雅黑" pitchFamily="34" charset="-122"/>
                          <a:cs typeface="Times New Roman"/>
                        </a:rPr>
                        <a:t>排队开具发票</a:t>
                      </a: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在线支付优势</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31</a:t>
            </a:r>
            <a:endParaRPr lang="en-US" altLang="zh-CN" dirty="0"/>
          </a:p>
        </p:txBody>
      </p:sp>
      <p:graphicFrame>
        <p:nvGraphicFramePr>
          <p:cNvPr id="4" name="表格 3"/>
          <p:cNvGraphicFramePr>
            <a:graphicFrameLocks noGrp="1"/>
          </p:cNvGraphicFramePr>
          <p:nvPr/>
        </p:nvGraphicFramePr>
        <p:xfrm>
          <a:off x="681379" y="979641"/>
          <a:ext cx="7781247" cy="3410433"/>
        </p:xfrm>
        <a:graphic>
          <a:graphicData uri="http://schemas.openxmlformats.org/drawingml/2006/table">
            <a:tbl>
              <a:tblPr/>
              <a:tblGrid>
                <a:gridCol w="791313"/>
                <a:gridCol w="2637711"/>
                <a:gridCol w="4352223"/>
              </a:tblGrid>
              <a:tr h="345284">
                <a:tc>
                  <a:txBody>
                    <a:bodyPr/>
                    <a:lstStyle/>
                    <a:p>
                      <a:pPr marL="0" algn="ctr" defTabSz="1072622" rtl="0" eaLnBrk="1" latinLnBrk="0" hangingPunct="1">
                        <a:lnSpc>
                          <a:spcPct val="150000"/>
                        </a:lnSpc>
                        <a:spcAft>
                          <a:spcPts val="0"/>
                        </a:spcAft>
                      </a:pPr>
                      <a:r>
                        <a:rPr lang="zh-CN" altLang="en-US" sz="1400" b="1" kern="100" dirty="0" smtClean="0">
                          <a:solidFill>
                            <a:schemeClr val="tx1"/>
                          </a:solidFill>
                          <a:latin typeface="微软雅黑" pitchFamily="34" charset="-122"/>
                          <a:ea typeface="微软雅黑" pitchFamily="34" charset="-122"/>
                          <a:cs typeface="Times New Roman"/>
                        </a:rPr>
                        <a:t>序号</a:t>
                      </a:r>
                      <a:endParaRPr lang="zh-CN" altLang="en-US" sz="1400" b="1"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072622" rtl="0" eaLnBrk="1" latinLnBrk="0" hangingPunct="1">
                        <a:lnSpc>
                          <a:spcPct val="150000"/>
                        </a:lnSpc>
                        <a:spcAft>
                          <a:spcPts val="0"/>
                        </a:spcAft>
                      </a:pPr>
                      <a:r>
                        <a:rPr lang="zh-CN" altLang="en-US" sz="1400" b="1" kern="100" dirty="0">
                          <a:solidFill>
                            <a:schemeClr val="tx1"/>
                          </a:solidFill>
                          <a:latin typeface="微软雅黑" pitchFamily="34" charset="-122"/>
                          <a:ea typeface="微软雅黑" pitchFamily="34" charset="-122"/>
                          <a:cs typeface="Times New Roman"/>
                        </a:rPr>
                        <a:t>报错内容</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072622" rtl="0" eaLnBrk="1" latinLnBrk="0" hangingPunct="1">
                        <a:lnSpc>
                          <a:spcPct val="150000"/>
                        </a:lnSpc>
                        <a:spcAft>
                          <a:spcPts val="0"/>
                        </a:spcAft>
                      </a:pPr>
                      <a:r>
                        <a:rPr lang="zh-CN" altLang="en-US" sz="1400" b="1" kern="100" dirty="0">
                          <a:solidFill>
                            <a:schemeClr val="tx1"/>
                          </a:solidFill>
                          <a:latin typeface="微软雅黑" pitchFamily="34" charset="-122"/>
                          <a:ea typeface="微软雅黑" pitchFamily="34" charset="-122"/>
                          <a:cs typeface="Times New Roman"/>
                        </a:rPr>
                        <a:t>解决办法</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17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1</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点击“在线支付”无反应</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添加视图兼容性设置、受信任的站点</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317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2</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altLang="en-US" sz="1400" kern="100" dirty="0">
                          <a:solidFill>
                            <a:schemeClr val="tx1"/>
                          </a:solidFill>
                          <a:latin typeface="微软雅黑" pitchFamily="34" charset="-122"/>
                          <a:ea typeface="微软雅黑" pitchFamily="34" charset="-122"/>
                          <a:cs typeface="Times New Roman"/>
                        </a:rPr>
                        <a:t>U-bank</a:t>
                      </a:r>
                      <a:r>
                        <a:rPr lang="zh-CN" altLang="en-US" sz="1400" kern="100" dirty="0">
                          <a:solidFill>
                            <a:schemeClr val="tx1"/>
                          </a:solidFill>
                          <a:latin typeface="微软雅黑" pitchFamily="34" charset="-122"/>
                          <a:ea typeface="微软雅黑" pitchFamily="34" charset="-122"/>
                          <a:cs typeface="Times New Roman"/>
                        </a:rPr>
                        <a:t>与</a:t>
                      </a:r>
                      <a:r>
                        <a:rPr lang="en-US" altLang="en-US" sz="1400" kern="100" dirty="0">
                          <a:solidFill>
                            <a:schemeClr val="tx1"/>
                          </a:solidFill>
                          <a:latin typeface="微软雅黑" pitchFamily="34" charset="-122"/>
                          <a:ea typeface="微软雅黑" pitchFamily="34" charset="-122"/>
                          <a:cs typeface="Times New Roman"/>
                        </a:rPr>
                        <a:t>U-key</a:t>
                      </a:r>
                      <a:r>
                        <a:rPr lang="zh-CN" altLang="en-US" sz="1400" kern="100" dirty="0">
                          <a:solidFill>
                            <a:schemeClr val="tx1"/>
                          </a:solidFill>
                          <a:latin typeface="微软雅黑" pitchFamily="34" charset="-122"/>
                          <a:ea typeface="微软雅黑" pitchFamily="34" charset="-122"/>
                          <a:cs typeface="Times New Roman"/>
                        </a:rPr>
                        <a:t>冲突</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付款时拔掉中国结算</a:t>
                      </a:r>
                      <a:r>
                        <a:rPr lang="en-US" altLang="en-US" sz="1400" kern="100" dirty="0">
                          <a:solidFill>
                            <a:schemeClr val="tx1"/>
                          </a:solidFill>
                          <a:latin typeface="微软雅黑" pitchFamily="34" charset="-122"/>
                          <a:ea typeface="微软雅黑" pitchFamily="34" charset="-122"/>
                          <a:cs typeface="Times New Roman"/>
                        </a:rPr>
                        <a:t>U-key</a:t>
                      </a:r>
                      <a:r>
                        <a:rPr lang="zh-CN" altLang="en-US" sz="1400" kern="100" dirty="0">
                          <a:solidFill>
                            <a:schemeClr val="tx1"/>
                          </a:solidFill>
                          <a:latin typeface="微软雅黑" pitchFamily="34" charset="-122"/>
                          <a:ea typeface="微软雅黑" pitchFamily="34" charset="-122"/>
                          <a:cs typeface="Times New Roman"/>
                        </a:rPr>
                        <a:t>，插入网银</a:t>
                      </a:r>
                      <a:r>
                        <a:rPr lang="en-US" altLang="en-US" sz="1400" kern="100" dirty="0">
                          <a:solidFill>
                            <a:schemeClr val="tx1"/>
                          </a:solidFill>
                          <a:latin typeface="微软雅黑" pitchFamily="34" charset="-122"/>
                          <a:ea typeface="微软雅黑" pitchFamily="34" charset="-122"/>
                          <a:cs typeface="Times New Roman"/>
                        </a:rPr>
                        <a:t>U</a:t>
                      </a:r>
                      <a:r>
                        <a:rPr lang="zh-CN" altLang="en-US" sz="1400" kern="100" dirty="0">
                          <a:solidFill>
                            <a:schemeClr val="tx1"/>
                          </a:solidFill>
                          <a:latin typeface="微软雅黑" pitchFamily="34" charset="-122"/>
                          <a:ea typeface="微软雅黑" pitchFamily="34" charset="-122"/>
                          <a:cs typeface="Times New Roman"/>
                        </a:rPr>
                        <a:t>盾</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942">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3</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信用卡不能支付</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银联持卡人服务网站（帮助中心</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支持银行）</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1510">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4</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网银插件安装不成功</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银联持卡人服务网站（帮助中心</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安全给控件</a:t>
                      </a:r>
                      <a:r>
                        <a:rPr lang="en-US" altLang="en-US" sz="1400" kern="100" dirty="0">
                          <a:solidFill>
                            <a:schemeClr val="tx1"/>
                          </a:solidFill>
                          <a:latin typeface="微软雅黑" pitchFamily="34" charset="-122"/>
                          <a:ea typeface="微软雅黑" pitchFamily="34" charset="-122"/>
                          <a:cs typeface="Times New Roman"/>
                        </a:rPr>
                        <a:t>-</a:t>
                      </a:r>
                      <a:r>
                        <a:rPr lang="zh-CN" altLang="en-US" sz="1400" kern="100" dirty="0">
                          <a:solidFill>
                            <a:schemeClr val="tx1"/>
                          </a:solidFill>
                          <a:latin typeface="微软雅黑" pitchFamily="34" charset="-122"/>
                          <a:ea typeface="微软雅黑" pitchFamily="34" charset="-122"/>
                          <a:cs typeface="Times New Roman"/>
                        </a:rPr>
                        <a:t>常见问题解答）</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353">
                <a:tc>
                  <a:txBody>
                    <a:bodyPr/>
                    <a:lstStyle/>
                    <a:p>
                      <a:pPr marL="0" algn="ctr" defTabSz="914400" rtl="0" eaLnBrk="1" latinLnBrk="0" hangingPunct="1">
                        <a:lnSpc>
                          <a:spcPct val="150000"/>
                        </a:lnSpc>
                        <a:spcAft>
                          <a:spcPts val="0"/>
                        </a:spcAft>
                      </a:pPr>
                      <a:r>
                        <a:rPr lang="en-US" altLang="zh-CN" sz="1400" kern="100" dirty="0" smtClean="0">
                          <a:solidFill>
                            <a:schemeClr val="tx1"/>
                          </a:solidFill>
                          <a:latin typeface="微软雅黑" pitchFamily="34" charset="-122"/>
                          <a:ea typeface="微软雅黑" pitchFamily="34" charset="-122"/>
                          <a:cs typeface="Times New Roman"/>
                        </a:rPr>
                        <a:t>5</a:t>
                      </a:r>
                      <a:endParaRPr lang="zh-CN" altLang="en-US" sz="1400" kern="100" dirty="0">
                        <a:solidFill>
                          <a:schemeClr val="tx1"/>
                        </a:solidFill>
                        <a:latin typeface="微软雅黑" pitchFamily="34" charset="-122"/>
                        <a:ea typeface="微软雅黑" pitchFamily="34" charset="-122"/>
                        <a:cs typeface="Times New Roman"/>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a:solidFill>
                            <a:schemeClr val="tx1"/>
                          </a:solidFill>
                          <a:latin typeface="微软雅黑" pitchFamily="34" charset="-122"/>
                          <a:ea typeface="微软雅黑" pitchFamily="34" charset="-122"/>
                          <a:cs typeface="Times New Roman"/>
                        </a:rPr>
                        <a:t>部分银行支付不成功</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en-US" sz="1400" kern="100" dirty="0" smtClean="0">
                          <a:solidFill>
                            <a:schemeClr val="tx1"/>
                          </a:solidFill>
                          <a:latin typeface="微软雅黑" pitchFamily="34" charset="-122"/>
                          <a:ea typeface="微软雅黑" pitchFamily="34" charset="-122"/>
                          <a:cs typeface="Times New Roman"/>
                        </a:rPr>
                        <a:t>我司根据</a:t>
                      </a:r>
                      <a:r>
                        <a:rPr lang="zh-CN" altLang="en-US" sz="1400" kern="100" dirty="0">
                          <a:solidFill>
                            <a:schemeClr val="tx1"/>
                          </a:solidFill>
                          <a:latin typeface="微软雅黑" pitchFamily="34" charset="-122"/>
                          <a:ea typeface="微软雅黑" pitchFamily="34" charset="-122"/>
                          <a:cs typeface="Times New Roman"/>
                        </a:rPr>
                        <a:t>支付卡号查询</a:t>
                      </a: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32"/>
          <p:cNvSpPr>
            <a:spLocks noChangeArrowheads="1"/>
          </p:cNvSpPr>
          <p:nvPr/>
        </p:nvSpPr>
        <p:spPr bwMode="auto">
          <a:xfrm>
            <a:off x="496918" y="82139"/>
            <a:ext cx="8432800" cy="400050"/>
          </a:xfrm>
          <a:prstGeom prst="rect">
            <a:avLst/>
          </a:prstGeom>
          <a:noFill/>
          <a:ln w="9525">
            <a:noFill/>
            <a:miter lim="800000"/>
            <a:headEnd/>
            <a:tailEnd/>
          </a:ln>
        </p:spPr>
        <p:txBody>
          <a:bodyPr lIns="107275" tIns="53637" rIns="107275" bIns="53637"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在线支付常见问题解决办法</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3" cstate="print"/>
          <a:srcRect l="8453" r="8453"/>
          <a:stretch>
            <a:fillRect/>
          </a:stretch>
        </p:blipFill>
        <p:spPr>
          <a:xfrm>
            <a:off x="0"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smtClean="0">
                <a:solidFill>
                  <a:srgbClr val="FFFFFF"/>
                </a:solidFill>
                <a:latin typeface="微软雅黑" pitchFamily="34" charset="-122"/>
                <a:ea typeface="微软雅黑" pitchFamily="34" charset="-122"/>
              </a:rPr>
              <a:t>客户服务</a:t>
            </a:r>
            <a:endParaRPr lang="zh-CN" altLang="en-US" sz="3100" b="1" dirty="0" smtClean="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32</a:t>
            </a:r>
            <a:endParaRPr lang="zh-CN" altLang="en-US" dirty="0"/>
          </a:p>
        </p:txBody>
      </p:sp>
      <p:pic>
        <p:nvPicPr>
          <p:cNvPr id="7" name="Picture 9" descr="D:\2015.1.23\中国结算VI系统(2015.3)\主标-透明背景.png"/>
          <p:cNvPicPr>
            <a:picLocks noChangeAspect="1" noChangeArrowheads="1"/>
          </p:cNvPicPr>
          <p:nvPr/>
        </p:nvPicPr>
        <p:blipFill>
          <a:blip r:embed="rId4"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 xmlns:p14="http://schemas.microsoft.com/office/powerpoint/2010/main" val="590121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4500578"/>
            <a:ext cx="1785918" cy="535785"/>
          </a:xfrm>
          <a:prstGeom prst="rect">
            <a:avLst/>
          </a:prstGeom>
          <a:solidFill>
            <a:schemeClr val="bg1"/>
          </a:solidFill>
          <a:ln w="9525">
            <a:noFill/>
            <a:round/>
            <a:headEnd/>
            <a:tailEnd/>
          </a:ln>
        </p:spPr>
        <p:txBody>
          <a:bodyPr wrap="none" lIns="107263" tIns="53631" rIns="107263" bIns="53631"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zh-CN" altLang="en-US" sz="2700" b="1" dirty="0" smtClean="0">
                <a:solidFill>
                  <a:schemeClr val="bg1"/>
                </a:solidFill>
                <a:latin typeface="微软雅黑" pitchFamily="34" charset="-122"/>
                <a:ea typeface="微软雅黑" pitchFamily="34" charset="-122"/>
              </a:rPr>
              <a:t>业务咨询方式</a:t>
            </a:r>
            <a:endParaRPr lang="zh-CN" altLang="en-US" sz="2700" b="1" dirty="0">
              <a:solidFill>
                <a:schemeClr val="bg1"/>
              </a:solidFill>
              <a:latin typeface="微软雅黑" pitchFamily="34" charset="-122"/>
              <a:ea typeface="微软雅黑" pitchFamily="34" charset="-122"/>
            </a:endParaRPr>
          </a:p>
        </p:txBody>
      </p:sp>
      <p:sp>
        <p:nvSpPr>
          <p:cNvPr id="10" name="TextBox 9"/>
          <p:cNvSpPr txBox="1"/>
          <p:nvPr/>
        </p:nvSpPr>
        <p:spPr>
          <a:xfrm>
            <a:off x="642917" y="1665786"/>
            <a:ext cx="3571901" cy="816196"/>
          </a:xfrm>
          <a:prstGeom prst="rect">
            <a:avLst/>
          </a:prstGeom>
          <a:noFill/>
        </p:spPr>
        <p:txBody>
          <a:bodyPr wrap="square" lIns="107263" tIns="53631" rIns="107263" bIns="53631" rtlCol="0">
            <a:spAutoFit/>
          </a:bodyPr>
          <a:lstStyle/>
          <a:p>
            <a:pPr algn="ctr"/>
            <a:r>
              <a:rPr lang="zh-CN" altLang="en-US" sz="2300" b="1" dirty="0" smtClean="0">
                <a:latin typeface="微软雅黑" pitchFamily="34" charset="-122"/>
                <a:ea typeface="微软雅黑" pitchFamily="34" charset="-122"/>
              </a:rPr>
              <a:t>微信公众号：</a:t>
            </a:r>
            <a:endParaRPr lang="en-US" altLang="zh-CN" sz="2300" b="1" dirty="0" smtClean="0">
              <a:latin typeface="微软雅黑" pitchFamily="34" charset="-122"/>
              <a:ea typeface="微软雅黑" pitchFamily="34" charset="-122"/>
            </a:endParaRPr>
          </a:p>
          <a:p>
            <a:pPr algn="ctr"/>
            <a:r>
              <a:rPr lang="zh-CN" altLang="en-US" sz="2300" b="1" dirty="0" smtClean="0">
                <a:latin typeface="微软雅黑" pitchFamily="34" charset="-122"/>
                <a:ea typeface="微软雅黑" pitchFamily="34" charset="-122"/>
              </a:rPr>
              <a:t>新三板股份登记</a:t>
            </a:r>
            <a:r>
              <a:rPr lang="en-US" altLang="zh-CN" sz="2300" b="1" dirty="0" smtClean="0">
                <a:solidFill>
                  <a:srgbClr val="C00000"/>
                </a:solidFill>
                <a:latin typeface="微软雅黑" pitchFamily="34" charset="-122"/>
                <a:ea typeface="微软雅黑" pitchFamily="34" charset="-122"/>
              </a:rPr>
              <a:t>(</a:t>
            </a:r>
            <a:r>
              <a:rPr lang="en-US" altLang="zh-CN" sz="2300" b="1" dirty="0" err="1" smtClean="0">
                <a:solidFill>
                  <a:srgbClr val="C00000"/>
                </a:solidFill>
                <a:latin typeface="微软雅黑" pitchFamily="34" charset="-122"/>
                <a:ea typeface="微软雅黑" pitchFamily="34" charset="-122"/>
              </a:rPr>
              <a:t>xsbgfdj</a:t>
            </a:r>
            <a:r>
              <a:rPr lang="en-US" altLang="zh-CN" sz="2300" b="1" dirty="0" smtClean="0">
                <a:solidFill>
                  <a:srgbClr val="C00000"/>
                </a:solidFill>
                <a:latin typeface="微软雅黑" pitchFamily="34" charset="-122"/>
                <a:ea typeface="微软雅黑" pitchFamily="34" charset="-122"/>
              </a:rPr>
              <a:t>)</a:t>
            </a:r>
            <a:endParaRPr lang="zh-CN" altLang="en-US" sz="2300" b="1" dirty="0">
              <a:solidFill>
                <a:srgbClr val="C00000"/>
              </a:solidFill>
              <a:latin typeface="微软雅黑" pitchFamily="34" charset="-122"/>
              <a:ea typeface="微软雅黑" pitchFamily="34" charset="-122"/>
            </a:endParaRPr>
          </a:p>
        </p:txBody>
      </p:sp>
      <p:sp>
        <p:nvSpPr>
          <p:cNvPr id="12" name="椭圆 11"/>
          <p:cNvSpPr/>
          <p:nvPr/>
        </p:nvSpPr>
        <p:spPr bwMode="gray">
          <a:xfrm>
            <a:off x="2000232" y="964395"/>
            <a:ext cx="571504" cy="428628"/>
          </a:xfrm>
          <a:prstGeom prst="ellipse">
            <a:avLst/>
          </a:prstGeom>
          <a:solidFill>
            <a:srgbClr val="C00000"/>
          </a:solidFill>
          <a:ln w="9525">
            <a:solidFill>
              <a:schemeClr val="bg1"/>
            </a:solidFill>
            <a:round/>
            <a:headEnd/>
            <a:tailEnd/>
          </a:ln>
        </p:spPr>
        <p:txBody>
          <a:bodyPr wrap="none" lIns="107263" tIns="53631" rIns="107263" bIns="53631"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72201" y="964395"/>
            <a:ext cx="571504" cy="428628"/>
          </a:xfrm>
          <a:prstGeom prst="ellipse">
            <a:avLst/>
          </a:prstGeom>
          <a:solidFill>
            <a:srgbClr val="C00000"/>
          </a:solidFill>
          <a:ln w="9525">
            <a:solidFill>
              <a:schemeClr val="bg1"/>
            </a:solidFill>
            <a:round/>
            <a:headEnd/>
            <a:tailEnd/>
          </a:ln>
        </p:spPr>
        <p:txBody>
          <a:bodyPr wrap="none" lIns="107263" tIns="53631" rIns="107263" bIns="53631" rtlCol="0" anchor="ctr"/>
          <a:lstStyle/>
          <a:p>
            <a:pPr algn="ctr"/>
            <a:r>
              <a:rPr lang="en-US" altLang="zh-CN" sz="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786315" y="1500180"/>
            <a:ext cx="4137908" cy="5094290"/>
          </a:xfrm>
          <a:prstGeom prst="rect">
            <a:avLst/>
          </a:prstGeom>
          <a:noFill/>
        </p:spPr>
        <p:txBody>
          <a:bodyPr wrap="square" lIns="107263" tIns="53631" rIns="107263" bIns="53631" rtlCol="0">
            <a:spAutoFit/>
          </a:bodyPr>
          <a:lstStyle/>
          <a:p>
            <a:pPr>
              <a:lnSpc>
                <a:spcPct val="120000"/>
              </a:lnSpc>
            </a:pPr>
            <a:r>
              <a:rPr lang="zh-CN" altLang="en-US" b="1" dirty="0" smtClean="0">
                <a:latin typeface="微软雅黑" pitchFamily="34" charset="-122"/>
                <a:ea typeface="微软雅黑" pitchFamily="34" charset="-122"/>
                <a:cs typeface="微软雅黑"/>
              </a:rPr>
              <a:t>综合服务热线：</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latin typeface="微软雅黑" pitchFamily="34" charset="-122"/>
                <a:ea typeface="微软雅黑" pitchFamily="34" charset="-122"/>
                <a:cs typeface="微软雅黑"/>
              </a:rPr>
              <a:t>4008-058-058</a:t>
            </a:r>
            <a:r>
              <a:rPr lang="zh-CN" altLang="en-US" b="1" dirty="0" smtClean="0">
                <a:latin typeface="微软雅黑" pitchFamily="34" charset="-122"/>
                <a:ea typeface="微软雅黑" pitchFamily="34" charset="-122"/>
                <a:cs typeface="微软雅黑"/>
              </a:rPr>
              <a:t>转</a:t>
            </a:r>
            <a:r>
              <a:rPr lang="en-US" altLang="zh-CN" b="1" dirty="0" smtClean="0">
                <a:latin typeface="微软雅黑" pitchFamily="34" charset="-122"/>
                <a:ea typeface="微软雅黑" pitchFamily="34" charset="-122"/>
                <a:cs typeface="微软雅黑"/>
              </a:rPr>
              <a:t>3</a:t>
            </a:r>
            <a:r>
              <a:rPr lang="zh-CN" altLang="en-US" b="1" dirty="0" smtClean="0">
                <a:latin typeface="微软雅黑" pitchFamily="34" charset="-122"/>
                <a:ea typeface="微软雅黑" pitchFamily="34" charset="-122"/>
                <a:cs typeface="微软雅黑"/>
              </a:rPr>
              <a:t>（全国股转系统）</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业务咨询邮箱：</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xsbgfdj@chinaclear.com.cn</a:t>
            </a:r>
          </a:p>
          <a:p>
            <a:pPr>
              <a:lnSpc>
                <a:spcPct val="120000"/>
              </a:lnSpc>
            </a:pPr>
            <a:r>
              <a:rPr lang="zh-CN" altLang="en-US" b="1" dirty="0" smtClean="0">
                <a:latin typeface="微软雅黑" pitchFamily="34" charset="-122"/>
                <a:ea typeface="微软雅黑" pitchFamily="34" charset="-122"/>
                <a:cs typeface="微软雅黑"/>
              </a:rPr>
              <a:t>（标题注明“证券简称</a:t>
            </a:r>
            <a:r>
              <a:rPr lang="en-US" altLang="zh-CN" b="1" dirty="0" smtClean="0">
                <a:latin typeface="微软雅黑" pitchFamily="34" charset="-122"/>
                <a:ea typeface="微软雅黑" pitchFamily="34" charset="-122"/>
                <a:cs typeface="微软雅黑"/>
              </a:rPr>
              <a:t>+</a:t>
            </a:r>
            <a:r>
              <a:rPr lang="zh-CN" altLang="en-US" b="1" dirty="0" smtClean="0">
                <a:latin typeface="微软雅黑" pitchFamily="34" charset="-122"/>
                <a:ea typeface="微软雅黑" pitchFamily="34" charset="-122"/>
                <a:cs typeface="微软雅黑"/>
              </a:rPr>
              <a:t>证券代码</a:t>
            </a:r>
            <a:r>
              <a:rPr lang="en-US" altLang="zh-CN" b="1" dirty="0" smtClean="0">
                <a:latin typeface="微软雅黑" pitchFamily="34" charset="-122"/>
                <a:ea typeface="微软雅黑" pitchFamily="34" charset="-122"/>
                <a:cs typeface="微软雅黑"/>
              </a:rPr>
              <a:t>+</a:t>
            </a:r>
            <a:r>
              <a:rPr lang="zh-CN" altLang="en-US" b="1" dirty="0" smtClean="0">
                <a:latin typeface="微软雅黑" pitchFamily="34" charset="-122"/>
                <a:ea typeface="微软雅黑" pitchFamily="34" charset="-122"/>
                <a:cs typeface="微软雅黑"/>
              </a:rPr>
              <a:t>业务类型）</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在线客服：官网右下角</a:t>
            </a:r>
            <a:r>
              <a:rPr lang="en-US" altLang="zh-CN" b="1" dirty="0" smtClean="0">
                <a:solidFill>
                  <a:srgbClr val="0070C0"/>
                </a:solidFill>
                <a:latin typeface="微软雅黑" pitchFamily="34" charset="-122"/>
                <a:ea typeface="微软雅黑" pitchFamily="34" charset="-122"/>
                <a:cs typeface="微软雅黑"/>
              </a:rPr>
              <a:t>www.chinaclear.cn</a:t>
            </a: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pic>
        <p:nvPicPr>
          <p:cNvPr id="9" name="Picture 12"/>
          <p:cNvPicPr>
            <a:picLocks noChangeAspect="1" noChangeArrowheads="1"/>
          </p:cNvPicPr>
          <p:nvPr/>
        </p:nvPicPr>
        <p:blipFill>
          <a:blip r:embed="rId3" cstate="print"/>
          <a:srcRect/>
          <a:stretch>
            <a:fillRect/>
          </a:stretch>
        </p:blipFill>
        <p:spPr bwMode="auto">
          <a:xfrm>
            <a:off x="1338254" y="2528897"/>
            <a:ext cx="1947862" cy="1400175"/>
          </a:xfrm>
          <a:prstGeom prst="rect">
            <a:avLst/>
          </a:prstGeom>
          <a:noFill/>
          <a:ln w="9525" algn="ctr">
            <a:noFill/>
            <a:miter lim="800000"/>
            <a:headEnd/>
            <a:tailEnd/>
          </a:ln>
        </p:spPr>
      </p:pic>
      <p:sp>
        <p:nvSpPr>
          <p:cNvPr id="14" name="页脚占位符 13"/>
          <p:cNvSpPr>
            <a:spLocks noGrp="1"/>
          </p:cNvSpPr>
          <p:nvPr>
            <p:ph type="ftr" sz="quarter" idx="11"/>
          </p:nvPr>
        </p:nvSpPr>
        <p:spPr/>
        <p:txBody>
          <a:bodyPr/>
          <a:lstStyle/>
          <a:p>
            <a:pPr>
              <a:defRPr/>
            </a:pPr>
            <a:r>
              <a:rPr lang="en-US" altLang="zh-CN" dirty="0" smtClean="0"/>
              <a:t>33</a:t>
            </a:r>
            <a:endParaRPr lang="en-US" altLang="zh-CN" dirty="0"/>
          </a:p>
        </p:txBody>
      </p:sp>
      <p:pic>
        <p:nvPicPr>
          <p:cNvPr id="11" name="Picture 9" descr="D:\2015.1.23\中国结算VI系统(2015.3)\主标-透明背景.png"/>
          <p:cNvPicPr>
            <a:picLocks noChangeAspect="1" noChangeArrowheads="1"/>
          </p:cNvPicPr>
          <p:nvPr/>
        </p:nvPicPr>
        <p:blipFill>
          <a:blip r:embed="rId4" cstate="print"/>
          <a:srcRect/>
          <a:stretch>
            <a:fillRect/>
          </a:stretch>
        </p:blipFill>
        <p:spPr bwMode="auto">
          <a:xfrm>
            <a:off x="7524331" y="4569975"/>
            <a:ext cx="1475656" cy="496564"/>
          </a:xfrm>
          <a:prstGeom prst="rect">
            <a:avLst/>
          </a:prstGeom>
          <a:noFill/>
          <a:ln w="9525">
            <a:noFill/>
            <a:miter lim="800000"/>
            <a:headEnd/>
            <a:tailEnd/>
          </a:ln>
        </p:spPr>
      </p:pic>
      <p:pic>
        <p:nvPicPr>
          <p:cNvPr id="15" name="图片 14" descr="在线客服.JPG"/>
          <p:cNvPicPr>
            <a:picLocks noChangeAspect="1"/>
          </p:cNvPicPr>
          <p:nvPr/>
        </p:nvPicPr>
        <p:blipFill>
          <a:blip r:embed="rId5" cstate="print"/>
          <a:stretch>
            <a:fillRect/>
          </a:stretch>
        </p:blipFill>
        <p:spPr>
          <a:xfrm>
            <a:off x="4769830" y="4018369"/>
            <a:ext cx="2936631" cy="585788"/>
          </a:xfrm>
          <a:prstGeom prst="rect">
            <a:avLst/>
          </a:prstGeom>
        </p:spPr>
      </p:pic>
    </p:spTree>
    <p:extLst>
      <p:ext uri="{BB962C8B-B14F-4D97-AF65-F5344CB8AC3E}">
        <p14:creationId xmlns:p14="http://schemas.microsoft.com/office/powerpoint/2010/main" xmlns="" val="11982717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34</a:t>
            </a:r>
            <a:endParaRPr lang="en-US" altLang="zh-CN" dirty="0"/>
          </a:p>
        </p:txBody>
      </p:sp>
      <p:pic>
        <p:nvPicPr>
          <p:cNvPr id="4" name="图片 3" descr="01.JPG"/>
          <p:cNvPicPr>
            <a:picLocks noChangeAspect="1"/>
          </p:cNvPicPr>
          <p:nvPr/>
        </p:nvPicPr>
        <p:blipFill>
          <a:blip r:embed="rId2" cstate="print"/>
          <a:stretch>
            <a:fillRect/>
          </a:stretch>
        </p:blipFill>
        <p:spPr>
          <a:xfrm>
            <a:off x="1011090" y="589346"/>
            <a:ext cx="6888122" cy="4042293"/>
          </a:xfrm>
          <a:prstGeom prst="rect">
            <a:avLst/>
          </a:prstGeom>
        </p:spPr>
      </p:pic>
      <p:sp>
        <p:nvSpPr>
          <p:cNvPr id="5" name="圆角矩形 4"/>
          <p:cNvSpPr/>
          <p:nvPr/>
        </p:nvSpPr>
        <p:spPr bwMode="auto">
          <a:xfrm>
            <a:off x="5693027" y="4179107"/>
            <a:ext cx="2044226" cy="482207"/>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
        <p:nvSpPr>
          <p:cNvPr id="6" name="Rectangle 32"/>
          <p:cNvSpPr>
            <a:spLocks noChangeArrowheads="1"/>
          </p:cNvSpPr>
          <p:nvPr/>
        </p:nvSpPr>
        <p:spPr bwMode="auto">
          <a:xfrm>
            <a:off x="496918" y="171436"/>
            <a:ext cx="8647082" cy="400050"/>
          </a:xfrm>
          <a:prstGeom prst="rect">
            <a:avLst/>
          </a:prstGeom>
          <a:noFill/>
          <a:ln w="9525">
            <a:noFill/>
            <a:miter lim="800000"/>
            <a:headEnd/>
            <a:tailEnd/>
          </a:ln>
        </p:spPr>
        <p:txBody>
          <a:bodyPr lIns="107263" tIns="53631" rIns="107263" bIns="53631"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35</a:t>
            </a:r>
            <a:endParaRPr lang="en-US" altLang="zh-CN" dirty="0"/>
          </a:p>
        </p:txBody>
      </p:sp>
      <p:pic>
        <p:nvPicPr>
          <p:cNvPr id="3" name="图片 2" descr="客服手机界面2.jpg"/>
          <p:cNvPicPr>
            <a:picLocks noChangeAspect="1"/>
          </p:cNvPicPr>
          <p:nvPr/>
        </p:nvPicPr>
        <p:blipFill>
          <a:blip r:embed="rId2" cstate="print"/>
          <a:stretch>
            <a:fillRect/>
          </a:stretch>
        </p:blipFill>
        <p:spPr>
          <a:xfrm>
            <a:off x="3187206" y="589346"/>
            <a:ext cx="2743483" cy="3964791"/>
          </a:xfrm>
          <a:prstGeom prst="rect">
            <a:avLst/>
          </a:prstGeom>
        </p:spPr>
      </p:pic>
      <p:sp>
        <p:nvSpPr>
          <p:cNvPr id="4" name="Rectangle 32"/>
          <p:cNvSpPr>
            <a:spLocks noChangeArrowheads="1"/>
          </p:cNvSpPr>
          <p:nvPr/>
        </p:nvSpPr>
        <p:spPr bwMode="auto">
          <a:xfrm>
            <a:off x="496918" y="82140"/>
            <a:ext cx="8432800" cy="489347"/>
          </a:xfrm>
          <a:prstGeom prst="rect">
            <a:avLst/>
          </a:prstGeom>
          <a:noFill/>
          <a:ln w="9525">
            <a:noFill/>
            <a:miter lim="800000"/>
            <a:headEnd/>
            <a:tailEnd/>
          </a:ln>
        </p:spPr>
        <p:txBody>
          <a:bodyPr lIns="107263" tIns="53631" rIns="107263" bIns="53631" anchor="b"/>
          <a:lstStyle/>
          <a:p>
            <a:pPr algn="ctr"/>
            <a:r>
              <a:rPr lang="zh-CN" altLang="en-US" sz="2700" b="1" dirty="0" smtClean="0">
                <a:solidFill>
                  <a:schemeClr val="bg1"/>
                </a:solidFill>
                <a:latin typeface="微软雅黑" pitchFamily="34" charset="-122"/>
                <a:ea typeface="微软雅黑" pitchFamily="34" charset="-122"/>
              </a:rPr>
              <a:t>在线智能客服</a:t>
            </a:r>
            <a:endParaRPr lang="zh-CN" altLang="en-US" sz="2700" b="1" dirty="0">
              <a:solidFill>
                <a:schemeClr val="bg1"/>
              </a:solidFill>
              <a:latin typeface="微软雅黑" pitchFamily="34" charset="-122"/>
              <a:ea typeface="微软雅黑" pitchFamily="34" charset="-122"/>
            </a:endParaRPr>
          </a:p>
        </p:txBody>
      </p:sp>
      <p:sp>
        <p:nvSpPr>
          <p:cNvPr id="6" name="TextBox 27"/>
          <p:cNvSpPr>
            <a:spLocks noChangeArrowheads="1"/>
          </p:cNvSpPr>
          <p:nvPr/>
        </p:nvSpPr>
        <p:spPr bwMode="auto">
          <a:xfrm>
            <a:off x="285721" y="1178710"/>
            <a:ext cx="2773974" cy="3310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16" tIns="38958" rIns="77916" bIns="38958">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200000"/>
              </a:lnSpc>
              <a:spcBef>
                <a:spcPct val="0"/>
              </a:spcBef>
              <a:buFont typeface="Arial" panose="020B0604020202020204" pitchFamily="34" charset="0"/>
              <a:buNone/>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请您用最简洁的关键词提问，例如：</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186" indent="-292186" eaLnBrk="1" hangingPunct="1">
              <a:lnSpc>
                <a:spcPct val="200000"/>
              </a:lnSpc>
              <a:spcBef>
                <a:spcPct val="0"/>
              </a:spcBef>
              <a:buFont typeface="+mj-lt"/>
              <a:buAutoNum type="arabicPeriod"/>
            </a:pP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名册</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查询流程</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186" indent="-292186" eaLnBrk="1" hangingPunct="1">
              <a:lnSpc>
                <a:spcPct val="200000"/>
              </a:lnSpc>
              <a:spcBef>
                <a:spcPct val="0"/>
              </a:spcBef>
              <a:buFont typeface="+mj-lt"/>
              <a:buAutoNum type="arabicPeriod"/>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如何办理</a:t>
            </a: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限售</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业务？</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186" indent="-292186" eaLnBrk="1" hangingPunct="1">
              <a:lnSpc>
                <a:spcPct val="200000"/>
              </a:lnSpc>
              <a:spcBef>
                <a:spcPct val="0"/>
              </a:spcBef>
              <a:buFont typeface="+mj-lt"/>
              <a:buAutoNum type="arabicPeriod"/>
            </a:pP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定增</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何时发公告？</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92186" indent="-292186" eaLnBrk="1" hangingPunct="1">
              <a:lnSpc>
                <a:spcPct val="200000"/>
              </a:lnSpc>
              <a:spcBef>
                <a:spcPct val="0"/>
              </a:spcBef>
              <a:buFont typeface="+mj-lt"/>
              <a:buAutoNum type="arabicPeriod"/>
            </a:pP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如何办理</a:t>
            </a:r>
            <a:r>
              <a:rPr lang="zh-CN" altLang="en-US" sz="1500"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spcBef>
                <a:spcPct val="0"/>
              </a:spcBef>
              <a:buFont typeface="Arial" panose="020B0604020202020204" pitchFamily="34" charset="0"/>
              <a:buNone/>
            </a:pPr>
            <a:endParaRPr lang="zh-CN" altLang="en-US" sz="15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23"/>
          <p:cNvGrpSpPr>
            <a:grpSpLocks/>
          </p:cNvGrpSpPr>
          <p:nvPr/>
        </p:nvGrpSpPr>
        <p:grpSpPr bwMode="auto">
          <a:xfrm>
            <a:off x="6286514" y="1500181"/>
            <a:ext cx="461599" cy="375050"/>
            <a:chOff x="0" y="0"/>
            <a:chExt cx="2592288" cy="2592288"/>
          </a:xfrm>
        </p:grpSpPr>
        <p:sp>
          <p:nvSpPr>
            <p:cNvPr id="14" name="椭圆 24"/>
            <p:cNvSpPr>
              <a:spLocks noChangeArrowheads="1"/>
            </p:cNvSpPr>
            <p:nvPr/>
          </p:nvSpPr>
          <p:spPr bwMode="auto">
            <a:xfrm>
              <a:off x="0" y="0"/>
              <a:ext cx="2592288" cy="2592288"/>
            </a:xfrm>
            <a:prstGeom prst="ellipse">
              <a:avLst/>
            </a:prstGeom>
            <a:noFill/>
            <a:ln w="28575">
              <a:solidFill>
                <a:srgbClr val="CC0066"/>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5" name="椭圆 25"/>
            <p:cNvSpPr>
              <a:spLocks noChangeArrowheads="1"/>
            </p:cNvSpPr>
            <p:nvPr/>
          </p:nvSpPr>
          <p:spPr bwMode="auto">
            <a:xfrm>
              <a:off x="598983" y="762438"/>
              <a:ext cx="304975" cy="304975"/>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6" name="椭圆 26"/>
            <p:cNvSpPr>
              <a:spLocks noChangeArrowheads="1"/>
            </p:cNvSpPr>
            <p:nvPr/>
          </p:nvSpPr>
          <p:spPr bwMode="auto">
            <a:xfrm>
              <a:off x="1746570" y="762438"/>
              <a:ext cx="304975" cy="304975"/>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7" name="空心弧 27"/>
            <p:cNvSpPr>
              <a:spLocks noChangeArrowheads="1"/>
            </p:cNvSpPr>
            <p:nvPr/>
          </p:nvSpPr>
          <p:spPr bwMode="auto">
            <a:xfrm rot="10800000">
              <a:off x="804231" y="1067413"/>
              <a:ext cx="983827" cy="983827"/>
            </a:xfrm>
            <a:custGeom>
              <a:avLst/>
              <a:gdLst>
                <a:gd name="T0" fmla="*/ 22405476 w 21600"/>
                <a:gd name="T1" fmla="*/ 0 h 21600"/>
                <a:gd name="T2" fmla="*/ 1462577 w 21600"/>
                <a:gd name="T3" fmla="*/ 22405476 h 21600"/>
                <a:gd name="T4" fmla="*/ 22405476 w 21600"/>
                <a:gd name="T5" fmla="*/ 2927250 h 21600"/>
                <a:gd name="T6" fmla="*/ 43348329 w 21600"/>
                <a:gd name="T7" fmla="*/ 2240547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411" y="10800"/>
                  </a:moveTo>
                  <a:cubicBezTo>
                    <a:pt x="1411" y="5614"/>
                    <a:pt x="5614" y="1411"/>
                    <a:pt x="10800" y="1411"/>
                  </a:cubicBezTo>
                  <a:cubicBezTo>
                    <a:pt x="15985" y="1410"/>
                    <a:pt x="20188" y="5614"/>
                    <a:pt x="20189" y="10799"/>
                  </a:cubicBezTo>
                  <a:lnTo>
                    <a:pt x="21600" y="10800"/>
                  </a:lnTo>
                  <a:cubicBezTo>
                    <a:pt x="21600" y="4835"/>
                    <a:pt x="16764" y="0"/>
                    <a:pt x="10800" y="0"/>
                  </a:cubicBezTo>
                  <a:cubicBezTo>
                    <a:pt x="4835" y="0"/>
                    <a:pt x="0" y="4835"/>
                    <a:pt x="0" y="10800"/>
                  </a:cubicBezTo>
                  <a:lnTo>
                    <a:pt x="1411" y="10800"/>
                  </a:ln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8" name="TextBox 17"/>
          <p:cNvSpPr txBox="1"/>
          <p:nvPr/>
        </p:nvSpPr>
        <p:spPr>
          <a:xfrm>
            <a:off x="7011885" y="1446603"/>
            <a:ext cx="1978283" cy="2156169"/>
          </a:xfrm>
          <a:prstGeom prst="rect">
            <a:avLst/>
          </a:prstGeom>
          <a:noFill/>
        </p:spPr>
        <p:txBody>
          <a:bodyPr wrap="square" lIns="77916" tIns="38958" rIns="77916" bIns="38958" rtlCol="0">
            <a:spAutoFit/>
          </a:bodyPr>
          <a:lstStyle/>
          <a:p>
            <a:pPr>
              <a:lnSpc>
                <a:spcPct val="150000"/>
              </a:lnSpc>
            </a:pPr>
            <a:r>
              <a:rPr lang="zh-CN" altLang="en-US"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请您充分使用</a:t>
            </a:r>
            <a:r>
              <a:rPr lang="zh-CN" altLang="en-US" b="1"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在线机器人客服</a:t>
            </a:r>
            <a:r>
              <a:rPr lang="zh-CN" altLang="en-US"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来解决问题，并对我们的服务提出宝贵意见！</a:t>
            </a:r>
          </a:p>
        </p:txBody>
      </p:sp>
      <p:sp>
        <p:nvSpPr>
          <p:cNvPr id="24" name="圆角矩形 23"/>
          <p:cNvSpPr/>
          <p:nvPr/>
        </p:nvSpPr>
        <p:spPr bwMode="auto">
          <a:xfrm>
            <a:off x="3187203" y="4232684"/>
            <a:ext cx="2703654" cy="321471"/>
          </a:xfrm>
          <a:prstGeom prst="roundRect">
            <a:avLst/>
          </a:prstGeom>
          <a:noFill/>
          <a:ln w="50800">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285867"/>
            <a:ext cx="9144000" cy="858440"/>
          </a:xfrm>
          <a:prstGeom prst="rect">
            <a:avLst/>
          </a:prstGeom>
          <a:noFill/>
          <a:ln w="9525">
            <a:noFill/>
            <a:miter lim="800000"/>
            <a:headEnd/>
            <a:tailEnd/>
          </a:ln>
        </p:spPr>
      </p:pic>
      <p:sp>
        <p:nvSpPr>
          <p:cNvPr id="46084" name="Text Box 7"/>
          <p:cNvSpPr txBox="1">
            <a:spLocks noChangeArrowheads="1"/>
          </p:cNvSpPr>
          <p:nvPr/>
        </p:nvSpPr>
        <p:spPr bwMode="auto">
          <a:xfrm>
            <a:off x="827589" y="3268275"/>
            <a:ext cx="3744913" cy="2370467"/>
          </a:xfrm>
          <a:prstGeom prst="rect">
            <a:avLst/>
          </a:prstGeom>
          <a:noFill/>
          <a:ln w="9525">
            <a:noFill/>
            <a:miter lim="800000"/>
            <a:headEnd/>
            <a:tailEnd/>
          </a:ln>
        </p:spPr>
        <p:txBody>
          <a:bodyPr lIns="107263" tIns="53631" rIns="107263" bIns="53631">
            <a:spAutoFit/>
          </a:bodyPr>
          <a:lstStyle/>
          <a:p>
            <a:pPr algn="l" rtl="0" fontAlgn="base">
              <a:spcBef>
                <a:spcPct val="50000"/>
              </a:spcBef>
              <a:spcAft>
                <a:spcPct val="0"/>
              </a:spcAft>
            </a:pPr>
            <a:r>
              <a:rPr lang="zh-CN" altLang="en-US" kern="1200" dirty="0">
                <a:solidFill>
                  <a:srgbClr val="5F5F5F"/>
                </a:solidFill>
                <a:latin typeface="方正兰亭黑简体"/>
                <a:ea typeface="方正兰亭黑简体"/>
                <a:cs typeface="方正兰亭黑简体"/>
              </a:rPr>
              <a:t>公司微信</a:t>
            </a:r>
            <a:r>
              <a:rPr lang="zh-CN" altLang="en-US" kern="1200" dirty="0" smtClean="0">
                <a:solidFill>
                  <a:srgbClr val="5F5F5F"/>
                </a:solidFill>
                <a:latin typeface="方正兰亭黑简体"/>
                <a:ea typeface="方正兰亭黑简体"/>
                <a:cs typeface="方正兰亭黑简体"/>
              </a:rPr>
              <a:t>：新三板股份登记</a:t>
            </a:r>
            <a:endParaRPr lang="en-US" altLang="en-US" kern="1200" dirty="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900" b="1" dirty="0">
              <a:solidFill>
                <a:srgbClr val="5F5F5F"/>
              </a:solidFill>
              <a:latin typeface="黑体" pitchFamily="49" charset="-122"/>
              <a:ea typeface="黑体" pitchFamily="49" charset="-122"/>
            </a:endParaRPr>
          </a:p>
          <a:p>
            <a:pPr algn="l" rtl="0" fontAlgn="base">
              <a:spcBef>
                <a:spcPct val="50000"/>
              </a:spcBef>
              <a:spcAft>
                <a:spcPct val="0"/>
              </a:spcAft>
            </a:pPr>
            <a:r>
              <a:rPr lang="en-US" altLang="zh-CN" sz="1900" dirty="0">
                <a:solidFill>
                  <a:srgbClr val="5F5F5F"/>
                </a:solidFill>
                <a:latin typeface="黑体" pitchFamily="49" charset="-122"/>
                <a:ea typeface="黑体" pitchFamily="49" charset="-122"/>
              </a:rPr>
              <a:t> </a:t>
            </a:r>
          </a:p>
        </p:txBody>
      </p:sp>
      <p:sp>
        <p:nvSpPr>
          <p:cNvPr id="46086" name="Text Box 6"/>
          <p:cNvSpPr txBox="1">
            <a:spLocks noChangeArrowheads="1"/>
          </p:cNvSpPr>
          <p:nvPr/>
        </p:nvSpPr>
        <p:spPr bwMode="auto">
          <a:xfrm>
            <a:off x="827584" y="2143122"/>
            <a:ext cx="6357938" cy="1521004"/>
          </a:xfrm>
          <a:prstGeom prst="rect">
            <a:avLst/>
          </a:prstGeom>
          <a:noFill/>
          <a:ln w="9525">
            <a:noFill/>
            <a:miter lim="800000"/>
            <a:headEnd/>
            <a:tailEnd/>
          </a:ln>
        </p:spPr>
        <p:txBody>
          <a:bodyPr lIns="107263" tIns="53631" rIns="107263" bIns="53631">
            <a:spAutoFit/>
          </a:bodyPr>
          <a:lstStyle/>
          <a:p>
            <a:pPr algn="l" rtl="0" fontAlgn="base">
              <a:lnSpc>
                <a:spcPct val="120000"/>
              </a:lnSpc>
              <a:spcBef>
                <a:spcPct val="0"/>
              </a:spcBef>
              <a:spcAft>
                <a:spcPct val="0"/>
              </a:spcAft>
            </a:pPr>
            <a:r>
              <a:rPr lang="zh-CN" altLang="en-US" kern="1200" dirty="0">
                <a:solidFill>
                  <a:srgbClr val="5F5F5F"/>
                </a:solidFill>
                <a:latin typeface="方正兰亭黑简体"/>
                <a:ea typeface="方正兰亭黑简体"/>
                <a:cs typeface="方正兰亭黑简体"/>
              </a:rPr>
              <a:t>中国证券登记结算有限责任公司北京分公司</a:t>
            </a:r>
            <a:endParaRPr lang="en-US" altLang="zh-CN" kern="1200" dirty="0">
              <a:solidFill>
                <a:srgbClr val="5F5F5F"/>
              </a:solidFill>
              <a:latin typeface="方正兰亭黑简体"/>
              <a:ea typeface="方正兰亭黑简体"/>
              <a:cs typeface="方正兰亭黑简体"/>
            </a:endParaRPr>
          </a:p>
          <a:p>
            <a:pPr algn="l" rtl="0" fontAlgn="base">
              <a:lnSpc>
                <a:spcPct val="150000"/>
              </a:lnSpc>
              <a:spcBef>
                <a:spcPct val="0"/>
              </a:spcBef>
              <a:spcAft>
                <a:spcPct val="0"/>
              </a:spcAft>
            </a:pPr>
            <a:r>
              <a:rPr lang="zh-CN" altLang="en-US" kern="1200" dirty="0">
                <a:solidFill>
                  <a:srgbClr val="5F5F5F"/>
                </a:solidFill>
                <a:latin typeface="方正兰亭黑简体"/>
                <a:ea typeface="方正兰亭黑简体"/>
                <a:cs typeface="方正兰亭黑简体"/>
              </a:rPr>
              <a:t>北京分公司地址：北京市西城区金融大街</a:t>
            </a:r>
            <a:r>
              <a:rPr lang="en-US" altLang="zh-CN" kern="1200" dirty="0">
                <a:solidFill>
                  <a:srgbClr val="5F5F5F"/>
                </a:solidFill>
                <a:latin typeface="方正兰亭黑简体"/>
                <a:ea typeface="方正兰亭黑简体"/>
                <a:cs typeface="方正兰亭黑简体"/>
              </a:rPr>
              <a:t>26</a:t>
            </a:r>
            <a:r>
              <a:rPr lang="zh-CN" altLang="en-US" kern="1200" dirty="0">
                <a:solidFill>
                  <a:srgbClr val="5F5F5F"/>
                </a:solidFill>
                <a:latin typeface="方正兰亭黑简体"/>
                <a:ea typeface="方正兰亭黑简体"/>
                <a:cs typeface="方正兰亭黑简体"/>
              </a:rPr>
              <a:t>号金阳大厦</a:t>
            </a:r>
            <a:r>
              <a:rPr lang="en-US" altLang="zh-CN" kern="1200" dirty="0">
                <a:solidFill>
                  <a:srgbClr val="5F5F5F"/>
                </a:solidFill>
                <a:latin typeface="方正兰亭黑简体"/>
                <a:ea typeface="方正兰亭黑简体"/>
                <a:cs typeface="方正兰亭黑简体"/>
              </a:rPr>
              <a:t>5</a:t>
            </a:r>
            <a:r>
              <a:rPr lang="zh-CN" altLang="en-US" kern="1200" dirty="0">
                <a:solidFill>
                  <a:srgbClr val="5F5F5F"/>
                </a:solidFill>
                <a:latin typeface="方正兰亭黑简体"/>
                <a:ea typeface="方正兰亭黑简体"/>
                <a:cs typeface="方正兰亭黑简体"/>
              </a:rPr>
              <a:t>层</a:t>
            </a:r>
          </a:p>
          <a:p>
            <a:pPr algn="l" rtl="0" fontAlgn="base">
              <a:lnSpc>
                <a:spcPct val="120000"/>
              </a:lnSpc>
              <a:spcBef>
                <a:spcPct val="0"/>
              </a:spcBef>
              <a:spcAft>
                <a:spcPct val="0"/>
              </a:spcAft>
            </a:pPr>
            <a:r>
              <a:rPr lang="zh-CN" altLang="en-US" kern="1200" dirty="0" smtClean="0">
                <a:solidFill>
                  <a:srgbClr val="5F5F5F"/>
                </a:solidFill>
                <a:latin typeface="方正兰亭黑简体"/>
                <a:ea typeface="方正兰亭黑简体"/>
                <a:cs typeface="方正兰亭黑简体"/>
              </a:rPr>
              <a:t>服务</a:t>
            </a:r>
            <a:r>
              <a:rPr lang="zh-CN" altLang="en-US" kern="1200" dirty="0">
                <a:solidFill>
                  <a:srgbClr val="5F5F5F"/>
                </a:solidFill>
                <a:latin typeface="方正兰亭黑简体"/>
                <a:ea typeface="方正兰亭黑简体"/>
                <a:cs typeface="方正兰亭黑简体"/>
              </a:rPr>
              <a:t>热线：</a:t>
            </a:r>
            <a:r>
              <a:rPr lang="en-US" altLang="zh-CN" kern="1200" dirty="0" smtClean="0">
                <a:solidFill>
                  <a:srgbClr val="5F5F5F"/>
                </a:solidFill>
                <a:latin typeface="方正兰亭黑简体"/>
                <a:ea typeface="方正兰亭黑简体"/>
                <a:cs typeface="方正兰亭黑简体"/>
              </a:rPr>
              <a:t>4008-058-058 </a:t>
            </a:r>
            <a:r>
              <a:rPr lang="zh-CN" altLang="en-US" kern="1200" dirty="0" smtClean="0">
                <a:solidFill>
                  <a:srgbClr val="5F5F5F"/>
                </a:solidFill>
                <a:latin typeface="方正兰亭黑简体"/>
                <a:ea typeface="方正兰亭黑简体"/>
                <a:cs typeface="方正兰亭黑简体"/>
              </a:rPr>
              <a:t>转</a:t>
            </a:r>
            <a:r>
              <a:rPr lang="en-US" altLang="zh-CN" kern="1200" dirty="0" smtClean="0">
                <a:solidFill>
                  <a:srgbClr val="5F5F5F"/>
                </a:solidFill>
                <a:latin typeface="方正兰亭黑简体"/>
                <a:ea typeface="方正兰亭黑简体"/>
                <a:cs typeface="方正兰亭黑简体"/>
              </a:rPr>
              <a:t>3</a:t>
            </a:r>
            <a:endParaRPr lang="en-US" altLang="zh-CN" kern="1200" dirty="0">
              <a:solidFill>
                <a:srgbClr val="5F5F5F"/>
              </a:solidFill>
              <a:latin typeface="方正兰亭黑简体"/>
              <a:ea typeface="方正兰亭黑简体"/>
              <a:cs typeface="方正兰亭黑简体"/>
            </a:endParaRPr>
          </a:p>
          <a:p>
            <a:pPr algn="l" rtl="0" fontAlgn="base">
              <a:lnSpc>
                <a:spcPct val="120000"/>
              </a:lnSpc>
              <a:spcBef>
                <a:spcPct val="0"/>
              </a:spcBef>
              <a:spcAft>
                <a:spcPct val="0"/>
              </a:spcAft>
            </a:pPr>
            <a:endParaRPr lang="en-US" altLang="zh-CN" kern="1200" dirty="0">
              <a:solidFill>
                <a:srgbClr val="5F5F5F"/>
              </a:solidFill>
              <a:latin typeface="方正兰亭黑简体"/>
              <a:ea typeface="方正兰亭黑简体"/>
              <a:cs typeface="方正兰亭黑简体"/>
            </a:endParaRPr>
          </a:p>
        </p:txBody>
      </p:sp>
      <p:sp>
        <p:nvSpPr>
          <p:cNvPr id="9" name="页脚占位符 8"/>
          <p:cNvSpPr>
            <a:spLocks noGrp="1"/>
          </p:cNvSpPr>
          <p:nvPr>
            <p:ph type="ftr" sz="quarter" idx="11"/>
          </p:nvPr>
        </p:nvSpPr>
        <p:spPr/>
        <p:txBody>
          <a:bodyPr/>
          <a:lstStyle/>
          <a:p>
            <a:pPr>
              <a:defRPr/>
            </a:pPr>
            <a:r>
              <a:rPr lang="en-US" altLang="zh-CN" smtClean="0"/>
              <a:t>36</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直接连接符 17"/>
          <p:cNvSpPr>
            <a:spLocks noChangeShapeType="1"/>
          </p:cNvSpPr>
          <p:nvPr/>
        </p:nvSpPr>
        <p:spPr bwMode="auto">
          <a:xfrm flipV="1">
            <a:off x="0" y="2427288"/>
            <a:ext cx="9144000" cy="2716212"/>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lIns="91420" tIns="45709" rIns="91420" bIns="45709"/>
          <a:lstStyle/>
          <a:p>
            <a:endParaRPr lang="zh-CN" altLang="en-US"/>
          </a:p>
        </p:txBody>
      </p:sp>
      <p:grpSp>
        <p:nvGrpSpPr>
          <p:cNvPr id="3" name="组合 28"/>
          <p:cNvGrpSpPr>
            <a:grpSpLocks/>
          </p:cNvGrpSpPr>
          <p:nvPr/>
        </p:nvGrpSpPr>
        <p:grpSpPr bwMode="auto">
          <a:xfrm>
            <a:off x="1116017" y="3884615"/>
            <a:ext cx="496887" cy="847725"/>
            <a:chOff x="0" y="0"/>
            <a:chExt cx="639185" cy="1091184"/>
          </a:xfrm>
        </p:grpSpPr>
        <p:grpSp>
          <p:nvGrpSpPr>
            <p:cNvPr id="4" name="组合 23"/>
            <p:cNvGrpSpPr>
              <a:grpSpLocks/>
            </p:cNvGrpSpPr>
            <p:nvPr/>
          </p:nvGrpSpPr>
          <p:grpSpPr bwMode="auto">
            <a:xfrm>
              <a:off x="0" y="0"/>
              <a:ext cx="639185" cy="1091184"/>
              <a:chOff x="0" y="0"/>
              <a:chExt cx="868598" cy="1482827"/>
            </a:xfrm>
          </p:grpSpPr>
          <p:sp>
            <p:nvSpPr>
              <p:cNvPr id="5145" name="椭圆 18"/>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46"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44" name="椭圆 27"/>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grpSp>
        <p:nvGrpSpPr>
          <p:cNvPr id="5" name="组合 34"/>
          <p:cNvGrpSpPr>
            <a:grpSpLocks/>
          </p:cNvGrpSpPr>
          <p:nvPr/>
        </p:nvGrpSpPr>
        <p:grpSpPr bwMode="auto">
          <a:xfrm>
            <a:off x="4505328" y="2857502"/>
            <a:ext cx="495300" cy="847725"/>
            <a:chOff x="0" y="0"/>
            <a:chExt cx="639185" cy="1091184"/>
          </a:xfrm>
        </p:grpSpPr>
        <p:grpSp>
          <p:nvGrpSpPr>
            <p:cNvPr id="6" name="组合 35"/>
            <p:cNvGrpSpPr>
              <a:grpSpLocks/>
            </p:cNvGrpSpPr>
            <p:nvPr/>
          </p:nvGrpSpPr>
          <p:grpSpPr bwMode="auto">
            <a:xfrm>
              <a:off x="0" y="0"/>
              <a:ext cx="639185" cy="1091184"/>
              <a:chOff x="0" y="0"/>
              <a:chExt cx="868598" cy="1482827"/>
            </a:xfrm>
          </p:grpSpPr>
          <p:sp>
            <p:nvSpPr>
              <p:cNvPr id="5141" name="椭圆 37"/>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42"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40" name="椭圆 36"/>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grpSp>
        <p:nvGrpSpPr>
          <p:cNvPr id="7" name="组合 39"/>
          <p:cNvGrpSpPr>
            <a:grpSpLocks/>
          </p:cNvGrpSpPr>
          <p:nvPr/>
        </p:nvGrpSpPr>
        <p:grpSpPr bwMode="auto">
          <a:xfrm>
            <a:off x="7596190" y="1963739"/>
            <a:ext cx="496887" cy="847725"/>
            <a:chOff x="0" y="0"/>
            <a:chExt cx="639185" cy="1091184"/>
          </a:xfrm>
        </p:grpSpPr>
        <p:grpSp>
          <p:nvGrpSpPr>
            <p:cNvPr id="8" name="组合 40"/>
            <p:cNvGrpSpPr>
              <a:grpSpLocks/>
            </p:cNvGrpSpPr>
            <p:nvPr/>
          </p:nvGrpSpPr>
          <p:grpSpPr bwMode="auto">
            <a:xfrm>
              <a:off x="0" y="0"/>
              <a:ext cx="639185" cy="1091184"/>
              <a:chOff x="0" y="0"/>
              <a:chExt cx="868598" cy="1482827"/>
            </a:xfrm>
          </p:grpSpPr>
          <p:sp>
            <p:nvSpPr>
              <p:cNvPr id="5137" name="椭圆 42"/>
              <p:cNvSpPr>
                <a:spLocks noChangeArrowheads="1"/>
              </p:cNvSpPr>
              <p:nvPr/>
            </p:nvSpPr>
            <p:spPr bwMode="auto">
              <a:xfrm>
                <a:off x="0" y="0"/>
                <a:ext cx="868598" cy="896071"/>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38" name="矩形 21"/>
              <p:cNvSpPr>
                <a:spLocks noChangeArrowheads="1"/>
              </p:cNvSpPr>
              <p:nvPr/>
            </p:nvSpPr>
            <p:spPr bwMode="auto">
              <a:xfrm>
                <a:off x="103099" y="736068"/>
                <a:ext cx="662400" cy="746759"/>
              </a:xfrm>
              <a:custGeom>
                <a:avLst/>
                <a:gdLst>
                  <a:gd name="T0" fmla="*/ 0 w 1353823"/>
                  <a:gd name="T1" fmla="*/ 0 h 1134893"/>
                  <a:gd name="T2" fmla="*/ 662400 w 1353823"/>
                  <a:gd name="T3" fmla="*/ 0 h 1134893"/>
                  <a:gd name="T4" fmla="*/ 359087 w 1353823"/>
                  <a:gd name="T5" fmla="*/ 746759 h 1134893"/>
                  <a:gd name="T6" fmla="*/ 355400 w 1353823"/>
                  <a:gd name="T7" fmla="*/ 746759 h 1134893"/>
                  <a:gd name="T8" fmla="*/ 0 w 1353823"/>
                  <a:gd name="T9" fmla="*/ 0 h 1134893"/>
                  <a:gd name="T10" fmla="*/ 0 60000 65536"/>
                  <a:gd name="T11" fmla="*/ 0 60000 65536"/>
                  <a:gd name="T12" fmla="*/ 0 60000 65536"/>
                  <a:gd name="T13" fmla="*/ 0 60000 65536"/>
                  <a:gd name="T14" fmla="*/ 0 60000 65536"/>
                  <a:gd name="T15" fmla="*/ 0 w 1353823"/>
                  <a:gd name="T16" fmla="*/ 0 h 1134893"/>
                  <a:gd name="T17" fmla="*/ 1353823 w 1353823"/>
                  <a:gd name="T18" fmla="*/ 1134893 h 1134893"/>
                </a:gdLst>
                <a:ahLst/>
                <a:cxnLst>
                  <a:cxn ang="T10">
                    <a:pos x="T0" y="T1"/>
                  </a:cxn>
                  <a:cxn ang="T11">
                    <a:pos x="T2" y="T3"/>
                  </a:cxn>
                  <a:cxn ang="T12">
                    <a:pos x="T4" y="T5"/>
                  </a:cxn>
                  <a:cxn ang="T13">
                    <a:pos x="T6" y="T7"/>
                  </a:cxn>
                  <a:cxn ang="T14">
                    <a:pos x="T8" y="T9"/>
                  </a:cxn>
                </a:cxnLst>
                <a:rect l="T15" t="T16" r="T17" b="T18"/>
                <a:pathLst>
                  <a:path w="1353823" h="1134893">
                    <a:moveTo>
                      <a:pt x="0" y="0"/>
                    </a:moveTo>
                    <a:lnTo>
                      <a:pt x="1353823" y="0"/>
                    </a:lnTo>
                    <a:cubicBezTo>
                      <a:pt x="976904" y="249658"/>
                      <a:pt x="733908" y="665396"/>
                      <a:pt x="733908" y="1134893"/>
                    </a:cubicBezTo>
                    <a:lnTo>
                      <a:pt x="726371" y="1134893"/>
                    </a:lnTo>
                    <a:cubicBezTo>
                      <a:pt x="706445" y="648677"/>
                      <a:pt x="420400" y="227699"/>
                      <a:pt x="0" y="0"/>
                    </a:cubicBezTo>
                    <a:close/>
                  </a:path>
                </a:pathLst>
              </a:custGeom>
              <a:solidFill>
                <a:srgbClr val="CC0066"/>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5136" name="椭圆 41"/>
            <p:cNvSpPr>
              <a:spLocks noChangeArrowheads="1"/>
            </p:cNvSpPr>
            <p:nvPr/>
          </p:nvSpPr>
          <p:spPr bwMode="auto">
            <a:xfrm>
              <a:off x="175576" y="205755"/>
              <a:ext cx="288032" cy="288032"/>
            </a:xfrm>
            <a:prstGeom prst="ellipse">
              <a:avLst/>
            </a:prstGeom>
            <a:solidFill>
              <a:schemeClr val="bg1"/>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sp>
        <p:nvSpPr>
          <p:cNvPr id="5129" name="TextBox 44"/>
          <p:cNvSpPr>
            <a:spLocks noChangeArrowheads="1"/>
          </p:cNvSpPr>
          <p:nvPr/>
        </p:nvSpPr>
        <p:spPr bwMode="auto">
          <a:xfrm>
            <a:off x="6580190" y="3060702"/>
            <a:ext cx="2528887" cy="461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线下查询类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TextBox 45"/>
          <p:cNvSpPr>
            <a:spLocks noChangeArrowheads="1"/>
          </p:cNvSpPr>
          <p:nvPr/>
        </p:nvSpPr>
        <p:spPr bwMode="auto">
          <a:xfrm>
            <a:off x="3912572" y="3881849"/>
            <a:ext cx="2527300" cy="461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主动下发类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1" name="TextBox 46"/>
          <p:cNvSpPr>
            <a:spLocks noChangeArrowheads="1"/>
          </p:cNvSpPr>
          <p:nvPr/>
        </p:nvSpPr>
        <p:spPr bwMode="auto">
          <a:xfrm>
            <a:off x="1055559" y="4607735"/>
            <a:ext cx="2527300" cy="461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zh-CN" altLang="en-US" sz="24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申请查询类</a:t>
            </a:r>
            <a:endParaRPr lang="zh-CN" altLang="en-US" sz="24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TextBox 16"/>
          <p:cNvSpPr>
            <a:spLocks noChangeArrowheads="1"/>
          </p:cNvSpPr>
          <p:nvPr/>
        </p:nvSpPr>
        <p:spPr bwMode="auto">
          <a:xfrm>
            <a:off x="71406" y="2500315"/>
            <a:ext cx="3071834" cy="1661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582" indent="-389582"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不定期持有人名册</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582" indent="-389582"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股份冻结数据</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582" indent="-389582"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股本结构表</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582" indent="-389582" eaLnBrk="1" hangingPunct="1">
              <a:lnSpc>
                <a:spcPct val="150000"/>
              </a:lnSpc>
              <a:spcBef>
                <a:spcPct val="0"/>
              </a:spcBef>
              <a:buFont typeface="+mj-ea"/>
              <a:buAutoNum type="circleNumDbPlain"/>
            </a:pPr>
            <a:endParaRPr lang="zh-CN" altLang="en-US" sz="17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3" name="TextBox 47"/>
          <p:cNvSpPr>
            <a:spLocks noChangeArrowheads="1"/>
          </p:cNvSpPr>
          <p:nvPr/>
        </p:nvSpPr>
        <p:spPr bwMode="auto">
          <a:xfrm>
            <a:off x="6286513" y="1071554"/>
            <a:ext cx="2786050" cy="877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582" indent="-389582" eaLnBrk="1" hangingPunct="1">
              <a:lnSpc>
                <a:spcPct val="150000"/>
              </a:lnSpc>
              <a:spcBef>
                <a:spcPct val="0"/>
              </a:spcBef>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信息披露义务人持股及变更查询证明</a:t>
            </a:r>
            <a:endParaRPr lang="zh-CN" altLang="en-US" sz="17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4" name="TextBox 48"/>
          <p:cNvSpPr>
            <a:spLocks noChangeArrowheads="1"/>
          </p:cNvSpPr>
          <p:nvPr/>
        </p:nvSpPr>
        <p:spPr bwMode="auto">
          <a:xfrm>
            <a:off x="3214680" y="857239"/>
            <a:ext cx="3181739" cy="2708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89582" indent="-389582"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定期持有人名册</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582" indent="-389582"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限售股明细数据</a:t>
            </a:r>
            <a:endPar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89582" indent="-389582"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若有</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a:p>
            <a:pPr marL="389582" indent="-389582" eaLnBrk="1" hangingPunct="1">
              <a:lnSpc>
                <a:spcPct val="150000"/>
              </a:lnSpc>
              <a:spcBef>
                <a:spcPts val="0"/>
              </a:spcBef>
              <a:spcAft>
                <a:spcPts val="0"/>
              </a:spcAft>
              <a:buFont typeface="+mj-ea"/>
              <a:buAutoNum type="circleNumDbPlain"/>
            </a:pP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持股</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以上股东股份变动</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若有</a:t>
            </a:r>
            <a:r>
              <a:rPr lang="en-US" altLang="zh-CN" sz="17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a:p>
            <a:pPr marL="389582" indent="-389582" eaLnBrk="1" hangingPunct="1">
              <a:spcBef>
                <a:spcPct val="0"/>
              </a:spcBef>
              <a:buFont typeface="+mj-ea"/>
              <a:buAutoNum type="circleNumDbPlain"/>
            </a:pPr>
            <a:endParaRPr lang="zh-CN" altLang="en-US" sz="17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63" tIns="53631" rIns="107263" bIns="53631" anchor="b"/>
          <a:lstStyle/>
          <a:p>
            <a:pPr algn="ctr"/>
            <a:r>
              <a:rPr lang="en-US" altLang="zh-CN" sz="2700" b="1" dirty="0" smtClean="0">
                <a:solidFill>
                  <a:srgbClr val="FFFFFF"/>
                </a:solidFill>
                <a:latin typeface="微软雅黑" pitchFamily="34" charset="-122"/>
                <a:ea typeface="微软雅黑" pitchFamily="34" charset="-122"/>
              </a:rPr>
              <a:t/>
            </a:r>
            <a:br>
              <a:rPr lang="en-US" altLang="zh-CN" sz="2700" b="1" dirty="0" smtClean="0">
                <a:solidFill>
                  <a:srgbClr val="FFFFFF"/>
                </a:solidFill>
                <a:latin typeface="微软雅黑" pitchFamily="34" charset="-122"/>
                <a:ea typeface="微软雅黑" pitchFamily="34" charset="-122"/>
              </a:rPr>
            </a:br>
            <a:r>
              <a:rPr lang="zh-CN" altLang="en-US" sz="2700" b="1" dirty="0" smtClean="0">
                <a:solidFill>
                  <a:srgbClr val="FFFFFF"/>
                </a:solidFill>
                <a:latin typeface="微软雅黑" pitchFamily="34" charset="-122"/>
                <a:ea typeface="微软雅黑" pitchFamily="34" charset="-122"/>
              </a:rPr>
              <a:t>发行人信息查询业务概述</a:t>
            </a:r>
            <a:endParaRPr lang="zh-CN" altLang="en-US" sz="2700" dirty="0">
              <a:solidFill>
                <a:schemeClr val="bg1"/>
              </a:solidFill>
              <a:latin typeface="黑体" pitchFamily="49" charset="-122"/>
              <a:ea typeface="黑体" pitchFamily="49" charset="-122"/>
            </a:endParaRPr>
          </a:p>
        </p:txBody>
      </p:sp>
      <p:sp>
        <p:nvSpPr>
          <p:cNvPr id="38" name="页脚占位符 5"/>
          <p:cNvSpPr>
            <a:spLocks noGrp="1"/>
          </p:cNvSpPr>
          <p:nvPr>
            <p:ph type="ftr" sz="quarter" idx="11"/>
          </p:nvPr>
        </p:nvSpPr>
        <p:spPr>
          <a:xfrm>
            <a:off x="3124200" y="4683922"/>
            <a:ext cx="2895600" cy="357188"/>
          </a:xfrm>
        </p:spPr>
        <p:txBody>
          <a:bodyPr/>
          <a:lstStyle/>
          <a:p>
            <a:pPr>
              <a:defRPr/>
            </a:pPr>
            <a:r>
              <a:rPr lang="en-US" altLang="zh-CN" dirty="0" smtClean="0"/>
              <a:t>4</a:t>
            </a:r>
            <a:endParaRPr lang="en-US" altLang="zh-C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401371"/>
            <a:ext cx="3016250" cy="2044303"/>
          </a:xfrm>
        </p:spPr>
      </p:pic>
      <p:sp>
        <p:nvSpPr>
          <p:cNvPr id="12294" name="标题 3"/>
          <p:cNvSpPr>
            <a:spLocks noGrp="1"/>
          </p:cNvSpPr>
          <p:nvPr>
            <p:ph type="title"/>
          </p:nvPr>
        </p:nvSpPr>
        <p:spPr>
          <a:xfrm>
            <a:off x="3071820" y="1339450"/>
            <a:ext cx="6072187" cy="2035969"/>
          </a:xfrm>
        </p:spPr>
        <p:txBody>
          <a:bodyPr>
            <a:normAutofit/>
          </a:bodyPr>
          <a:lstStyle/>
          <a:p>
            <a:pPr algn="ctr" eaLnBrk="1" hangingPunct="1"/>
            <a:r>
              <a:rPr lang="en-US" altLang="zh-CN" sz="3100" b="1" dirty="0" smtClean="0">
                <a:solidFill>
                  <a:srgbClr val="FFFFFF"/>
                </a:solidFill>
                <a:latin typeface="微软雅黑" pitchFamily="34" charset="-122"/>
                <a:ea typeface="微软雅黑" pitchFamily="34" charset="-122"/>
              </a:rPr>
              <a:t/>
            </a:r>
            <a:br>
              <a:rPr lang="en-US" altLang="zh-CN" sz="3100" b="1" dirty="0" smtClean="0">
                <a:solidFill>
                  <a:srgbClr val="FFFFFF"/>
                </a:solidFill>
                <a:latin typeface="微软雅黑" pitchFamily="34" charset="-122"/>
                <a:ea typeface="微软雅黑" pitchFamily="34" charset="-122"/>
              </a:rPr>
            </a:br>
            <a:r>
              <a:rPr lang="zh-CN" altLang="en-US" sz="3100" b="1" dirty="0" smtClean="0">
                <a:solidFill>
                  <a:srgbClr val="FFFFFF"/>
                </a:solidFill>
                <a:latin typeface="微软雅黑" pitchFamily="34" charset="-122"/>
                <a:ea typeface="微软雅黑" pitchFamily="34" charset="-122"/>
              </a:rPr>
              <a:t>申请类查询</a:t>
            </a:r>
          </a:p>
        </p:txBody>
      </p:sp>
      <p:sp>
        <p:nvSpPr>
          <p:cNvPr id="5" name="文本占位符 4"/>
          <p:cNvSpPr>
            <a:spLocks noGrp="1"/>
          </p:cNvSpPr>
          <p:nvPr>
            <p:ph type="body" idx="1"/>
          </p:nvPr>
        </p:nvSpPr>
        <p:spPr/>
        <p:txBody>
          <a:bodyPr/>
          <a:lstStyle/>
          <a:p>
            <a:r>
              <a:rPr lang="en-US" altLang="zh-CN" dirty="0" smtClean="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smtClean="0"/>
              <a:t>5</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4569975"/>
            <a:ext cx="1475656" cy="496564"/>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2" cstate="print"/>
          <a:srcRect/>
          <a:stretch>
            <a:fillRect/>
          </a:stretch>
        </p:blipFill>
        <p:spPr bwMode="auto">
          <a:xfrm>
            <a:off x="0" y="642926"/>
            <a:ext cx="9144000" cy="3857651"/>
          </a:xfrm>
          <a:prstGeom prst="rect">
            <a:avLst/>
          </a:prstGeom>
          <a:noFill/>
        </p:spPr>
      </p:pic>
      <p:sp>
        <p:nvSpPr>
          <p:cNvPr id="2" name="页脚占位符 1"/>
          <p:cNvSpPr>
            <a:spLocks noGrp="1"/>
          </p:cNvSpPr>
          <p:nvPr>
            <p:ph type="ftr" sz="quarter" idx="11"/>
          </p:nvPr>
        </p:nvSpPr>
        <p:spPr/>
        <p:txBody>
          <a:bodyPr/>
          <a:lstStyle/>
          <a:p>
            <a:pPr>
              <a:defRPr/>
            </a:pPr>
            <a:r>
              <a:rPr lang="en-US" altLang="zh-CN" dirty="0" smtClean="0"/>
              <a:t>6</a:t>
            </a:r>
            <a:endParaRPr lang="en-US" altLang="zh-CN" dirty="0"/>
          </a:p>
        </p:txBody>
      </p:sp>
      <p:sp>
        <p:nvSpPr>
          <p:cNvPr id="3" name="Rectangle 32"/>
          <p:cNvSpPr>
            <a:spLocks noChangeArrowheads="1"/>
          </p:cNvSpPr>
          <p:nvPr/>
        </p:nvSpPr>
        <p:spPr bwMode="auto">
          <a:xfrm>
            <a:off x="496918" y="89299"/>
            <a:ext cx="8432800" cy="482189"/>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3286131"/>
            <a:ext cx="6500858" cy="571504"/>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30" tIns="45715" rIns="91430" bIns="45715" numCol="1" rtlCol="0" anchor="t" anchorCtr="0" compatLnSpc="1">
            <a:prstTxWarp prst="textNoShape">
              <a:avLst/>
            </a:prstTxWarp>
          </a:bodyPr>
          <a:lstStyle/>
          <a:p>
            <a:pPr defTabSz="914296"/>
            <a:endParaRPr lang="zh-CN" altLang="en-US" dirty="0" smtClean="0">
              <a:noFill/>
            </a:endParaRPr>
          </a:p>
        </p:txBody>
      </p:sp>
      <p:sp>
        <p:nvSpPr>
          <p:cNvPr id="5" name="TextBox 4"/>
          <p:cNvSpPr txBox="1"/>
          <p:nvPr/>
        </p:nvSpPr>
        <p:spPr>
          <a:xfrm>
            <a:off x="3071802" y="3643322"/>
            <a:ext cx="5143536" cy="662307"/>
          </a:xfrm>
          <a:prstGeom prst="rect">
            <a:avLst/>
          </a:prstGeom>
          <a:noFill/>
        </p:spPr>
        <p:txBody>
          <a:bodyPr wrap="square" lIns="107263" tIns="53631" rIns="107263" bIns="53631" rtlCol="0">
            <a:spAutoFit/>
          </a:bodyPr>
          <a:lstStyle/>
          <a:p>
            <a:r>
              <a:rPr lang="zh-CN" altLang="en-US" b="1" dirty="0" smtClean="0">
                <a:solidFill>
                  <a:srgbClr val="C00000"/>
                </a:solidFill>
                <a:latin typeface="微软雅黑" pitchFamily="34" charset="-122"/>
                <a:ea typeface="微软雅黑" pitchFamily="34" charset="-122"/>
              </a:rPr>
              <a:t>登录本公司平台，点击发行人业务→数据查询业务→申请查询类→不定期持有人名册查询</a:t>
            </a:r>
            <a:endParaRPr lang="zh-CN" altLang="en-US" b="1" dirty="0">
              <a:solidFill>
                <a:srgbClr val="C00000"/>
              </a:solidFill>
              <a:latin typeface="微软雅黑" pitchFamily="34" charset="-122"/>
              <a:ea typeface="微软雅黑" pitchFamily="34" charset="-122"/>
            </a:endParaRPr>
          </a:p>
        </p:txBody>
      </p:sp>
      <p:sp>
        <p:nvSpPr>
          <p:cNvPr id="6" name="左箭头 5"/>
          <p:cNvSpPr/>
          <p:nvPr/>
        </p:nvSpPr>
        <p:spPr bwMode="auto">
          <a:xfrm>
            <a:off x="2357422" y="378619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
        <p:nvSpPr>
          <p:cNvPr id="13" name="矩形 12"/>
          <p:cNvSpPr/>
          <p:nvPr/>
        </p:nvSpPr>
        <p:spPr bwMode="gray">
          <a:xfrm>
            <a:off x="500034" y="3429007"/>
            <a:ext cx="1714512" cy="428629"/>
          </a:xfrm>
          <a:prstGeom prst="rect">
            <a:avLst/>
          </a:prstGeom>
          <a:noFill/>
          <a:ln w="57150">
            <a:solidFill>
              <a:srgbClr val="C00000"/>
            </a:solidFill>
            <a:round/>
            <a:headEnd/>
            <a:tailEnd/>
          </a:ln>
        </p:spPr>
        <p:txBody>
          <a:bodyPr wrap="none" lIns="77916" tIns="38958" rIns="77916" bIns="38958"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7</a:t>
            </a:r>
            <a:endParaRPr lang="en-US" altLang="zh-CN" dirty="0"/>
          </a:p>
        </p:txBody>
      </p:sp>
      <p:pic>
        <p:nvPicPr>
          <p:cNvPr id="3" name="图片 2" descr="3.JPG"/>
          <p:cNvPicPr>
            <a:picLocks noChangeAspect="1"/>
          </p:cNvPicPr>
          <p:nvPr/>
        </p:nvPicPr>
        <p:blipFill>
          <a:blip r:embed="rId2" cstate="print"/>
          <a:stretch>
            <a:fillRect/>
          </a:stretch>
        </p:blipFill>
        <p:spPr>
          <a:xfrm>
            <a:off x="20564" y="1071552"/>
            <a:ext cx="9123436" cy="3214710"/>
          </a:xfrm>
          <a:prstGeom prst="rect">
            <a:avLst/>
          </a:prstGeom>
        </p:spPr>
      </p:pic>
      <p:sp>
        <p:nvSpPr>
          <p:cNvPr id="4" name="Rectangle 32"/>
          <p:cNvSpPr>
            <a:spLocks noChangeArrowheads="1"/>
          </p:cNvSpPr>
          <p:nvPr/>
        </p:nvSpPr>
        <p:spPr bwMode="auto">
          <a:xfrm>
            <a:off x="496918" y="71422"/>
            <a:ext cx="8432800" cy="482189"/>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5" name="圆角矩形 4"/>
          <p:cNvSpPr/>
          <p:nvPr/>
        </p:nvSpPr>
        <p:spPr bwMode="auto">
          <a:xfrm>
            <a:off x="1857356" y="2946801"/>
            <a:ext cx="857256" cy="267893"/>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rgbClr val="FF0000"/>
              </a:solidFill>
              <a:latin typeface="Arial" pitchFamily="34" charset="0"/>
              <a:ea typeface="宋体" pitchFamily="2" charset="-122"/>
            </a:endParaRPr>
          </a:p>
        </p:txBody>
      </p:sp>
      <p:cxnSp>
        <p:nvCxnSpPr>
          <p:cNvPr id="7" name="直接连接符 6"/>
          <p:cNvCxnSpPr/>
          <p:nvPr/>
        </p:nvCxnSpPr>
        <p:spPr bwMode="auto">
          <a:xfrm>
            <a:off x="3571868" y="3429008"/>
            <a:ext cx="5000660"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9" name="圆角矩形标注 8"/>
          <p:cNvSpPr/>
          <p:nvPr/>
        </p:nvSpPr>
        <p:spPr>
          <a:xfrm>
            <a:off x="6000760" y="2786066"/>
            <a:ext cx="2143140" cy="696517"/>
          </a:xfrm>
          <a:prstGeom prst="wedgeRoundRectCallout">
            <a:avLst>
              <a:gd name="adj1" fmla="val -77799"/>
              <a:gd name="adj2" fmla="val 73077"/>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7263" tIns="53631" rIns="107263" bIns="53631" anchor="ctr"/>
          <a:lstStyle/>
          <a:p>
            <a:pPr algn="ctr">
              <a:defRPr/>
            </a:pPr>
            <a:r>
              <a:rPr lang="zh-CN" altLang="en-US" b="1" dirty="0" smtClean="0">
                <a:solidFill>
                  <a:schemeClr val="tx1"/>
                </a:solidFill>
                <a:latin typeface="微软雅黑" pitchFamily="34" charset="-122"/>
                <a:ea typeface="微软雅黑" pitchFamily="34" charset="-122"/>
              </a:rPr>
              <a:t>特殊原因请务必在文本框中准确填写</a:t>
            </a:r>
            <a:endParaRPr lang="en-US" altLang="zh-CN" b="1"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8</a:t>
            </a:r>
            <a:endParaRPr lang="en-US" altLang="zh-CN" dirty="0"/>
          </a:p>
        </p:txBody>
      </p:sp>
      <p:pic>
        <p:nvPicPr>
          <p:cNvPr id="6" name="图片 5" descr="4.JPG"/>
          <p:cNvPicPr>
            <a:picLocks noChangeAspect="1"/>
          </p:cNvPicPr>
          <p:nvPr/>
        </p:nvPicPr>
        <p:blipFill>
          <a:blip r:embed="rId3" cstate="print"/>
          <a:stretch>
            <a:fillRect/>
          </a:stretch>
        </p:blipFill>
        <p:spPr>
          <a:xfrm>
            <a:off x="142848" y="3409984"/>
            <a:ext cx="3275719" cy="870302"/>
          </a:xfrm>
          <a:prstGeom prst="rect">
            <a:avLst/>
          </a:prstGeom>
        </p:spPr>
      </p:pic>
      <p:sp>
        <p:nvSpPr>
          <p:cNvPr id="7" name="Rectangle 32"/>
          <p:cNvSpPr>
            <a:spLocks noChangeArrowheads="1"/>
          </p:cNvSpPr>
          <p:nvPr/>
        </p:nvSpPr>
        <p:spPr bwMode="auto">
          <a:xfrm>
            <a:off x="496918" y="142858"/>
            <a:ext cx="8432800" cy="400050"/>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243056"/>
            <a:ext cx="4857784" cy="2324301"/>
          </a:xfrm>
          <a:prstGeom prst="rect">
            <a:avLst/>
          </a:prstGeom>
          <a:noFill/>
        </p:spPr>
        <p:txBody>
          <a:bodyPr wrap="square" lIns="107263" tIns="53631" rIns="107263" bIns="53631" rtlCol="0">
            <a:spAutoFit/>
          </a:bodyPr>
          <a:lstStyle/>
          <a:p>
            <a:r>
              <a:rPr lang="zh-CN" altLang="en-US" dirty="0" smtClean="0">
                <a:latin typeface="微软雅黑" pitchFamily="34" charset="-122"/>
                <a:ea typeface="微软雅黑" pitchFamily="34" charset="-122"/>
              </a:rPr>
              <a:t>根据名册查询原因，需要发行人提供以下相应证明文件：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（一）召开股东大会或临时股东大会的，需提交已披露的</a:t>
            </a:r>
            <a:r>
              <a:rPr lang="zh-CN" altLang="en-US" dirty="0" smtClean="0">
                <a:solidFill>
                  <a:srgbClr val="C00000"/>
                </a:solidFill>
                <a:latin typeface="微软雅黑" pitchFamily="34" charset="-122"/>
                <a:ea typeface="微软雅黑" pitchFamily="34" charset="-122"/>
              </a:rPr>
              <a:t>关于召开股东大会或临时股东大会的通知公告</a:t>
            </a:r>
            <a:r>
              <a:rPr lang="zh-CN" altLang="en-US" dirty="0" smtClean="0">
                <a:latin typeface="微软雅黑" pitchFamily="34" charset="-122"/>
                <a:ea typeface="微软雅黑" pitchFamily="34" charset="-122"/>
              </a:rPr>
              <a:t>（加盖发行人公章）。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p:txBody>
      </p:sp>
      <p:sp>
        <p:nvSpPr>
          <p:cNvPr id="9" name="TextBox 8"/>
          <p:cNvSpPr txBox="1"/>
          <p:nvPr/>
        </p:nvSpPr>
        <p:spPr>
          <a:xfrm>
            <a:off x="142847" y="910817"/>
            <a:ext cx="2857520" cy="2462800"/>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63" tIns="53631" rIns="107263" bIns="53631" rtlCol="0">
            <a:spAutoFit/>
          </a:bodyPr>
          <a:lstStyle/>
          <a:p>
            <a:pPr>
              <a:lnSpc>
                <a:spcPct val="150000"/>
              </a:lnSpc>
            </a:pPr>
            <a:r>
              <a:rPr lang="zh-CN" altLang="en-US" dirty="0" smtClean="0">
                <a:latin typeface="微软雅黑" pitchFamily="34" charset="-122"/>
                <a:ea typeface="微软雅黑" pitchFamily="34" charset="-122"/>
              </a:rPr>
              <a:t>因召开股东大会查询名册的，如果</a:t>
            </a:r>
            <a:r>
              <a:rPr lang="en-US" dirty="0" smtClean="0">
                <a:latin typeface="微软雅黑" pitchFamily="34" charset="-122"/>
                <a:ea typeface="微软雅黑" pitchFamily="34" charset="-122"/>
              </a:rPr>
              <a:t>T</a:t>
            </a:r>
            <a:r>
              <a:rPr lang="zh-CN" altLang="en-US" dirty="0" smtClean="0">
                <a:latin typeface="微软雅黑" pitchFamily="34" charset="-122"/>
                <a:ea typeface="微软雅黑" pitchFamily="34" charset="-122"/>
              </a:rPr>
              <a:t>日为股东大会召开日，参照上市公司，股东大会的股权登记日最好定于</a:t>
            </a:r>
            <a:r>
              <a:rPr lang="en-US" dirty="0" smtClean="0">
                <a:solidFill>
                  <a:srgbClr val="C00000"/>
                </a:solidFill>
                <a:latin typeface="微软雅黑" pitchFamily="34" charset="-122"/>
                <a:ea typeface="微软雅黑" pitchFamily="34" charset="-122"/>
              </a:rPr>
              <a:t>T-7</a:t>
            </a:r>
            <a:r>
              <a:rPr lang="zh-CN" altLang="en-US" dirty="0" smtClean="0">
                <a:solidFill>
                  <a:srgbClr val="C00000"/>
                </a:solidFill>
                <a:latin typeface="微软雅黑" pitchFamily="34" charset="-122"/>
                <a:ea typeface="微软雅黑" pitchFamily="34" charset="-122"/>
              </a:rPr>
              <a:t>日至</a:t>
            </a:r>
            <a:r>
              <a:rPr lang="en-US" dirty="0" smtClean="0">
                <a:solidFill>
                  <a:srgbClr val="C00000"/>
                </a:solidFill>
                <a:latin typeface="微软雅黑" pitchFamily="34" charset="-122"/>
                <a:ea typeface="微软雅黑" pitchFamily="34" charset="-122"/>
              </a:rPr>
              <a:t>T-3</a:t>
            </a:r>
            <a:r>
              <a:rPr lang="zh-CN" altLang="en-US" dirty="0" smtClean="0">
                <a:solidFill>
                  <a:srgbClr val="C00000"/>
                </a:solidFill>
                <a:latin typeface="微软雅黑" pitchFamily="34" charset="-122"/>
                <a:ea typeface="微软雅黑" pitchFamily="34" charset="-122"/>
              </a:rPr>
              <a:t>日间</a:t>
            </a:r>
            <a:r>
              <a:rPr lang="zh-CN" altLang="en-US" dirty="0" smtClean="0">
                <a:latin typeface="微软雅黑" pitchFamily="34" charset="-122"/>
                <a:ea typeface="微软雅黑" pitchFamily="34" charset="-122"/>
              </a:rPr>
              <a:t>。</a:t>
            </a:r>
          </a:p>
          <a:p>
            <a:endParaRPr lang="zh-CN" altLang="en-US" dirty="0">
              <a:latin typeface="微软雅黑" pitchFamily="34" charset="-122"/>
              <a:ea typeface="微软雅黑" pitchFamily="34" charset="-122"/>
            </a:endParaRPr>
          </a:p>
        </p:txBody>
      </p:sp>
      <p:sp>
        <p:nvSpPr>
          <p:cNvPr id="10" name="左箭头 9"/>
          <p:cNvSpPr/>
          <p:nvPr/>
        </p:nvSpPr>
        <p:spPr bwMode="auto">
          <a:xfrm>
            <a:off x="3143242" y="1982387"/>
            <a:ext cx="571504" cy="321471"/>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63" tIns="53631" rIns="107263" bIns="53631" numCol="1" rtlCol="0" anchor="t" anchorCtr="0" compatLnSpc="1">
            <a:prstTxWarp prst="textNoShape">
              <a:avLst/>
            </a:prstTxWarp>
          </a:bodyPr>
          <a:lstStyle/>
          <a:p>
            <a:pPr defTabSz="1072622"/>
            <a:endParaRPr lang="zh-CN" altLang="en-US" sz="2100" dirty="0" smtClean="0">
              <a:solidFill>
                <a:schemeClr val="tx1"/>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0"/>
            <a:ext cx="1347788" cy="1003300"/>
            <a:chOff x="0" y="0"/>
            <a:chExt cx="12463730" cy="9279959"/>
          </a:xfrm>
        </p:grpSpPr>
        <p:sp>
          <p:nvSpPr>
            <p:cNvPr id="18499"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0"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1"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2"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3"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4"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5"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6"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7"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8"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9"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10"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8437" name="TextBox 17"/>
          <p:cNvSpPr>
            <a:spLocks noChangeArrowheads="1"/>
          </p:cNvSpPr>
          <p:nvPr/>
        </p:nvSpPr>
        <p:spPr bwMode="auto">
          <a:xfrm>
            <a:off x="1077033" y="910817"/>
            <a:ext cx="7517476" cy="369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b="1" dirty="0" smtClean="0">
                <a:solidFill>
                  <a:srgbClr val="0070C0"/>
                </a:solidFill>
                <a:latin typeface="微软雅黑" pitchFamily="34" charset="-122"/>
                <a:ea typeface="微软雅黑" pitchFamily="34" charset="-122"/>
              </a:rPr>
              <a:t>8</a:t>
            </a:r>
            <a:r>
              <a:rPr lang="zh-CN" altLang="en-US" sz="1800" b="1" dirty="0" smtClean="0">
                <a:solidFill>
                  <a:srgbClr val="0070C0"/>
                </a:solidFill>
                <a:latin typeface="微软雅黑" pitchFamily="34" charset="-122"/>
                <a:ea typeface="微软雅黑" pitchFamily="34" charset="-122"/>
              </a:rPr>
              <a:t>月</a:t>
            </a:r>
            <a:r>
              <a:rPr lang="en-US" altLang="zh-CN" sz="1800" b="1" dirty="0" smtClean="0">
                <a:solidFill>
                  <a:srgbClr val="0070C0"/>
                </a:solidFill>
                <a:latin typeface="微软雅黑" pitchFamily="34" charset="-122"/>
                <a:ea typeface="微软雅黑" pitchFamily="34" charset="-122"/>
              </a:rPr>
              <a:t>15</a:t>
            </a:r>
            <a:r>
              <a:rPr lang="zh-CN" altLang="en-US" sz="1800" b="1" dirty="0" smtClean="0">
                <a:solidFill>
                  <a:srgbClr val="0070C0"/>
                </a:solidFill>
                <a:latin typeface="微软雅黑" pitchFamily="34" charset="-122"/>
                <a:ea typeface="微软雅黑" pitchFamily="34" charset="-122"/>
              </a:rPr>
              <a:t>日（</a:t>
            </a:r>
            <a:r>
              <a:rPr lang="en-US" altLang="zh-CN" sz="1800" b="1" dirty="0" smtClean="0">
                <a:solidFill>
                  <a:srgbClr val="0070C0"/>
                </a:solidFill>
                <a:latin typeface="微软雅黑" pitchFamily="34" charset="-122"/>
                <a:ea typeface="微软雅黑" pitchFamily="34" charset="-122"/>
              </a:rPr>
              <a:t>T</a:t>
            </a:r>
            <a:r>
              <a:rPr lang="zh-CN" altLang="en-US" sz="1800" b="1" dirty="0" smtClean="0">
                <a:solidFill>
                  <a:srgbClr val="0070C0"/>
                </a:solidFill>
                <a:latin typeface="微软雅黑" pitchFamily="34" charset="-122"/>
                <a:ea typeface="微软雅黑" pitchFamily="34" charset="-122"/>
              </a:rPr>
              <a:t>日），公司拟召开股东大会，股权登记日最好预设为哪天？</a:t>
            </a:r>
            <a:endParaRPr lang="zh-CN" altLang="en-US" sz="1800" dirty="0">
              <a:solidFill>
                <a:srgbClr val="0070C0"/>
              </a:solidFill>
              <a:latin typeface="微软雅黑" pitchFamily="34" charset="-122"/>
              <a:ea typeface="微软雅黑" pitchFamily="34" charset="-122"/>
            </a:endParaRPr>
          </a:p>
        </p:txBody>
      </p:sp>
      <p:graphicFrame>
        <p:nvGraphicFramePr>
          <p:cNvPr id="19474" name="表格 18"/>
          <p:cNvGraphicFramePr>
            <a:graphicFrameLocks noGrp="1"/>
          </p:cNvGraphicFramePr>
          <p:nvPr/>
        </p:nvGraphicFramePr>
        <p:xfrm>
          <a:off x="600075" y="2282828"/>
          <a:ext cx="4618038" cy="2491605"/>
        </p:xfrm>
        <a:graphic>
          <a:graphicData uri="http://schemas.openxmlformats.org/drawingml/2006/table">
            <a:tbl>
              <a:tblPr>
                <a:tableStyleId>{21E4AEA4-8DFA-4A89-87EB-49C32662AFE0}</a:tableStyleId>
              </a:tblPr>
              <a:tblGrid>
                <a:gridCol w="660400">
                  <a:extLst>
                    <a:ext uri="{9D8B030D-6E8A-4147-A177-3AD203B41FA5}">
                      <a16:colId xmlns:a16="http://schemas.microsoft.com/office/drawing/2014/main" xmlns="" val="20000"/>
                    </a:ext>
                  </a:extLst>
                </a:gridCol>
                <a:gridCol w="658813">
                  <a:extLst>
                    <a:ext uri="{9D8B030D-6E8A-4147-A177-3AD203B41FA5}">
                      <a16:colId xmlns:a16="http://schemas.microsoft.com/office/drawing/2014/main" xmlns="" val="20001"/>
                    </a:ext>
                  </a:extLst>
                </a:gridCol>
                <a:gridCol w="660400">
                  <a:extLst>
                    <a:ext uri="{9D8B030D-6E8A-4147-A177-3AD203B41FA5}">
                      <a16:colId xmlns:a16="http://schemas.microsoft.com/office/drawing/2014/main" xmlns="" val="20002"/>
                    </a:ext>
                  </a:extLst>
                </a:gridCol>
                <a:gridCol w="658812">
                  <a:extLst>
                    <a:ext uri="{9D8B030D-6E8A-4147-A177-3AD203B41FA5}">
                      <a16:colId xmlns:a16="http://schemas.microsoft.com/office/drawing/2014/main" xmlns="" val="20003"/>
                    </a:ext>
                  </a:extLst>
                </a:gridCol>
                <a:gridCol w="660400">
                  <a:extLst>
                    <a:ext uri="{9D8B030D-6E8A-4147-A177-3AD203B41FA5}">
                      <a16:colId xmlns:a16="http://schemas.microsoft.com/office/drawing/2014/main" xmlns="" val="20004"/>
                    </a:ext>
                  </a:extLst>
                </a:gridCol>
                <a:gridCol w="660400">
                  <a:extLst>
                    <a:ext uri="{9D8B030D-6E8A-4147-A177-3AD203B41FA5}">
                      <a16:colId xmlns:a16="http://schemas.microsoft.com/office/drawing/2014/main" xmlns="" val="20005"/>
                    </a:ext>
                  </a:extLst>
                </a:gridCol>
                <a:gridCol w="658813">
                  <a:extLst>
                    <a:ext uri="{9D8B030D-6E8A-4147-A177-3AD203B41FA5}">
                      <a16:colId xmlns:a16="http://schemas.microsoft.com/office/drawing/2014/main" xmlns="" val="20006"/>
                    </a:ext>
                  </a:extLst>
                </a:gridCol>
              </a:tblGrid>
              <a:tr h="40005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18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extLst>
                  <a:ext uri="{0D108BD9-81ED-4DB2-BD59-A6C34878D82A}">
                    <a16:rowId xmlns:a16="http://schemas.microsoft.com/office/drawing/2014/main" xmlns="" val="10000"/>
                  </a:ext>
                </a:extLst>
              </a:tr>
              <a:tr h="42466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a:ln>
                            <a:noFill/>
                          </a:ln>
                          <a:effectLst/>
                          <a:sym typeface="Calibri" pitchFamily="34" charset="0"/>
                        </a:rPr>
                        <a:t>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3</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4</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5</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6</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1"/>
                  </a:ext>
                </a:extLst>
              </a:tr>
              <a:tr h="371475">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7</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8</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9</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10</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11</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12</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13</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2"/>
                  </a:ext>
                </a:extLst>
              </a:tr>
              <a:tr h="433396">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14</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15</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16</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17</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a:ln>
                            <a:noFill/>
                          </a:ln>
                          <a:effectLst/>
                          <a:sym typeface="Calibri" pitchFamily="34" charset="0"/>
                        </a:rPr>
                        <a:t>18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19</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20</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3"/>
                  </a:ext>
                </a:extLst>
              </a:tr>
              <a:tr h="492136">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21</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22</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a:ln>
                            <a:noFill/>
                          </a:ln>
                          <a:effectLst/>
                          <a:sym typeface="Calibri" pitchFamily="34" charset="0"/>
                        </a:rPr>
                        <a:t>23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24</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25</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26</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27</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4"/>
                  </a:ext>
                </a:extLst>
              </a:tr>
              <a:tr h="36988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28</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29</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30</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a:ln>
                            <a:noFill/>
                          </a:ln>
                          <a:effectLst/>
                          <a:sym typeface="Calibri" pitchFamily="34" charset="0"/>
                        </a:rPr>
                        <a:t>31</a:t>
                      </a:r>
                      <a:endParaRPr kumimoji="0" lang="zh-CN" altLang="en-US"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a16="http://schemas.microsoft.com/office/drawing/2014/main" xmlns="" val="10005"/>
                  </a:ext>
                </a:extLst>
              </a:tr>
            </a:tbl>
          </a:graphicData>
        </a:graphic>
      </p:graphicFrame>
      <p:sp>
        <p:nvSpPr>
          <p:cNvPr id="18496" name="矩形 19"/>
          <p:cNvSpPr>
            <a:spLocks noChangeArrowheads="1"/>
          </p:cNvSpPr>
          <p:nvPr/>
        </p:nvSpPr>
        <p:spPr bwMode="auto">
          <a:xfrm>
            <a:off x="615434" y="1768074"/>
            <a:ext cx="1186970" cy="533794"/>
          </a:xfrm>
          <a:prstGeom prst="rect">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91420" tIns="45709" rIns="91420" bIns="45709"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97" name="TextBox 20"/>
          <p:cNvSpPr>
            <a:spLocks noChangeArrowheads="1"/>
          </p:cNvSpPr>
          <p:nvPr/>
        </p:nvSpPr>
        <p:spPr bwMode="auto">
          <a:xfrm>
            <a:off x="747319" y="1821653"/>
            <a:ext cx="1295400" cy="584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smtClean="0">
                <a:solidFill>
                  <a:schemeClr val="bg1"/>
                </a:solidFill>
                <a:latin typeface="微软雅黑" pitchFamily="34" charset="-122"/>
                <a:ea typeface="微软雅黑" pitchFamily="34" charset="-122"/>
              </a:rPr>
              <a:t>8</a:t>
            </a:r>
            <a:r>
              <a:rPr lang="zh-CN" altLang="en-US" b="1" dirty="0" smtClean="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18498" name="TextBox 22"/>
          <p:cNvSpPr>
            <a:spLocks noChangeArrowheads="1"/>
          </p:cNvSpPr>
          <p:nvPr/>
        </p:nvSpPr>
        <p:spPr bwMode="auto">
          <a:xfrm>
            <a:off x="5693030" y="2643189"/>
            <a:ext cx="2637711" cy="338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0" tIns="45709" rIns="91420" bIns="4570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T-7</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bwMode="auto">
          <a:xfrm>
            <a:off x="3253148" y="2678908"/>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16" tIns="38958" rIns="77916" bIns="38958" numCol="1" rtlCol="0" anchor="t" anchorCtr="0" compatLnSpc="1"/>
          <a:lstStyle/>
          <a:p>
            <a:pPr defTabSz="779163"/>
            <a:endParaRPr lang="zh-CN" altLang="en-US" dirty="0" smtClean="0">
              <a:solidFill>
                <a:schemeClr val="tx1"/>
              </a:solidFill>
              <a:latin typeface="Arial" pitchFamily="34" charset="0"/>
              <a:ea typeface="宋体" pitchFamily="2" charset="-122"/>
            </a:endParaRPr>
          </a:p>
        </p:txBody>
      </p:sp>
      <p:sp>
        <p:nvSpPr>
          <p:cNvPr id="23" name="椭圆 22"/>
          <p:cNvSpPr/>
          <p:nvPr/>
        </p:nvSpPr>
        <p:spPr bwMode="auto">
          <a:xfrm>
            <a:off x="2593720" y="3107536"/>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16" tIns="38958" rIns="77916" bIns="38958" numCol="1" rtlCol="0" anchor="t" anchorCtr="0" compatLnSpc="1"/>
          <a:lstStyle/>
          <a:p>
            <a:pPr defTabSz="779163"/>
            <a:endParaRPr lang="zh-CN" altLang="en-US" dirty="0" smtClean="0">
              <a:solidFill>
                <a:schemeClr val="tx1"/>
              </a:solidFill>
              <a:latin typeface="Arial" pitchFamily="34" charset="0"/>
              <a:ea typeface="宋体" pitchFamily="2" charset="-122"/>
            </a:endParaRPr>
          </a:p>
        </p:txBody>
      </p:sp>
      <p:sp>
        <p:nvSpPr>
          <p:cNvPr id="24" name="TextBox 23"/>
          <p:cNvSpPr txBox="1"/>
          <p:nvPr/>
        </p:nvSpPr>
        <p:spPr>
          <a:xfrm>
            <a:off x="5693029" y="3214692"/>
            <a:ext cx="2505825" cy="338532"/>
          </a:xfrm>
          <a:prstGeom prst="rect">
            <a:avLst/>
          </a:prstGeom>
          <a:noFill/>
          <a:ln>
            <a:noFill/>
          </a:ln>
        </p:spPr>
        <p:txBody>
          <a:bodyPr wrap="square" lIns="91420" tIns="45709" rIns="91420" bIns="45709">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T-3</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 name="灯片编号占位符 2"/>
          <p:cNvSpPr>
            <a:spLocks noGrp="1"/>
          </p:cNvSpPr>
          <p:nvPr>
            <p:ph type="sldNum" sz="quarter" idx="12"/>
          </p:nvPr>
        </p:nvSpPr>
        <p:spPr>
          <a:xfrm>
            <a:off x="4000498" y="4768469"/>
            <a:ext cx="1704972" cy="214314"/>
          </a:xfrm>
        </p:spPr>
        <p:txBody>
          <a:bodyPr/>
          <a:lstStyle/>
          <a:p>
            <a:pPr algn="ctr">
              <a:defRPr/>
            </a:pPr>
            <a:fld id="{1135FCD4-7DB6-4817-8DE7-CC68D80D3BBC}" type="slidenum">
              <a:rPr lang="en-US" altLang="zh-CN" smtClean="0"/>
              <a:pPr algn="ctr">
                <a:defRPr/>
              </a:pPr>
              <a:t>9</a:t>
            </a:fld>
            <a:endParaRPr lang="en-US" altLang="zh-CN" dirty="0"/>
          </a:p>
        </p:txBody>
      </p:sp>
      <p:sp>
        <p:nvSpPr>
          <p:cNvPr id="25" name="Rectangle 32"/>
          <p:cNvSpPr>
            <a:spLocks noChangeArrowheads="1"/>
          </p:cNvSpPr>
          <p:nvPr/>
        </p:nvSpPr>
        <p:spPr bwMode="auto">
          <a:xfrm>
            <a:off x="496918" y="99998"/>
            <a:ext cx="8432800" cy="400050"/>
          </a:xfrm>
          <a:prstGeom prst="rect">
            <a:avLst/>
          </a:prstGeom>
          <a:noFill/>
          <a:ln w="9525">
            <a:noFill/>
            <a:miter lim="800000"/>
            <a:headEnd/>
            <a:tailEnd/>
          </a:ln>
        </p:spPr>
        <p:txBody>
          <a:bodyPr lIns="107263" tIns="53631" rIns="107263" bIns="53631" anchor="b"/>
          <a:lstStyle/>
          <a:p>
            <a:pPr marL="514292" indent="-514292" algn="ctr"/>
            <a:r>
              <a:rPr lang="zh-CN" altLang="en-US" sz="2700" b="1" dirty="0" smtClean="0">
                <a:solidFill>
                  <a:srgbClr val="FFFFFF"/>
                </a:solidFill>
                <a:latin typeface="微软雅黑" pitchFamily="34" charset="-122"/>
                <a:ea typeface="微软雅黑" pitchFamily="34" charset="-122"/>
              </a:rPr>
              <a:t>申请查询类</a:t>
            </a:r>
            <a:r>
              <a:rPr lang="en-US" altLang="zh-CN" sz="2700" b="1" dirty="0" smtClean="0">
                <a:solidFill>
                  <a:srgbClr val="FFFFFF"/>
                </a:solidFill>
                <a:latin typeface="微软雅黑" pitchFamily="34" charset="-122"/>
                <a:ea typeface="微软雅黑" pitchFamily="34" charset="-122"/>
              </a:rPr>
              <a:t>——</a:t>
            </a:r>
            <a:r>
              <a:rPr lang="zh-CN" altLang="en-US" sz="2700" b="1" dirty="0" smtClean="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498"/>
                                        </p:tgtEl>
                                        <p:attrNameLst>
                                          <p:attrName>style.visibility</p:attrName>
                                        </p:attrNameLst>
                                      </p:cBhvr>
                                      <p:to>
                                        <p:strVal val="visible"/>
                                      </p:to>
                                    </p:set>
                                    <p:animEffect transition="in" filter="box(in)">
                                      <p:cBhvr>
                                        <p:cTn id="13" dur="500"/>
                                        <p:tgtEl>
                                          <p:spTgt spid="184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ox(in)">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98" grpId="0"/>
      <p:bldP spid="21" grpId="0" animBg="1"/>
      <p:bldP spid="23" grpId="0" animBg="1"/>
      <p:bldP spid="24"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12485</TotalTime>
  <Words>1624</Words>
  <Application>Microsoft Office PowerPoint</Application>
  <PresentationFormat>全屏显示(16:9)</PresentationFormat>
  <Paragraphs>312</Paragraphs>
  <Slides>36</Slides>
  <Notes>10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默认设计模板</vt:lpstr>
      <vt:lpstr>幻灯片 1</vt:lpstr>
      <vt:lpstr>幻灯片 2</vt:lpstr>
      <vt:lpstr> 发行人信息查询业务概述</vt:lpstr>
      <vt:lpstr>幻灯片 4</vt:lpstr>
      <vt:lpstr> 申请类查询</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 主动下发类查询</vt:lpstr>
      <vt:lpstr>幻灯片 19</vt:lpstr>
      <vt:lpstr>幻灯片 20</vt:lpstr>
      <vt:lpstr>幻灯片 21</vt:lpstr>
      <vt:lpstr>幻灯片 22</vt:lpstr>
      <vt:lpstr> 信息披露义务人持股及股份变更情况查询</vt:lpstr>
      <vt:lpstr>幻灯片 24</vt:lpstr>
      <vt:lpstr>幻灯片 25</vt:lpstr>
      <vt:lpstr>幻灯片 26</vt:lpstr>
      <vt:lpstr>幻灯片 27</vt:lpstr>
      <vt:lpstr> 在线支付功能介绍</vt:lpstr>
      <vt:lpstr>幻灯片 29</vt:lpstr>
      <vt:lpstr>幻灯片 30</vt:lpstr>
      <vt:lpstr>幻灯片 31</vt:lpstr>
      <vt:lpstr> 客户服务</vt:lpstr>
      <vt:lpstr>幻灯片 33</vt:lpstr>
      <vt:lpstr>幻灯片 34</vt:lpstr>
      <vt:lpstr>幻灯片 35</vt:lpstr>
      <vt:lpstr>幻灯片 36</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CN=亓孝真/OU=发行人业务部/OU=北京分公司/O=ChinaClear</cp:lastModifiedBy>
  <cp:revision>903</cp:revision>
  <dcterms:created xsi:type="dcterms:W3CDTF">2013-06-04T04:34:57Z</dcterms:created>
  <dcterms:modified xsi:type="dcterms:W3CDTF">2017-06-20T07:08:20Z</dcterms:modified>
</cp:coreProperties>
</file>