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1"/>
  </p:notesMasterIdLst>
  <p:sldIdLst>
    <p:sldId id="257" r:id="rId4"/>
    <p:sldId id="411" r:id="rId5"/>
    <p:sldId id="412" r:id="rId6"/>
    <p:sldId id="413" r:id="rId7"/>
    <p:sldId id="418" r:id="rId8"/>
    <p:sldId id="415" r:id="rId9"/>
    <p:sldId id="422" r:id="rId10"/>
    <p:sldId id="421" r:id="rId11"/>
    <p:sldId id="426" r:id="rId12"/>
    <p:sldId id="423" r:id="rId13"/>
    <p:sldId id="419" r:id="rId14"/>
    <p:sldId id="394" r:id="rId15"/>
    <p:sldId id="393" r:id="rId16"/>
    <p:sldId id="424" r:id="rId17"/>
    <p:sldId id="425" r:id="rId18"/>
    <p:sldId id="416" r:id="rId19"/>
    <p:sldId id="271" r:id="rId20"/>
  </p:sldIdLst>
  <p:sldSz cx="9144000" cy="6858000" type="screen4x3"/>
  <p:notesSz cx="6669088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C57A5-0AEB-4F5B-B538-4DE930BE6417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08A364-03B6-44A3-B9C4-67F6FD05C4AB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000" dirty="0" smtClean="0">
              <a:latin typeface="华文中宋" pitchFamily="2" charset="-122"/>
              <a:ea typeface="华文中宋" pitchFamily="2" charset="-122"/>
            </a:rPr>
            <a:t>会前服务</a:t>
          </a:r>
          <a:endParaRPr lang="zh-CN" altLang="en-US" sz="2000" dirty="0"/>
        </a:p>
      </dgm:t>
    </dgm:pt>
    <dgm:pt modelId="{B2905AB8-5C4E-4A23-A53E-36EDB61ADB6E}" type="parTrans" cxnId="{36683019-7000-42AF-90EA-CA0AAD1383AF}">
      <dgm:prSet/>
      <dgm:spPr/>
      <dgm:t>
        <a:bodyPr/>
        <a:lstStyle/>
        <a:p>
          <a:endParaRPr lang="zh-CN" altLang="en-US"/>
        </a:p>
      </dgm:t>
    </dgm:pt>
    <dgm:pt modelId="{177C2B42-1A86-43B7-B774-FFC3660EBD8C}" type="sibTrans" cxnId="{36683019-7000-42AF-90EA-CA0AAD1383AF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zh-CN" altLang="en-US"/>
        </a:p>
      </dgm:t>
    </dgm:pt>
    <dgm:pt modelId="{5A9B5401-D9D6-4165-9DC1-208727339867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日程安排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1655E7D7-FAD4-4C86-8DD0-1005EC02BB4A}" type="parTrans" cxnId="{4F0D7A5D-0447-49F8-B2B7-A45D9FB4A1EA}">
      <dgm:prSet/>
      <dgm:spPr/>
      <dgm:t>
        <a:bodyPr/>
        <a:lstStyle/>
        <a:p>
          <a:endParaRPr lang="zh-CN" altLang="en-US"/>
        </a:p>
      </dgm:t>
    </dgm:pt>
    <dgm:pt modelId="{5139AA7E-91A7-4012-A924-6D718762EEF6}" type="sibTrans" cxnId="{4F0D7A5D-0447-49F8-B2B7-A45D9FB4A1EA}">
      <dgm:prSet/>
      <dgm:spPr/>
      <dgm:t>
        <a:bodyPr/>
        <a:lstStyle/>
        <a:p>
          <a:endParaRPr lang="zh-CN" altLang="en-US"/>
        </a:p>
      </dgm:t>
    </dgm:pt>
    <dgm:pt modelId="{1AA55B38-5842-4AC6-A9F8-4C654063CE3D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000" dirty="0" smtClean="0">
              <a:latin typeface="华文中宋" pitchFamily="2" charset="-122"/>
              <a:ea typeface="华文中宋" pitchFamily="2" charset="-122"/>
            </a:rPr>
            <a:t>会中服务</a:t>
          </a:r>
          <a:endParaRPr lang="zh-CN" altLang="en-US" sz="2000" dirty="0">
            <a:latin typeface="华文中宋" pitchFamily="2" charset="-122"/>
            <a:ea typeface="华文中宋" pitchFamily="2" charset="-122"/>
          </a:endParaRPr>
        </a:p>
      </dgm:t>
    </dgm:pt>
    <dgm:pt modelId="{9978026C-78A2-4757-B8C1-6186ACA9259D}" type="parTrans" cxnId="{4A5035E6-A836-432D-8E43-3C47A47CE223}">
      <dgm:prSet/>
      <dgm:spPr/>
      <dgm:t>
        <a:bodyPr/>
        <a:lstStyle/>
        <a:p>
          <a:endParaRPr lang="zh-CN" altLang="en-US"/>
        </a:p>
      </dgm:t>
    </dgm:pt>
    <dgm:pt modelId="{C66DAE00-C973-4D10-B753-332FE36D7AB4}" type="sibTrans" cxnId="{4A5035E6-A836-432D-8E43-3C47A47CE223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zh-CN" altLang="en-US"/>
        </a:p>
      </dgm:t>
    </dgm:pt>
    <dgm:pt modelId="{68A56A88-68B9-4217-9835-4D9B0FE43458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网络投票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B99D0340-A182-49CE-B625-A81728E1840F}" type="parTrans" cxnId="{ABFFCE5B-E280-4DB0-B8B9-793B0A3FFF31}">
      <dgm:prSet/>
      <dgm:spPr/>
      <dgm:t>
        <a:bodyPr/>
        <a:lstStyle/>
        <a:p>
          <a:endParaRPr lang="zh-CN" altLang="en-US"/>
        </a:p>
      </dgm:t>
    </dgm:pt>
    <dgm:pt modelId="{AB867C11-998B-4FFC-A04F-12B8A39CA44D}" type="sibTrans" cxnId="{ABFFCE5B-E280-4DB0-B8B9-793B0A3FFF31}">
      <dgm:prSet/>
      <dgm:spPr/>
      <dgm:t>
        <a:bodyPr/>
        <a:lstStyle/>
        <a:p>
          <a:endParaRPr lang="zh-CN" altLang="en-US"/>
        </a:p>
      </dgm:t>
    </dgm:pt>
    <dgm:pt modelId="{06A6F18F-E38C-472D-B965-44221F46AA43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000" dirty="0" smtClean="0">
              <a:latin typeface="华文中宋" pitchFamily="2" charset="-122"/>
              <a:ea typeface="华文中宋" pitchFamily="2" charset="-122"/>
            </a:rPr>
            <a:t>会后服务</a:t>
          </a:r>
          <a:endParaRPr lang="zh-CN" altLang="en-US" sz="2000" dirty="0">
            <a:latin typeface="华文中宋" pitchFamily="2" charset="-122"/>
            <a:ea typeface="华文中宋" pitchFamily="2" charset="-122"/>
          </a:endParaRPr>
        </a:p>
      </dgm:t>
    </dgm:pt>
    <dgm:pt modelId="{1B726CC9-9AD4-47DF-BD3F-0B08F80BD342}" type="parTrans" cxnId="{A57C549C-25B5-42B1-A2BE-A73DF02E2408}">
      <dgm:prSet/>
      <dgm:spPr/>
      <dgm:t>
        <a:bodyPr/>
        <a:lstStyle/>
        <a:p>
          <a:endParaRPr lang="zh-CN" altLang="en-US"/>
        </a:p>
      </dgm:t>
    </dgm:pt>
    <dgm:pt modelId="{028EDA06-6624-4BEC-B2F7-73459635D7D1}" type="sibTrans" cxnId="{A57C549C-25B5-42B1-A2BE-A73DF02E2408}">
      <dgm:prSet/>
      <dgm:spPr/>
      <dgm:t>
        <a:bodyPr/>
        <a:lstStyle/>
        <a:p>
          <a:endParaRPr lang="zh-CN" altLang="en-US"/>
        </a:p>
      </dgm:t>
    </dgm:pt>
    <dgm:pt modelId="{7C95F340-7DDA-4F75-91FD-F0549ED29F26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结果统计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34DE5077-A91C-4D75-8810-166D1269C557}" type="parTrans" cxnId="{341E1EA7-089D-46A0-B040-FFEC1CF2DBB4}">
      <dgm:prSet/>
      <dgm:spPr/>
      <dgm:t>
        <a:bodyPr/>
        <a:lstStyle/>
        <a:p>
          <a:endParaRPr lang="zh-CN" altLang="en-US"/>
        </a:p>
      </dgm:t>
    </dgm:pt>
    <dgm:pt modelId="{746625CC-B260-4304-9DF2-D5E5D6701F94}" type="sibTrans" cxnId="{341E1EA7-089D-46A0-B040-FFEC1CF2DBB4}">
      <dgm:prSet/>
      <dgm:spPr/>
      <dgm:t>
        <a:bodyPr/>
        <a:lstStyle/>
        <a:p>
          <a:endParaRPr lang="zh-CN" altLang="en-US"/>
        </a:p>
      </dgm:t>
    </dgm:pt>
    <dgm:pt modelId="{3CC8B783-09B2-444C-AA18-D923356A53EA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股东识别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AA0D5919-5FA2-4AB2-97A0-5323F419BCA1}" type="parTrans" cxnId="{2FE202AD-A788-4591-A642-0B0E4D0E3DAE}">
      <dgm:prSet/>
      <dgm:spPr/>
      <dgm:t>
        <a:bodyPr/>
        <a:lstStyle/>
        <a:p>
          <a:endParaRPr lang="zh-CN" altLang="en-US"/>
        </a:p>
      </dgm:t>
    </dgm:pt>
    <dgm:pt modelId="{CFA7B7DD-2584-45EC-85BE-6B7C62D82B1F}" type="sibTrans" cxnId="{2FE202AD-A788-4591-A642-0B0E4D0E3DAE}">
      <dgm:prSet/>
      <dgm:spPr/>
      <dgm:t>
        <a:bodyPr/>
        <a:lstStyle/>
        <a:p>
          <a:endParaRPr lang="zh-CN" altLang="en-US"/>
        </a:p>
      </dgm:t>
    </dgm:pt>
    <dgm:pt modelId="{F55C1504-791E-4A8F-9C62-E9D2AF0BD7D5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沟通咨询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29F2D978-252A-40EA-B53A-D94F95573F6D}" type="parTrans" cxnId="{D573CA49-0E64-44B3-9753-7D59A4F05609}">
      <dgm:prSet/>
      <dgm:spPr/>
      <dgm:t>
        <a:bodyPr/>
        <a:lstStyle/>
        <a:p>
          <a:endParaRPr lang="zh-CN" altLang="en-US"/>
        </a:p>
      </dgm:t>
    </dgm:pt>
    <dgm:pt modelId="{2E3D54F6-7DF5-42FD-BBD1-20BFF91C063B}" type="sibTrans" cxnId="{D573CA49-0E64-44B3-9753-7D59A4F05609}">
      <dgm:prSet/>
      <dgm:spPr/>
      <dgm:t>
        <a:bodyPr/>
        <a:lstStyle/>
        <a:p>
          <a:endParaRPr lang="zh-CN" altLang="en-US"/>
        </a:p>
      </dgm:t>
    </dgm:pt>
    <dgm:pt modelId="{F25BE3E5-3E82-49D5-97A6-1B64F966FC5E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投票预测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8C0E71A9-435A-450C-ACFB-F67B10ECF5FE}" type="parTrans" cxnId="{02D658D9-E56A-4061-A153-370AC529481B}">
      <dgm:prSet/>
      <dgm:spPr/>
      <dgm:t>
        <a:bodyPr/>
        <a:lstStyle/>
        <a:p>
          <a:endParaRPr lang="zh-CN" altLang="en-US"/>
        </a:p>
      </dgm:t>
    </dgm:pt>
    <dgm:pt modelId="{FE4C245A-EC8D-486F-9090-B2F5E246B176}" type="sibTrans" cxnId="{02D658D9-E56A-4061-A153-370AC529481B}">
      <dgm:prSet/>
      <dgm:spPr/>
      <dgm:t>
        <a:bodyPr/>
        <a:lstStyle/>
        <a:p>
          <a:endParaRPr lang="zh-CN" altLang="en-US"/>
        </a:p>
      </dgm:t>
    </dgm:pt>
    <dgm:pt modelId="{D7755928-5E37-442C-B0FA-DFC29F513149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语音投票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FEA325EC-918B-4DB4-BE79-6CC271AE0AA9}" type="parTrans" cxnId="{747D8BDF-6C06-42FB-8D1D-A117FA5F481E}">
      <dgm:prSet/>
      <dgm:spPr/>
      <dgm:t>
        <a:bodyPr/>
        <a:lstStyle/>
        <a:p>
          <a:endParaRPr lang="zh-CN" altLang="en-US"/>
        </a:p>
      </dgm:t>
    </dgm:pt>
    <dgm:pt modelId="{5D1BC916-ED21-450C-A5EB-936DC7CF0D97}" type="sibTrans" cxnId="{747D8BDF-6C06-42FB-8D1D-A117FA5F481E}">
      <dgm:prSet/>
      <dgm:spPr/>
      <dgm:t>
        <a:bodyPr/>
        <a:lstStyle/>
        <a:p>
          <a:endParaRPr lang="zh-CN" altLang="en-US"/>
        </a:p>
      </dgm:t>
    </dgm:pt>
    <dgm:pt modelId="{A9535695-1338-43E8-BAB9-8F77E15F4091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选票收发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34EFB56C-3FD2-4FD4-9688-126A5BEF60FA}" type="parTrans" cxnId="{533E9D3E-F494-496E-B716-C8E531E0EEAA}">
      <dgm:prSet/>
      <dgm:spPr/>
      <dgm:t>
        <a:bodyPr/>
        <a:lstStyle/>
        <a:p>
          <a:endParaRPr lang="zh-CN" altLang="en-US"/>
        </a:p>
      </dgm:t>
    </dgm:pt>
    <dgm:pt modelId="{6E9C7B62-E8EE-49D9-A814-2A51344DBAB2}" type="sibTrans" cxnId="{533E9D3E-F494-496E-B716-C8E531E0EEAA}">
      <dgm:prSet/>
      <dgm:spPr/>
      <dgm:t>
        <a:bodyPr/>
        <a:lstStyle/>
        <a:p>
          <a:endParaRPr lang="zh-CN" altLang="en-US"/>
        </a:p>
      </dgm:t>
    </dgm:pt>
    <dgm:pt modelId="{2A04316F-D04E-40DF-BC1D-3C7EF443050E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股东认证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02B72F0D-3382-49CF-A4B3-1DB0669800AD}" type="parTrans" cxnId="{14F429FC-A61D-4B86-8699-50DC3333361E}">
      <dgm:prSet/>
      <dgm:spPr/>
      <dgm:t>
        <a:bodyPr/>
        <a:lstStyle/>
        <a:p>
          <a:endParaRPr lang="zh-CN" altLang="en-US"/>
        </a:p>
      </dgm:t>
    </dgm:pt>
    <dgm:pt modelId="{515A421E-1536-4093-BF00-2E654F4E07D2}" type="sibTrans" cxnId="{14F429FC-A61D-4B86-8699-50DC3333361E}">
      <dgm:prSet/>
      <dgm:spPr/>
      <dgm:t>
        <a:bodyPr/>
        <a:lstStyle/>
        <a:p>
          <a:endParaRPr lang="zh-CN" altLang="en-US"/>
        </a:p>
      </dgm:t>
    </dgm:pt>
    <dgm:pt modelId="{E09130B6-3FBD-44C3-A0A4-C8EAED05627D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决议披露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B5468B4C-0AC7-46C9-AA82-76B8EF49F854}" type="parTrans" cxnId="{B598DE26-9358-45FF-A132-C074BA350A4A}">
      <dgm:prSet/>
      <dgm:spPr/>
      <dgm:t>
        <a:bodyPr/>
        <a:lstStyle/>
        <a:p>
          <a:endParaRPr lang="zh-CN" altLang="en-US"/>
        </a:p>
      </dgm:t>
    </dgm:pt>
    <dgm:pt modelId="{31EDC963-2077-4949-857B-B8A5B6697E26}" type="sibTrans" cxnId="{B598DE26-9358-45FF-A132-C074BA350A4A}">
      <dgm:prSet/>
      <dgm:spPr/>
      <dgm:t>
        <a:bodyPr/>
        <a:lstStyle/>
        <a:p>
          <a:endParaRPr lang="zh-CN" altLang="en-US"/>
        </a:p>
      </dgm:t>
    </dgm:pt>
    <dgm:pt modelId="{E091D963-C704-45A4-B5BC-52D212A54E60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整理归档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F9F88889-8932-41B6-B59D-2D160F551C7D}" type="parTrans" cxnId="{98A9C466-EB30-49B0-95D9-5E348280445B}">
      <dgm:prSet/>
      <dgm:spPr/>
      <dgm:t>
        <a:bodyPr/>
        <a:lstStyle/>
        <a:p>
          <a:endParaRPr lang="zh-CN" altLang="en-US"/>
        </a:p>
      </dgm:t>
    </dgm:pt>
    <dgm:pt modelId="{CA3F00A9-6908-4DD5-B03B-9D6E1577C2D9}" type="sibTrans" cxnId="{98A9C466-EB30-49B0-95D9-5E348280445B}">
      <dgm:prSet/>
      <dgm:spPr/>
      <dgm:t>
        <a:bodyPr/>
        <a:lstStyle/>
        <a:p>
          <a:endParaRPr lang="zh-CN" altLang="en-US"/>
        </a:p>
      </dgm:t>
    </dgm:pt>
    <dgm:pt modelId="{2F1E69B6-B9D4-4D7B-B561-98E53BF0A9E7}">
      <dgm:prSet phldrT="[文本]" custT="1"/>
      <dgm:spPr>
        <a:ln>
          <a:solidFill>
            <a:srgbClr val="C00000"/>
          </a:solidFill>
        </a:ln>
      </dgm:spPr>
      <dgm:t>
        <a:bodyPr/>
        <a:lstStyle/>
        <a:p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股东沟通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gm:t>
    </dgm:pt>
    <dgm:pt modelId="{566C11A6-0692-4A82-B473-675EB1A10800}" type="parTrans" cxnId="{490F75A0-08B2-40CE-A26E-5176192317E0}">
      <dgm:prSet/>
      <dgm:spPr/>
      <dgm:t>
        <a:bodyPr/>
        <a:lstStyle/>
        <a:p>
          <a:endParaRPr lang="zh-CN" altLang="en-US"/>
        </a:p>
      </dgm:t>
    </dgm:pt>
    <dgm:pt modelId="{D32939E4-BCC9-4186-A30B-97338792B9F1}" type="sibTrans" cxnId="{490F75A0-08B2-40CE-A26E-5176192317E0}">
      <dgm:prSet/>
      <dgm:spPr/>
      <dgm:t>
        <a:bodyPr/>
        <a:lstStyle/>
        <a:p>
          <a:endParaRPr lang="zh-CN" altLang="en-US"/>
        </a:p>
      </dgm:t>
    </dgm:pt>
    <dgm:pt modelId="{6E4E0CB0-8D03-4F52-8738-E1FCE8E7C665}" type="pres">
      <dgm:prSet presAssocID="{EFEC57A5-0AEB-4F5B-B538-4DE930BE641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59ECFFD-C69D-4722-A3A5-D5697E5A981C}" type="pres">
      <dgm:prSet presAssocID="{1408A364-03B6-44A3-B9C4-67F6FD05C4AB}" presName="composite" presStyleCnt="0"/>
      <dgm:spPr/>
    </dgm:pt>
    <dgm:pt modelId="{0968A458-C4C8-4050-8DF1-05DE15728FA4}" type="pres">
      <dgm:prSet presAssocID="{1408A364-03B6-44A3-B9C4-67F6FD05C4AB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9FB6B3-D476-4E66-8646-030C83E9100B}" type="pres">
      <dgm:prSet presAssocID="{1408A364-03B6-44A3-B9C4-67F6FD05C4AB}" presName="parSh" presStyleLbl="node1" presStyleIdx="0" presStyleCnt="3"/>
      <dgm:spPr/>
      <dgm:t>
        <a:bodyPr/>
        <a:lstStyle/>
        <a:p>
          <a:endParaRPr lang="zh-CN" altLang="en-US"/>
        </a:p>
      </dgm:t>
    </dgm:pt>
    <dgm:pt modelId="{14907DE8-DA2C-4954-9CF3-50C3EBCCF965}" type="pres">
      <dgm:prSet presAssocID="{1408A364-03B6-44A3-B9C4-67F6FD05C4AB}" presName="desTx" presStyleLbl="fgAcc1" presStyleIdx="0" presStyleCnt="3" custScaleY="690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056503-50CF-446F-BA48-0A0826958DA8}" type="pres">
      <dgm:prSet presAssocID="{177C2B42-1A86-43B7-B774-FFC3660EBD8C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FACDB5A9-CA1D-453F-9BDB-3A40D85DC12B}" type="pres">
      <dgm:prSet presAssocID="{177C2B42-1A86-43B7-B774-FFC3660EBD8C}" presName="connTx" presStyleLbl="sibTrans2D1" presStyleIdx="0" presStyleCnt="2"/>
      <dgm:spPr/>
      <dgm:t>
        <a:bodyPr/>
        <a:lstStyle/>
        <a:p>
          <a:endParaRPr lang="zh-CN" altLang="en-US"/>
        </a:p>
      </dgm:t>
    </dgm:pt>
    <dgm:pt modelId="{22DFC9A5-38B1-4A10-9A49-FC382DB49555}" type="pres">
      <dgm:prSet presAssocID="{1AA55B38-5842-4AC6-A9F8-4C654063CE3D}" presName="composite" presStyleCnt="0"/>
      <dgm:spPr/>
    </dgm:pt>
    <dgm:pt modelId="{5FA3C094-6AC1-4B2A-B77B-EE8BAC84980B}" type="pres">
      <dgm:prSet presAssocID="{1AA55B38-5842-4AC6-A9F8-4C654063CE3D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D9FACB-8553-4387-8E8E-518937B54ADB}" type="pres">
      <dgm:prSet presAssocID="{1AA55B38-5842-4AC6-A9F8-4C654063CE3D}" presName="parSh" presStyleLbl="node1" presStyleIdx="1" presStyleCnt="3"/>
      <dgm:spPr/>
      <dgm:t>
        <a:bodyPr/>
        <a:lstStyle/>
        <a:p>
          <a:endParaRPr lang="zh-CN" altLang="en-US"/>
        </a:p>
      </dgm:t>
    </dgm:pt>
    <dgm:pt modelId="{E58EB010-0F26-4963-8505-E94DEA056D4D}" type="pres">
      <dgm:prSet presAssocID="{1AA55B38-5842-4AC6-A9F8-4C654063CE3D}" presName="desTx" presStyleLbl="fgAcc1" presStyleIdx="1" presStyleCnt="3" custScaleY="690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915C8D-D23F-4A49-A0BC-AB01D62CB4DF}" type="pres">
      <dgm:prSet presAssocID="{C66DAE00-C973-4D10-B753-332FE36D7AB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4B855108-EE08-47C5-A304-43852F7B3F1C}" type="pres">
      <dgm:prSet presAssocID="{C66DAE00-C973-4D10-B753-332FE36D7AB4}" presName="connTx" presStyleLbl="sibTrans2D1" presStyleIdx="1" presStyleCnt="2"/>
      <dgm:spPr/>
      <dgm:t>
        <a:bodyPr/>
        <a:lstStyle/>
        <a:p>
          <a:endParaRPr lang="zh-CN" altLang="en-US"/>
        </a:p>
      </dgm:t>
    </dgm:pt>
    <dgm:pt modelId="{1259335C-3B40-4AB4-8ED1-200B5DC91DCA}" type="pres">
      <dgm:prSet presAssocID="{06A6F18F-E38C-472D-B965-44221F46AA43}" presName="composite" presStyleCnt="0"/>
      <dgm:spPr/>
    </dgm:pt>
    <dgm:pt modelId="{B2BCAB92-59FD-4357-90F0-CA2660E262AC}" type="pres">
      <dgm:prSet presAssocID="{06A6F18F-E38C-472D-B965-44221F46AA4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F21574-72AF-4BF9-8816-30CEDBDFE1AD}" type="pres">
      <dgm:prSet presAssocID="{06A6F18F-E38C-472D-B965-44221F46AA43}" presName="parSh" presStyleLbl="node1" presStyleIdx="2" presStyleCnt="3"/>
      <dgm:spPr/>
      <dgm:t>
        <a:bodyPr/>
        <a:lstStyle/>
        <a:p>
          <a:endParaRPr lang="zh-CN" altLang="en-US"/>
        </a:p>
      </dgm:t>
    </dgm:pt>
    <dgm:pt modelId="{9436840B-D531-41C6-A3F6-4D4D88263392}" type="pres">
      <dgm:prSet presAssocID="{06A6F18F-E38C-472D-B965-44221F46AA43}" presName="desTx" presStyleLbl="fgAcc1" presStyleIdx="2" presStyleCnt="3" custScaleY="716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5DA08E-604B-4E05-BD5B-4E7E20D6DE21}" type="presOf" srcId="{EFEC57A5-0AEB-4F5B-B538-4DE930BE6417}" destId="{6E4E0CB0-8D03-4F52-8738-E1FCE8E7C665}" srcOrd="0" destOrd="0" presId="urn:microsoft.com/office/officeart/2005/8/layout/process3"/>
    <dgm:cxn modelId="{7CBC2CEC-684F-486D-B468-4E39DD660FBA}" type="presOf" srcId="{3CC8B783-09B2-444C-AA18-D923356A53EA}" destId="{14907DE8-DA2C-4954-9CF3-50C3EBCCF965}" srcOrd="0" destOrd="1" presId="urn:microsoft.com/office/officeart/2005/8/layout/process3"/>
    <dgm:cxn modelId="{D43DF702-821A-48BD-8D43-4E10717602E7}" type="presOf" srcId="{1AA55B38-5842-4AC6-A9F8-4C654063CE3D}" destId="{85D9FACB-8553-4387-8E8E-518937B54ADB}" srcOrd="1" destOrd="0" presId="urn:microsoft.com/office/officeart/2005/8/layout/process3"/>
    <dgm:cxn modelId="{98A9C466-EB30-49B0-95D9-5E348280445B}" srcId="{06A6F18F-E38C-472D-B965-44221F46AA43}" destId="{E091D963-C704-45A4-B5BC-52D212A54E60}" srcOrd="2" destOrd="0" parTransId="{F9F88889-8932-41B6-B59D-2D160F551C7D}" sibTransId="{CA3F00A9-6908-4DD5-B03B-9D6E1577C2D9}"/>
    <dgm:cxn modelId="{4A5035E6-A836-432D-8E43-3C47A47CE223}" srcId="{EFEC57A5-0AEB-4F5B-B538-4DE930BE6417}" destId="{1AA55B38-5842-4AC6-A9F8-4C654063CE3D}" srcOrd="1" destOrd="0" parTransId="{9978026C-78A2-4757-B8C1-6186ACA9259D}" sibTransId="{C66DAE00-C973-4D10-B753-332FE36D7AB4}"/>
    <dgm:cxn modelId="{747D8BDF-6C06-42FB-8D1D-A117FA5F481E}" srcId="{1AA55B38-5842-4AC6-A9F8-4C654063CE3D}" destId="{D7755928-5E37-442C-B0FA-DFC29F513149}" srcOrd="2" destOrd="0" parTransId="{FEA325EC-918B-4DB4-BE79-6CC271AE0AA9}" sibTransId="{5D1BC916-ED21-450C-A5EB-936DC7CF0D97}"/>
    <dgm:cxn modelId="{03FE9321-BFAC-4A31-9435-99C6ADA6BD86}" type="presOf" srcId="{5A9B5401-D9D6-4165-9DC1-208727339867}" destId="{14907DE8-DA2C-4954-9CF3-50C3EBCCF965}" srcOrd="0" destOrd="0" presId="urn:microsoft.com/office/officeart/2005/8/layout/process3"/>
    <dgm:cxn modelId="{341E1EA7-089D-46A0-B040-FFEC1CF2DBB4}" srcId="{06A6F18F-E38C-472D-B965-44221F46AA43}" destId="{7C95F340-7DDA-4F75-91FD-F0549ED29F26}" srcOrd="0" destOrd="0" parTransId="{34DE5077-A91C-4D75-8810-166D1269C557}" sibTransId="{746625CC-B260-4304-9DF2-D5E5D6701F94}"/>
    <dgm:cxn modelId="{14F429FC-A61D-4B86-8699-50DC3333361E}" srcId="{1AA55B38-5842-4AC6-A9F8-4C654063CE3D}" destId="{2A04316F-D04E-40DF-BC1D-3C7EF443050E}" srcOrd="0" destOrd="0" parTransId="{02B72F0D-3382-49CF-A4B3-1DB0669800AD}" sibTransId="{515A421E-1536-4093-BF00-2E654F4E07D2}"/>
    <dgm:cxn modelId="{51585144-FBC7-460D-932C-82223810CD57}" type="presOf" srcId="{68A56A88-68B9-4217-9835-4D9B0FE43458}" destId="{E58EB010-0F26-4963-8505-E94DEA056D4D}" srcOrd="0" destOrd="1" presId="urn:microsoft.com/office/officeart/2005/8/layout/process3"/>
    <dgm:cxn modelId="{B86BD596-3690-487F-9EBB-33DA99120E4B}" type="presOf" srcId="{177C2B42-1A86-43B7-B774-FFC3660EBD8C}" destId="{4A056503-50CF-446F-BA48-0A0826958DA8}" srcOrd="0" destOrd="0" presId="urn:microsoft.com/office/officeart/2005/8/layout/process3"/>
    <dgm:cxn modelId="{441B0671-1E5B-465E-BBAB-F7E375CF13B2}" type="presOf" srcId="{1AA55B38-5842-4AC6-A9F8-4C654063CE3D}" destId="{5FA3C094-6AC1-4B2A-B77B-EE8BAC84980B}" srcOrd="0" destOrd="0" presId="urn:microsoft.com/office/officeart/2005/8/layout/process3"/>
    <dgm:cxn modelId="{490F75A0-08B2-40CE-A26E-5176192317E0}" srcId="{06A6F18F-E38C-472D-B965-44221F46AA43}" destId="{2F1E69B6-B9D4-4D7B-B561-98E53BF0A9E7}" srcOrd="3" destOrd="0" parTransId="{566C11A6-0692-4A82-B473-675EB1A10800}" sibTransId="{D32939E4-BCC9-4186-A30B-97338792B9F1}"/>
    <dgm:cxn modelId="{37277615-D8FB-4B4C-B872-96B9DF79605B}" type="presOf" srcId="{E09130B6-3FBD-44C3-A0A4-C8EAED05627D}" destId="{9436840B-D531-41C6-A3F6-4D4D88263392}" srcOrd="0" destOrd="1" presId="urn:microsoft.com/office/officeart/2005/8/layout/process3"/>
    <dgm:cxn modelId="{D1C96CF5-B6DE-43E8-9D07-5A84632766A4}" type="presOf" srcId="{06A6F18F-E38C-472D-B965-44221F46AA43}" destId="{73F21574-72AF-4BF9-8816-30CEDBDFE1AD}" srcOrd="1" destOrd="0" presId="urn:microsoft.com/office/officeart/2005/8/layout/process3"/>
    <dgm:cxn modelId="{EDABBC30-3B35-41D0-8DA3-0146772CD72C}" type="presOf" srcId="{06A6F18F-E38C-472D-B965-44221F46AA43}" destId="{B2BCAB92-59FD-4357-90F0-CA2660E262AC}" srcOrd="0" destOrd="0" presId="urn:microsoft.com/office/officeart/2005/8/layout/process3"/>
    <dgm:cxn modelId="{D7661E4A-76FA-4AF1-8048-96713137F00F}" type="presOf" srcId="{A9535695-1338-43E8-BAB9-8F77E15F4091}" destId="{E58EB010-0F26-4963-8505-E94DEA056D4D}" srcOrd="0" destOrd="3" presId="urn:microsoft.com/office/officeart/2005/8/layout/process3"/>
    <dgm:cxn modelId="{CDFEAF1F-7554-4119-B103-05CC98F2601A}" type="presOf" srcId="{7C95F340-7DDA-4F75-91FD-F0549ED29F26}" destId="{9436840B-D531-41C6-A3F6-4D4D88263392}" srcOrd="0" destOrd="0" presId="urn:microsoft.com/office/officeart/2005/8/layout/process3"/>
    <dgm:cxn modelId="{02D658D9-E56A-4061-A153-370AC529481B}" srcId="{1408A364-03B6-44A3-B9C4-67F6FD05C4AB}" destId="{F25BE3E5-3E82-49D5-97A6-1B64F966FC5E}" srcOrd="3" destOrd="0" parTransId="{8C0E71A9-435A-450C-ACFB-F67B10ECF5FE}" sibTransId="{FE4C245A-EC8D-486F-9090-B2F5E246B176}"/>
    <dgm:cxn modelId="{5DA2B0CC-EF1B-4960-B61F-CABDC1DBBBB4}" type="presOf" srcId="{2F1E69B6-B9D4-4D7B-B561-98E53BF0A9E7}" destId="{9436840B-D531-41C6-A3F6-4D4D88263392}" srcOrd="0" destOrd="3" presId="urn:microsoft.com/office/officeart/2005/8/layout/process3"/>
    <dgm:cxn modelId="{D5632F42-5259-4033-B951-AECF67217BCB}" type="presOf" srcId="{1408A364-03B6-44A3-B9C4-67F6FD05C4AB}" destId="{389FB6B3-D476-4E66-8646-030C83E9100B}" srcOrd="1" destOrd="0" presId="urn:microsoft.com/office/officeart/2005/8/layout/process3"/>
    <dgm:cxn modelId="{5EBD92EC-1CCC-41A8-A05E-B110AB32A05A}" type="presOf" srcId="{E091D963-C704-45A4-B5BC-52D212A54E60}" destId="{9436840B-D531-41C6-A3F6-4D4D88263392}" srcOrd="0" destOrd="2" presId="urn:microsoft.com/office/officeart/2005/8/layout/process3"/>
    <dgm:cxn modelId="{ABFFCE5B-E280-4DB0-B8B9-793B0A3FFF31}" srcId="{1AA55B38-5842-4AC6-A9F8-4C654063CE3D}" destId="{68A56A88-68B9-4217-9835-4D9B0FE43458}" srcOrd="1" destOrd="0" parTransId="{B99D0340-A182-49CE-B625-A81728E1840F}" sibTransId="{AB867C11-998B-4FFC-A04F-12B8A39CA44D}"/>
    <dgm:cxn modelId="{F501FE1A-4A7E-4CD5-956A-BD929B39FAB1}" type="presOf" srcId="{177C2B42-1A86-43B7-B774-FFC3660EBD8C}" destId="{FACDB5A9-CA1D-453F-9BDB-3A40D85DC12B}" srcOrd="1" destOrd="0" presId="urn:microsoft.com/office/officeart/2005/8/layout/process3"/>
    <dgm:cxn modelId="{A57C549C-25B5-42B1-A2BE-A73DF02E2408}" srcId="{EFEC57A5-0AEB-4F5B-B538-4DE930BE6417}" destId="{06A6F18F-E38C-472D-B965-44221F46AA43}" srcOrd="2" destOrd="0" parTransId="{1B726CC9-9AD4-47DF-BD3F-0B08F80BD342}" sibTransId="{028EDA06-6624-4BEC-B2F7-73459635D7D1}"/>
    <dgm:cxn modelId="{2FE202AD-A788-4591-A642-0B0E4D0E3DAE}" srcId="{1408A364-03B6-44A3-B9C4-67F6FD05C4AB}" destId="{3CC8B783-09B2-444C-AA18-D923356A53EA}" srcOrd="1" destOrd="0" parTransId="{AA0D5919-5FA2-4AB2-97A0-5323F419BCA1}" sibTransId="{CFA7B7DD-2584-45EC-85BE-6B7C62D82B1F}"/>
    <dgm:cxn modelId="{89C9250A-76C4-41FC-A7C1-DBB9700D6323}" type="presOf" srcId="{1408A364-03B6-44A3-B9C4-67F6FD05C4AB}" destId="{0968A458-C4C8-4050-8DF1-05DE15728FA4}" srcOrd="0" destOrd="0" presId="urn:microsoft.com/office/officeart/2005/8/layout/process3"/>
    <dgm:cxn modelId="{0AE6BCDC-6462-4B32-9458-70967CF86F01}" type="presOf" srcId="{D7755928-5E37-442C-B0FA-DFC29F513149}" destId="{E58EB010-0F26-4963-8505-E94DEA056D4D}" srcOrd="0" destOrd="2" presId="urn:microsoft.com/office/officeart/2005/8/layout/process3"/>
    <dgm:cxn modelId="{D573CA49-0E64-44B3-9753-7D59A4F05609}" srcId="{1408A364-03B6-44A3-B9C4-67F6FD05C4AB}" destId="{F55C1504-791E-4A8F-9C62-E9D2AF0BD7D5}" srcOrd="2" destOrd="0" parTransId="{29F2D978-252A-40EA-B53A-D94F95573F6D}" sibTransId="{2E3D54F6-7DF5-42FD-BBD1-20BFF91C063B}"/>
    <dgm:cxn modelId="{98327486-337C-4809-90AF-FA2FD17542B3}" type="presOf" srcId="{F55C1504-791E-4A8F-9C62-E9D2AF0BD7D5}" destId="{14907DE8-DA2C-4954-9CF3-50C3EBCCF965}" srcOrd="0" destOrd="2" presId="urn:microsoft.com/office/officeart/2005/8/layout/process3"/>
    <dgm:cxn modelId="{D43EB588-92EB-4159-A15D-29972C8F14AE}" type="presOf" srcId="{F25BE3E5-3E82-49D5-97A6-1B64F966FC5E}" destId="{14907DE8-DA2C-4954-9CF3-50C3EBCCF965}" srcOrd="0" destOrd="3" presId="urn:microsoft.com/office/officeart/2005/8/layout/process3"/>
    <dgm:cxn modelId="{B598DE26-9358-45FF-A132-C074BA350A4A}" srcId="{06A6F18F-E38C-472D-B965-44221F46AA43}" destId="{E09130B6-3FBD-44C3-A0A4-C8EAED05627D}" srcOrd="1" destOrd="0" parTransId="{B5468B4C-0AC7-46C9-AA82-76B8EF49F854}" sibTransId="{31EDC963-2077-4949-857B-B8A5B6697E26}"/>
    <dgm:cxn modelId="{36683019-7000-42AF-90EA-CA0AAD1383AF}" srcId="{EFEC57A5-0AEB-4F5B-B538-4DE930BE6417}" destId="{1408A364-03B6-44A3-B9C4-67F6FD05C4AB}" srcOrd="0" destOrd="0" parTransId="{B2905AB8-5C4E-4A23-A53E-36EDB61ADB6E}" sibTransId="{177C2B42-1A86-43B7-B774-FFC3660EBD8C}"/>
    <dgm:cxn modelId="{760743D8-CF26-43ED-A6E3-B70DE05303CD}" type="presOf" srcId="{2A04316F-D04E-40DF-BC1D-3C7EF443050E}" destId="{E58EB010-0F26-4963-8505-E94DEA056D4D}" srcOrd="0" destOrd="0" presId="urn:microsoft.com/office/officeart/2005/8/layout/process3"/>
    <dgm:cxn modelId="{533E9D3E-F494-496E-B716-C8E531E0EEAA}" srcId="{1AA55B38-5842-4AC6-A9F8-4C654063CE3D}" destId="{A9535695-1338-43E8-BAB9-8F77E15F4091}" srcOrd="3" destOrd="0" parTransId="{34EFB56C-3FD2-4FD4-9688-126A5BEF60FA}" sibTransId="{6E9C7B62-E8EE-49D9-A814-2A51344DBAB2}"/>
    <dgm:cxn modelId="{4F0D7A5D-0447-49F8-B2B7-A45D9FB4A1EA}" srcId="{1408A364-03B6-44A3-B9C4-67F6FD05C4AB}" destId="{5A9B5401-D9D6-4165-9DC1-208727339867}" srcOrd="0" destOrd="0" parTransId="{1655E7D7-FAD4-4C86-8DD0-1005EC02BB4A}" sibTransId="{5139AA7E-91A7-4012-A924-6D718762EEF6}"/>
    <dgm:cxn modelId="{498E0A96-94D4-434F-9DD2-D2ECFAD656D2}" type="presOf" srcId="{C66DAE00-C973-4D10-B753-332FE36D7AB4}" destId="{47915C8D-D23F-4A49-A0BC-AB01D62CB4DF}" srcOrd="0" destOrd="0" presId="urn:microsoft.com/office/officeart/2005/8/layout/process3"/>
    <dgm:cxn modelId="{81B78528-FCA4-4CC0-BEB5-78F9F6B44B5B}" type="presOf" srcId="{C66DAE00-C973-4D10-B753-332FE36D7AB4}" destId="{4B855108-EE08-47C5-A304-43852F7B3F1C}" srcOrd="1" destOrd="0" presId="urn:microsoft.com/office/officeart/2005/8/layout/process3"/>
    <dgm:cxn modelId="{A779C782-D662-47C2-873F-80DE81D223B1}" type="presParOf" srcId="{6E4E0CB0-8D03-4F52-8738-E1FCE8E7C665}" destId="{B59ECFFD-C69D-4722-A3A5-D5697E5A981C}" srcOrd="0" destOrd="0" presId="urn:microsoft.com/office/officeart/2005/8/layout/process3"/>
    <dgm:cxn modelId="{39E97FE2-5DD3-49FA-8EAC-A93935C8039A}" type="presParOf" srcId="{B59ECFFD-C69D-4722-A3A5-D5697E5A981C}" destId="{0968A458-C4C8-4050-8DF1-05DE15728FA4}" srcOrd="0" destOrd="0" presId="urn:microsoft.com/office/officeart/2005/8/layout/process3"/>
    <dgm:cxn modelId="{CAE4E794-18CA-4536-B38C-4319562A6D7A}" type="presParOf" srcId="{B59ECFFD-C69D-4722-A3A5-D5697E5A981C}" destId="{389FB6B3-D476-4E66-8646-030C83E9100B}" srcOrd="1" destOrd="0" presId="urn:microsoft.com/office/officeart/2005/8/layout/process3"/>
    <dgm:cxn modelId="{6BF5B7F0-7E91-4865-A6D3-0A6006BD4057}" type="presParOf" srcId="{B59ECFFD-C69D-4722-A3A5-D5697E5A981C}" destId="{14907DE8-DA2C-4954-9CF3-50C3EBCCF965}" srcOrd="2" destOrd="0" presId="urn:microsoft.com/office/officeart/2005/8/layout/process3"/>
    <dgm:cxn modelId="{FC485A38-A26F-4BA2-894F-02333BB1F518}" type="presParOf" srcId="{6E4E0CB0-8D03-4F52-8738-E1FCE8E7C665}" destId="{4A056503-50CF-446F-BA48-0A0826958DA8}" srcOrd="1" destOrd="0" presId="urn:microsoft.com/office/officeart/2005/8/layout/process3"/>
    <dgm:cxn modelId="{882AA242-F50A-4769-B9F4-F2D41FD77639}" type="presParOf" srcId="{4A056503-50CF-446F-BA48-0A0826958DA8}" destId="{FACDB5A9-CA1D-453F-9BDB-3A40D85DC12B}" srcOrd="0" destOrd="0" presId="urn:microsoft.com/office/officeart/2005/8/layout/process3"/>
    <dgm:cxn modelId="{DA64B602-3D4D-49AC-B786-370870B6E477}" type="presParOf" srcId="{6E4E0CB0-8D03-4F52-8738-E1FCE8E7C665}" destId="{22DFC9A5-38B1-4A10-9A49-FC382DB49555}" srcOrd="2" destOrd="0" presId="urn:microsoft.com/office/officeart/2005/8/layout/process3"/>
    <dgm:cxn modelId="{2721C132-D467-48A5-9702-E31402525B07}" type="presParOf" srcId="{22DFC9A5-38B1-4A10-9A49-FC382DB49555}" destId="{5FA3C094-6AC1-4B2A-B77B-EE8BAC84980B}" srcOrd="0" destOrd="0" presId="urn:microsoft.com/office/officeart/2005/8/layout/process3"/>
    <dgm:cxn modelId="{7E595A6A-FAC6-49AD-B535-F327C9AECF67}" type="presParOf" srcId="{22DFC9A5-38B1-4A10-9A49-FC382DB49555}" destId="{85D9FACB-8553-4387-8E8E-518937B54ADB}" srcOrd="1" destOrd="0" presId="urn:microsoft.com/office/officeart/2005/8/layout/process3"/>
    <dgm:cxn modelId="{EA528351-7BF0-46D2-8CC8-79FEE039E42E}" type="presParOf" srcId="{22DFC9A5-38B1-4A10-9A49-FC382DB49555}" destId="{E58EB010-0F26-4963-8505-E94DEA056D4D}" srcOrd="2" destOrd="0" presId="urn:microsoft.com/office/officeart/2005/8/layout/process3"/>
    <dgm:cxn modelId="{9FDCF327-FD41-4565-86D7-2B8B2BD55ECF}" type="presParOf" srcId="{6E4E0CB0-8D03-4F52-8738-E1FCE8E7C665}" destId="{47915C8D-D23F-4A49-A0BC-AB01D62CB4DF}" srcOrd="3" destOrd="0" presId="urn:microsoft.com/office/officeart/2005/8/layout/process3"/>
    <dgm:cxn modelId="{A14219E1-2656-4B6F-8138-3B0058664D7E}" type="presParOf" srcId="{47915C8D-D23F-4A49-A0BC-AB01D62CB4DF}" destId="{4B855108-EE08-47C5-A304-43852F7B3F1C}" srcOrd="0" destOrd="0" presId="urn:microsoft.com/office/officeart/2005/8/layout/process3"/>
    <dgm:cxn modelId="{22C32EA8-2C7D-4DDB-A54A-83BC25E2F206}" type="presParOf" srcId="{6E4E0CB0-8D03-4F52-8738-E1FCE8E7C665}" destId="{1259335C-3B40-4AB4-8ED1-200B5DC91DCA}" srcOrd="4" destOrd="0" presId="urn:microsoft.com/office/officeart/2005/8/layout/process3"/>
    <dgm:cxn modelId="{92F6BB62-7378-41F7-A6E2-749493260168}" type="presParOf" srcId="{1259335C-3B40-4AB4-8ED1-200B5DC91DCA}" destId="{B2BCAB92-59FD-4357-90F0-CA2660E262AC}" srcOrd="0" destOrd="0" presId="urn:microsoft.com/office/officeart/2005/8/layout/process3"/>
    <dgm:cxn modelId="{4DB0ACC3-A8AB-4994-8CFC-6883E561E751}" type="presParOf" srcId="{1259335C-3B40-4AB4-8ED1-200B5DC91DCA}" destId="{73F21574-72AF-4BF9-8816-30CEDBDFE1AD}" srcOrd="1" destOrd="0" presId="urn:microsoft.com/office/officeart/2005/8/layout/process3"/>
    <dgm:cxn modelId="{F4C4C7F8-BD15-415E-B8D5-D171CAA0AD9A}" type="presParOf" srcId="{1259335C-3B40-4AB4-8ED1-200B5DC91DCA}" destId="{9436840B-D531-41C6-A3F6-4D4D8826339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FB6B3-D476-4E66-8646-030C83E9100B}">
      <dsp:nvSpPr>
        <dsp:cNvPr id="0" name=""/>
        <dsp:cNvSpPr/>
      </dsp:nvSpPr>
      <dsp:spPr>
        <a:xfrm>
          <a:off x="3151" y="30700"/>
          <a:ext cx="1432998" cy="23760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中宋" pitchFamily="2" charset="-122"/>
              <a:ea typeface="华文中宋" pitchFamily="2" charset="-122"/>
            </a:rPr>
            <a:t>会前服务</a:t>
          </a:r>
          <a:endParaRPr lang="zh-CN" altLang="en-US" sz="2000" kern="1200" dirty="0"/>
        </a:p>
      </dsp:txBody>
      <dsp:txXfrm>
        <a:off x="3151" y="30700"/>
        <a:ext cx="1432998" cy="573199"/>
      </dsp:txXfrm>
    </dsp:sp>
    <dsp:sp modelId="{14907DE8-DA2C-4954-9CF3-50C3EBCCF965}">
      <dsp:nvSpPr>
        <dsp:cNvPr id="0" name=""/>
        <dsp:cNvSpPr/>
      </dsp:nvSpPr>
      <dsp:spPr>
        <a:xfrm>
          <a:off x="296657" y="1094131"/>
          <a:ext cx="1432998" cy="218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日程安排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股东识别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沟通咨询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投票预测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sp:txBody>
      <dsp:txXfrm>
        <a:off x="338628" y="1136102"/>
        <a:ext cx="1349056" cy="2103593"/>
      </dsp:txXfrm>
    </dsp:sp>
    <dsp:sp modelId="{4A056503-50CF-446F-BA48-0A0826958DA8}">
      <dsp:nvSpPr>
        <dsp:cNvPr id="0" name=""/>
        <dsp:cNvSpPr/>
      </dsp:nvSpPr>
      <dsp:spPr>
        <a:xfrm>
          <a:off x="1653387" y="138912"/>
          <a:ext cx="460543" cy="356775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1653387" y="210267"/>
        <a:ext cx="353511" cy="214065"/>
      </dsp:txXfrm>
    </dsp:sp>
    <dsp:sp modelId="{85D9FACB-8553-4387-8E8E-518937B54ADB}">
      <dsp:nvSpPr>
        <dsp:cNvPr id="0" name=""/>
        <dsp:cNvSpPr/>
      </dsp:nvSpPr>
      <dsp:spPr>
        <a:xfrm>
          <a:off x="2305099" y="30700"/>
          <a:ext cx="1432998" cy="23760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中宋" pitchFamily="2" charset="-122"/>
              <a:ea typeface="华文中宋" pitchFamily="2" charset="-122"/>
            </a:rPr>
            <a:t>会中服务</a:t>
          </a:r>
          <a:endParaRPr lang="zh-CN" altLang="en-US" sz="2000" kern="1200" dirty="0">
            <a:latin typeface="华文中宋" pitchFamily="2" charset="-122"/>
            <a:ea typeface="华文中宋" pitchFamily="2" charset="-122"/>
          </a:endParaRPr>
        </a:p>
      </dsp:txBody>
      <dsp:txXfrm>
        <a:off x="2305099" y="30700"/>
        <a:ext cx="1432998" cy="573199"/>
      </dsp:txXfrm>
    </dsp:sp>
    <dsp:sp modelId="{E58EB010-0F26-4963-8505-E94DEA056D4D}">
      <dsp:nvSpPr>
        <dsp:cNvPr id="0" name=""/>
        <dsp:cNvSpPr/>
      </dsp:nvSpPr>
      <dsp:spPr>
        <a:xfrm>
          <a:off x="2598605" y="1094131"/>
          <a:ext cx="1432998" cy="218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股东认证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网络投票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语音投票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选票收发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sp:txBody>
      <dsp:txXfrm>
        <a:off x="2640576" y="1136102"/>
        <a:ext cx="1349056" cy="2103593"/>
      </dsp:txXfrm>
    </dsp:sp>
    <dsp:sp modelId="{47915C8D-D23F-4A49-A0BC-AB01D62CB4DF}">
      <dsp:nvSpPr>
        <dsp:cNvPr id="0" name=""/>
        <dsp:cNvSpPr/>
      </dsp:nvSpPr>
      <dsp:spPr>
        <a:xfrm rot="21569580">
          <a:off x="3955326" y="128612"/>
          <a:ext cx="460561" cy="356775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3955328" y="200441"/>
        <a:ext cx="353529" cy="214065"/>
      </dsp:txXfrm>
    </dsp:sp>
    <dsp:sp modelId="{73F21574-72AF-4BF9-8816-30CEDBDFE1AD}">
      <dsp:nvSpPr>
        <dsp:cNvPr id="0" name=""/>
        <dsp:cNvSpPr/>
      </dsp:nvSpPr>
      <dsp:spPr>
        <a:xfrm>
          <a:off x="4607048" y="10330"/>
          <a:ext cx="1432998" cy="23760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中宋" pitchFamily="2" charset="-122"/>
              <a:ea typeface="华文中宋" pitchFamily="2" charset="-122"/>
            </a:rPr>
            <a:t>会后服务</a:t>
          </a:r>
          <a:endParaRPr lang="zh-CN" altLang="en-US" sz="2000" kern="1200" dirty="0">
            <a:latin typeface="华文中宋" pitchFamily="2" charset="-122"/>
            <a:ea typeface="华文中宋" pitchFamily="2" charset="-122"/>
          </a:endParaRPr>
        </a:p>
      </dsp:txBody>
      <dsp:txXfrm>
        <a:off x="4607048" y="10330"/>
        <a:ext cx="1432998" cy="573199"/>
      </dsp:txXfrm>
    </dsp:sp>
    <dsp:sp modelId="{9436840B-D531-41C6-A3F6-4D4D88263392}">
      <dsp:nvSpPr>
        <dsp:cNvPr id="0" name=""/>
        <dsp:cNvSpPr/>
      </dsp:nvSpPr>
      <dsp:spPr>
        <a:xfrm>
          <a:off x="4900553" y="1033021"/>
          <a:ext cx="1432998" cy="2269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结果统计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决议披露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整理归档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n-cs"/>
            </a:rPr>
            <a:t>股东沟通</a:t>
          </a:r>
          <a:endParaRPr lang="zh-CN" altLang="en-US" sz="1800" kern="1200" dirty="0">
            <a:solidFill>
              <a:schemeClr val="tx1"/>
            </a:solidFill>
            <a:latin typeface="华文中宋" pitchFamily="2" charset="-122"/>
            <a:ea typeface="华文中宋" pitchFamily="2" charset="-122"/>
            <a:cs typeface="+mn-cs"/>
          </a:endParaRPr>
        </a:p>
      </dsp:txBody>
      <dsp:txXfrm>
        <a:off x="4942524" y="1074992"/>
        <a:ext cx="1349056" cy="2185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95310-E8CC-437F-B2CA-45CC2E3E4255}" type="datetimeFigureOut">
              <a:rPr lang="en-US" smtClean="0"/>
              <a:pPr/>
              <a:t>4/14/2017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26573-A8B7-4F5D-9F44-0B2F033C28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4772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EEBAA-FA43-4184-8F4D-37C3EAA45F7B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8839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9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0760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84B13-F080-44C0-BC43-4CDD1CF3364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056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12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1008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13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24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1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7CAAE6-0786-4F4B-84E7-54089A09D531}" type="slidenum">
              <a:rPr lang="zh-CN" altLang="en-US">
                <a:solidFill>
                  <a:srgbClr val="000000"/>
                </a:solidFill>
              </a:rPr>
              <a:pPr/>
              <a:t>15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34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4E60C-E23A-4616-AC9A-86C7F0EA23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13301-9156-47E9-8B51-D492E62DEE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A0E63-5299-4BEC-BEA4-8F2D8F4F06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E7C65-D329-4614-A67C-1DB6DE3DDB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05427-115C-46A1-90EF-8E2052C065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5BB7E-DC62-4F30-BE5C-C3EE159092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9D16C-4142-4153-9E2A-E0A94EC983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99FCC-09C4-4C3B-BA75-2ABA86FA36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3B9E7-C496-4907-8194-BF835AFEB1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5D153-3D33-4363-BD61-9C0C1B0797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50269-9484-4589-9483-5464D54BD8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C50564BA-AB04-4602-8E69-8D358C70B5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96FE5623-62F0-4BC8-A774-ACA879A791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2572192-A9C0-464D-B71E-C83C8B0C4E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E81A8E8-79EC-4F6A-A70B-14C3E3CA86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9848C68-A38B-4B97-A06E-288D322B98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3A40DF2D-06E1-4D85-8CC6-EC0B709802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E2BDF87F-6B60-497C-B232-4C8497BABE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E573667-E453-41AD-93CD-F43A89B731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781896A6-BAD2-4EF9-8926-95BD8E102A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11135008-ECF8-4F27-8C6A-44D6B906F4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D8FB4BAF-1F3B-4358-A2A7-7BEF04B152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1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2A0BFE-74A2-4031-B34A-3DDC5803CFC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1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34" charset="0"/>
                <a:ea typeface="宋体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34" charset="0"/>
                <a:ea typeface="宋体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itchFamily="34" charset="0"/>
                <a:ea typeface="宋体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C03A5D-5E02-465A-ADAF-B4821BCD341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47975"/>
            <a:ext cx="8686800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517525"/>
            <a:ext cx="19431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74700" y="3108325"/>
            <a:ext cx="7037388" cy="47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发行人增值服务发展动态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779463" y="5938838"/>
            <a:ext cx="2016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000" smtClean="0">
                <a:solidFill>
                  <a:srgbClr val="4D4D4D"/>
                </a:solidFill>
              </a:rPr>
              <a:t>www.chinaclear.cn 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468313" y="5589588"/>
            <a:ext cx="3382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李</a:t>
            </a:r>
            <a:r>
              <a:rPr lang="zh-CN" altLang="en-US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怡然</a:t>
            </a:r>
            <a:r>
              <a:rPr lang="en-US" altLang="zh-CN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总部</a:t>
            </a:r>
            <a:r>
              <a:rPr lang="zh-CN" altLang="en-US" dirty="0" smtClean="0">
                <a:solidFill>
                  <a:srgbClr val="5F5F5F"/>
                </a:solidFill>
                <a:latin typeface="黑体" pitchFamily="49" charset="-122"/>
                <a:ea typeface="黑体" pitchFamily="49" charset="-122"/>
              </a:rPr>
              <a:t>登记存管部</a:t>
            </a:r>
          </a:p>
        </p:txBody>
      </p:sp>
      <p:pic>
        <p:nvPicPr>
          <p:cNvPr id="4813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82725"/>
            <a:ext cx="91440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6" name="Text Box 9"/>
          <p:cNvSpPr txBox="1">
            <a:spLocks noChangeArrowheads="1"/>
          </p:cNvSpPr>
          <p:nvPr/>
        </p:nvSpPr>
        <p:spPr bwMode="auto">
          <a:xfrm>
            <a:off x="755650" y="2060575"/>
            <a:ext cx="6265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FFFFFF"/>
                </a:solidFill>
              </a:rPr>
              <a:t>China Securities Depository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FFFFFF"/>
                </a:solidFill>
              </a:rPr>
              <a:t>and Clearing Corporation Limited</a:t>
            </a:r>
          </a:p>
        </p:txBody>
      </p:sp>
      <p:sp>
        <p:nvSpPr>
          <p:cNvPr id="48137" name="TextBox 10"/>
          <p:cNvSpPr txBox="1">
            <a:spLocks noChangeArrowheads="1"/>
          </p:cNvSpPr>
          <p:nvPr/>
        </p:nvSpPr>
        <p:spPr bwMode="auto">
          <a:xfrm>
            <a:off x="827088" y="4149725"/>
            <a:ext cx="39608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smtClean="0">
              <a:solidFill>
                <a:srgbClr val="4D4D4D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投资者关系管理</a:t>
            </a:r>
          </a:p>
        </p:txBody>
      </p:sp>
      <p:sp>
        <p:nvSpPr>
          <p:cNvPr id="3" name="矩形 2"/>
          <p:cNvSpPr/>
          <p:nvPr/>
        </p:nvSpPr>
        <p:spPr>
          <a:xfrm>
            <a:off x="778088" y="13407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400" u="sng" dirty="0" smtClean="0">
                <a:latin typeface="华文行楷" pitchFamily="2" charset="-122"/>
                <a:ea typeface="华文行楷" pitchFamily="2" charset="-122"/>
              </a:rPr>
              <a:t>基本概念</a:t>
            </a:r>
            <a:endParaRPr lang="en-US" altLang="zh-CN" sz="2400" u="sng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3853497"/>
            <a:ext cx="7128792" cy="1015663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投资者关系管理是指上市公司通过采用各种方式，加强与股东、潜在投资者和金融中介等相关主体之间的沟通，促进投资者对公司的了解和认同、实现公司价值最大化的战略管理行为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右箭头 4"/>
          <p:cNvSpPr/>
          <p:nvPr/>
        </p:nvSpPr>
        <p:spPr bwMode="gray">
          <a:xfrm>
            <a:off x="4124840" y="2495217"/>
            <a:ext cx="792088" cy="43204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http://4.bp.blogspot.com/-mMlZp3pQbbE/Tv7yUn30AzI/AAAAAAAAA7g/qGw7L5hMmYo/s1600/government-building-icon-hi.png"/>
          <p:cNvPicPr>
            <a:picLocks noChangeAspect="1" noChangeArrowheads="1"/>
          </p:cNvPicPr>
          <p:nvPr/>
        </p:nvPicPr>
        <p:blipFill>
          <a:blip r:embed="rId2" cstate="print">
            <a:duotone>
              <a:srgbClr val="53548A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2339752" y="2132856"/>
            <a:ext cx="1505393" cy="1440160"/>
          </a:xfrm>
          <a:prstGeom prst="rect">
            <a:avLst/>
          </a:prstGeom>
          <a:noFill/>
        </p:spPr>
      </p:pic>
      <p:pic>
        <p:nvPicPr>
          <p:cNvPr id="7" name="Picture 4" descr="http://www.ma-visioconference.fr/images/meeting_icons/27825.png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438086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5228456" y="1988840"/>
            <a:ext cx="1922032" cy="1584176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 bwMode="gray">
          <a:xfrm rot="10800000">
            <a:off x="4067944" y="2924943"/>
            <a:ext cx="792088" cy="43204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5616" y="5077633"/>
            <a:ext cx="7128792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境外登记机构通常都将投资者关系作为一项重要服务内容，帮助发行人建立与投资者的沟通渠道，识别高价值股东客户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649699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674" y="5941795"/>
            <a:ext cx="2468997" cy="51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39552" y="112474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7988" fontAlgn="base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400" u="sng" dirty="0" smtClean="0">
                <a:latin typeface="华文行楷" pitchFamily="2" charset="-122"/>
                <a:ea typeface="华文行楷" pitchFamily="2" charset="-122"/>
              </a:rPr>
              <a:t>境外登记机构主要服务内容</a:t>
            </a:r>
            <a:endParaRPr lang="zh-CN" altLang="en-US" sz="2400" u="sng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投资者关系管理</a:t>
            </a:r>
          </a:p>
        </p:txBody>
      </p:sp>
      <p:grpSp>
        <p:nvGrpSpPr>
          <p:cNvPr id="10" name="组合 36"/>
          <p:cNvGrpSpPr/>
          <p:nvPr/>
        </p:nvGrpSpPr>
        <p:grpSpPr>
          <a:xfrm>
            <a:off x="1557434" y="2511132"/>
            <a:ext cx="2942558" cy="1709956"/>
            <a:chOff x="683896" y="980563"/>
            <a:chExt cx="2720286" cy="1916458"/>
          </a:xfrm>
        </p:grpSpPr>
        <p:sp>
          <p:nvSpPr>
            <p:cNvPr id="11" name="矩形 10"/>
            <p:cNvSpPr/>
            <p:nvPr/>
          </p:nvSpPr>
          <p:spPr>
            <a:xfrm>
              <a:off x="683896" y="980563"/>
              <a:ext cx="2720286" cy="1861060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矩形 11"/>
            <p:cNvSpPr/>
            <p:nvPr/>
          </p:nvSpPr>
          <p:spPr>
            <a:xfrm>
              <a:off x="947592" y="1141971"/>
              <a:ext cx="2456590" cy="17550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1400" dirty="0" smtClean="0">
                  <a:solidFill>
                    <a:schemeClr val="tx1"/>
                  </a:solidFill>
                </a:rPr>
                <a:t>利用公司网站等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建立发行人与投资者联系的数据通道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，探索协助发行人向其投资者定向推送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通知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公告、公司行为信息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、最新动态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等资料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，协助上市公司维护投资者关系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37"/>
          <p:cNvGrpSpPr/>
          <p:nvPr/>
        </p:nvGrpSpPr>
        <p:grpSpPr>
          <a:xfrm>
            <a:off x="1551188" y="4293096"/>
            <a:ext cx="2948805" cy="1728192"/>
            <a:chOff x="677650" y="2842605"/>
            <a:chExt cx="2732781" cy="1648111"/>
          </a:xfrm>
        </p:grpSpPr>
        <p:sp>
          <p:nvSpPr>
            <p:cNvPr id="14" name="矩形 13"/>
            <p:cNvSpPr/>
            <p:nvPr/>
          </p:nvSpPr>
          <p:spPr>
            <a:xfrm>
              <a:off x="677650" y="2842605"/>
              <a:ext cx="2732779" cy="1648111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矩形 14"/>
            <p:cNvSpPr/>
            <p:nvPr/>
          </p:nvSpPr>
          <p:spPr>
            <a:xfrm>
              <a:off x="807851" y="2940767"/>
              <a:ext cx="2602580" cy="14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1400" dirty="0" smtClean="0">
                  <a:solidFill>
                    <a:schemeClr val="tx1"/>
                  </a:solidFill>
                </a:rPr>
                <a:t>通过短信、微信、网络论坛等方式，满足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上市公司联系主要股东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的需求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，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便利</a:t>
              </a:r>
              <a:r>
                <a:rPr lang="zh-CN" altLang="zh-CN" sz="1400" b="1" dirty="0" smtClean="0">
                  <a:solidFill>
                    <a:schemeClr val="tx1"/>
                  </a:solidFill>
                </a:rPr>
                <a:t>股东对公司治理、经营决策表达意见</a:t>
              </a:r>
              <a:r>
                <a:rPr lang="zh-CN" altLang="zh-CN" sz="1400" dirty="0" smtClean="0">
                  <a:solidFill>
                    <a:schemeClr val="tx1"/>
                  </a:solidFill>
                </a:rPr>
                <a:t>，解答投资者相关问题，加强沟通交流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38"/>
          <p:cNvGrpSpPr/>
          <p:nvPr/>
        </p:nvGrpSpPr>
        <p:grpSpPr>
          <a:xfrm>
            <a:off x="395536" y="1803740"/>
            <a:ext cx="1512168" cy="1512168"/>
            <a:chOff x="0" y="155584"/>
            <a:chExt cx="1481244" cy="1481244"/>
          </a:xfrm>
          <a:solidFill>
            <a:srgbClr val="C00000"/>
          </a:solidFill>
        </p:grpSpPr>
        <p:sp>
          <p:nvSpPr>
            <p:cNvPr id="17" name="椭圆 16"/>
            <p:cNvSpPr/>
            <p:nvPr/>
          </p:nvSpPr>
          <p:spPr>
            <a:xfrm>
              <a:off x="0" y="155584"/>
              <a:ext cx="1481244" cy="148124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8"/>
            <p:cNvSpPr/>
            <p:nvPr/>
          </p:nvSpPr>
          <p:spPr>
            <a:xfrm>
              <a:off x="216923" y="372507"/>
              <a:ext cx="1047398" cy="104739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b="1" kern="1200" dirty="0" smtClean="0"/>
                <a:t>发行人与投资者联系通道</a:t>
              </a:r>
              <a:endParaRPr lang="zh-CN" altLang="en-US" kern="1200" dirty="0"/>
            </a:p>
          </p:txBody>
        </p:sp>
      </p:grpSp>
      <p:grpSp>
        <p:nvGrpSpPr>
          <p:cNvPr id="19" name="组合 39"/>
          <p:cNvGrpSpPr/>
          <p:nvPr/>
        </p:nvGrpSpPr>
        <p:grpSpPr>
          <a:xfrm>
            <a:off x="5580113" y="2412454"/>
            <a:ext cx="2899610" cy="1759205"/>
            <a:chOff x="5196934" y="911398"/>
            <a:chExt cx="2906546" cy="1759205"/>
          </a:xfrm>
        </p:grpSpPr>
        <p:sp>
          <p:nvSpPr>
            <p:cNvPr id="20" name="矩形 19"/>
            <p:cNvSpPr/>
            <p:nvPr/>
          </p:nvSpPr>
          <p:spPr>
            <a:xfrm>
              <a:off x="5196934" y="911398"/>
              <a:ext cx="2906546" cy="1759205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矩形 20"/>
            <p:cNvSpPr/>
            <p:nvPr/>
          </p:nvSpPr>
          <p:spPr>
            <a:xfrm>
              <a:off x="5419454" y="911398"/>
              <a:ext cx="2684025" cy="175920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</p:grpSp>
      <p:grpSp>
        <p:nvGrpSpPr>
          <p:cNvPr id="22" name="组合 41"/>
          <p:cNvGrpSpPr/>
          <p:nvPr/>
        </p:nvGrpSpPr>
        <p:grpSpPr>
          <a:xfrm>
            <a:off x="4386900" y="1803740"/>
            <a:ext cx="1481244" cy="1481244"/>
            <a:chOff x="3598178" y="302998"/>
            <a:chExt cx="1481244" cy="1481244"/>
          </a:xfrm>
          <a:solidFill>
            <a:srgbClr val="C00000"/>
          </a:solidFill>
        </p:grpSpPr>
        <p:sp>
          <p:nvSpPr>
            <p:cNvPr id="23" name="椭圆 22"/>
            <p:cNvSpPr/>
            <p:nvPr/>
          </p:nvSpPr>
          <p:spPr>
            <a:xfrm>
              <a:off x="3598178" y="302998"/>
              <a:ext cx="1481244" cy="148124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14"/>
            <p:cNvSpPr/>
            <p:nvPr/>
          </p:nvSpPr>
          <p:spPr>
            <a:xfrm>
              <a:off x="3815101" y="519921"/>
              <a:ext cx="1047398" cy="104739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b="1" kern="1200" dirty="0" smtClean="0"/>
                <a:t>投资者关系管理信息服务</a:t>
              </a:r>
              <a:endParaRPr lang="zh-CN" altLang="en-US" kern="1200" dirty="0"/>
            </a:p>
          </p:txBody>
        </p:sp>
      </p:grpSp>
      <p:grpSp>
        <p:nvGrpSpPr>
          <p:cNvPr id="25" name="组合 54"/>
          <p:cNvGrpSpPr/>
          <p:nvPr/>
        </p:nvGrpSpPr>
        <p:grpSpPr>
          <a:xfrm>
            <a:off x="5580112" y="4293097"/>
            <a:ext cx="2907236" cy="1728192"/>
            <a:chOff x="5196243" y="911398"/>
            <a:chExt cx="2907236" cy="1759205"/>
          </a:xfrm>
        </p:grpSpPr>
        <p:sp>
          <p:nvSpPr>
            <p:cNvPr id="26" name="矩形 25"/>
            <p:cNvSpPr/>
            <p:nvPr/>
          </p:nvSpPr>
          <p:spPr>
            <a:xfrm>
              <a:off x="5196243" y="911398"/>
              <a:ext cx="2907236" cy="1759205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矩形 26"/>
            <p:cNvSpPr/>
            <p:nvPr/>
          </p:nvSpPr>
          <p:spPr>
            <a:xfrm>
              <a:off x="5419454" y="911398"/>
              <a:ext cx="2684025" cy="1759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</p:grpSp>
      <p:sp>
        <p:nvSpPr>
          <p:cNvPr id="28" name="矩形 27"/>
          <p:cNvSpPr/>
          <p:nvPr/>
        </p:nvSpPr>
        <p:spPr>
          <a:xfrm>
            <a:off x="5724128" y="2780928"/>
            <a:ext cx="28083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向上市公司</a:t>
            </a:r>
            <a:r>
              <a:rPr lang="zh-CN" altLang="zh-CN" sz="1400" b="1" dirty="0" smtClean="0"/>
              <a:t>提供高附加值信息增值服务</a:t>
            </a:r>
            <a:r>
              <a:rPr lang="zh-CN" altLang="zh-CN" sz="1400" dirty="0" smtClean="0"/>
              <a:t>，如从股东结构、投资者地区分布、持有股份时间长短、买入卖出情况、同行业公司投资者分布等方面进行全方位分析</a:t>
            </a:r>
            <a:endParaRPr lang="zh-CN" altLang="en-US" sz="1400" dirty="0"/>
          </a:p>
        </p:txBody>
      </p:sp>
      <p:sp>
        <p:nvSpPr>
          <p:cNvPr id="29" name="矩形 28"/>
          <p:cNvSpPr/>
          <p:nvPr/>
        </p:nvSpPr>
        <p:spPr>
          <a:xfrm>
            <a:off x="5724128" y="4581128"/>
            <a:ext cx="27363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400" b="1" dirty="0" smtClean="0"/>
              <a:t>定位高价值投资者</a:t>
            </a:r>
            <a:r>
              <a:rPr lang="zh-CN" altLang="zh-CN" sz="1400" dirty="0" smtClean="0"/>
              <a:t>，</a:t>
            </a:r>
            <a:r>
              <a:rPr lang="zh-CN" altLang="zh-CN" sz="1400" b="1" dirty="0" smtClean="0"/>
              <a:t>挖掘潜在投资者</a:t>
            </a:r>
            <a:r>
              <a:rPr lang="zh-CN" altLang="en-US" sz="1400" b="1" dirty="0" smtClean="0"/>
              <a:t>、识别股东客户</a:t>
            </a:r>
            <a:r>
              <a:rPr lang="zh-CN" altLang="zh-CN" sz="1400" dirty="0" smtClean="0"/>
              <a:t>，为上市公司收购合并、新股发行路演等提供专业、深度数据分析支持，发掘重点游说对象，提高发行、并购等公司行为的成功率</a:t>
            </a:r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645" y="5660898"/>
            <a:ext cx="2481179" cy="100846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6c224f4a20a44623c2cfff9c9922720e0df3d7c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502"/>
            <a:ext cx="9144000" cy="53922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1196753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投资者关系管理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0" y="4437112"/>
            <a:ext cx="9144000" cy="2160240"/>
          </a:xfrm>
          <a:prstGeom prst="roundRect">
            <a:avLst/>
          </a:prstGeom>
          <a:solidFill>
            <a:srgbClr val="C00000">
              <a:alpha val="6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登记机构服务优势：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精准定位投资者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借助登记信息协助上市公司精准定向进行股东联络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技术通道支持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建立发行人与投资者之间的双向互动联系渠道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身份认证便捷：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利用已有方式协助上市公司进行便捷投资者身份认证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投资者关系管理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/>
        </p:nvSpPr>
        <p:spPr>
          <a:xfrm>
            <a:off x="828675" y="260648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股东大会投票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1175115357"/>
              </p:ext>
            </p:extLst>
          </p:nvPr>
        </p:nvGraphicFramePr>
        <p:xfrm>
          <a:off x="1475656" y="1916832"/>
          <a:ext cx="633670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矩形 27"/>
          <p:cNvSpPr/>
          <p:nvPr/>
        </p:nvSpPr>
        <p:spPr>
          <a:xfrm>
            <a:off x="539552" y="112474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7988" fontAlgn="base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400" u="sng" dirty="0" smtClean="0">
                <a:latin typeface="华文行楷" pitchFamily="2" charset="-122"/>
                <a:ea typeface="华文行楷" pitchFamily="2" charset="-122"/>
              </a:rPr>
              <a:t>业务流程</a:t>
            </a:r>
            <a:endParaRPr lang="zh-CN" altLang="en-US" sz="2400" u="sng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15616" y="5457418"/>
            <a:ext cx="7128792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境外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登记机构普遍在会前意见征集沟通、会中统计投票结果、会后结果分析、信息披露等方面均提供“一条龙”服务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ma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593" y="1052736"/>
            <a:ext cx="2479521" cy="1800200"/>
          </a:xfrm>
          <a:prstGeom prst="rect">
            <a:avLst/>
          </a:prstGeom>
        </p:spPr>
      </p:pic>
      <p:sp>
        <p:nvSpPr>
          <p:cNvPr id="6" name="TextBox 26"/>
          <p:cNvSpPr txBox="1"/>
          <p:nvPr/>
        </p:nvSpPr>
        <p:spPr>
          <a:xfrm>
            <a:off x="395536" y="2754037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通过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电子邮件、邮寄等方式向</a:t>
            </a:r>
            <a:r>
              <a:rPr lang="zh-CN" altLang="en-US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股东发送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大会信息</a:t>
            </a:r>
            <a:r>
              <a:rPr lang="en-US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;</a:t>
            </a:r>
          </a:p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 为发行人提供会前信息管理：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网上信息披露日程安排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数据收集和审核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；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" name="图片 6" descr="docum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3212976"/>
            <a:ext cx="2376264" cy="1676400"/>
          </a:xfrm>
          <a:prstGeom prst="rect">
            <a:avLst/>
          </a:prstGeom>
        </p:spPr>
      </p:pic>
      <p:sp>
        <p:nvSpPr>
          <p:cNvPr id="8" name="TextBox 29"/>
          <p:cNvSpPr txBox="1"/>
          <p:nvPr/>
        </p:nvSpPr>
        <p:spPr>
          <a:xfrm>
            <a:off x="6372200" y="5057199"/>
            <a:ext cx="2448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zh-CN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股东身份验证，投票纸派发、回收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统计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生成</a:t>
            </a:r>
            <a:r>
              <a:rPr lang="zh-CN" altLang="zh-CN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最终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结果</a:t>
            </a: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、结果披露</a:t>
            </a:r>
            <a:r>
              <a:rPr lang="zh-CN" altLang="zh-CN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等</a:t>
            </a:r>
            <a:r>
              <a:rPr lang="zh-CN" altLang="zh-CN" sz="16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标准化的运作</a:t>
            </a:r>
            <a:endParaRPr lang="en-US" altLang="zh-CN" sz="1600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828675" y="260648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股东大会投票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974" y="5701064"/>
            <a:ext cx="2209800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1656184"/>
            <a:ext cx="2204864" cy="2204864"/>
          </a:xfrm>
          <a:prstGeom prst="rect">
            <a:avLst/>
          </a:prstGeom>
        </p:spPr>
      </p:pic>
      <p:sp>
        <p:nvSpPr>
          <p:cNvPr id="13" name="TextBox 26"/>
          <p:cNvSpPr txBox="1"/>
          <p:nvPr/>
        </p:nvSpPr>
        <p:spPr>
          <a:xfrm>
            <a:off x="3054674" y="4118341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对投票方案进行分析，与金融机构沟通，帮助投资者充分了解议案内容；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通过对股东结构进行分析，预测一个投票方案将会会获得多少股东的支持；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每日提供投票结果报告，跟踪投票进展。</a:t>
            </a:r>
            <a:endParaRPr lang="en-US" altLang="zh-CN" sz="16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4" name="Picture 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725144"/>
            <a:ext cx="278042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 descr="C:\Users\anne\Desktop\Vote_Yes_logo_cranberry_副本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12800">
            <a:off x="6639255" y="1040755"/>
            <a:ext cx="2425042" cy="13398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43845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1196753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股东大会投票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>
              <a:buFont typeface="Arial" pitchFamily="34" charset="0"/>
              <a:buChar char="•"/>
            </a:pP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0" name="图片 19" descr="the-question-i-wanted-to-ask-at-the-berkshire-hathaway-annual-shareholder-mee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35442"/>
            <a:ext cx="9144000" cy="5022558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 bwMode="auto">
          <a:xfrm>
            <a:off x="0" y="4437112"/>
            <a:ext cx="9144000" cy="2160240"/>
          </a:xfrm>
          <a:prstGeom prst="roundRect">
            <a:avLst/>
          </a:prstGeom>
          <a:solidFill>
            <a:srgbClr val="C00000">
              <a:alpha val="6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登记机构服务优势：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会前股东</a:t>
            </a: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沟通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利用登记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信息可便捷定向联络股东，加强股东沟通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股东身份核验：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基于登记机构的股东名册，可迅速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准确核验投票股东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身份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统计服务支持</a:t>
            </a:r>
            <a:r>
              <a:rPr lang="zh-CN" altLang="zh-CN" sz="24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zh-CN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通过</a:t>
            </a:r>
            <a:r>
              <a:rPr lang="en-US" altLang="zh-CN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APP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等方式</a:t>
            </a:r>
            <a:r>
              <a:rPr lang="zh-CN" altLang="zh-CN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进行投票</a:t>
            </a:r>
            <a:r>
              <a:rPr lang="zh-CN" altLang="en-US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和计票统计，迅速合并现场网络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结果</a:t>
            </a:r>
            <a:endParaRPr lang="en-US" altLang="zh-CN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828675" y="260648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股东大会投票</a:t>
            </a:r>
          </a:p>
        </p:txBody>
      </p:sp>
    </p:spTree>
    <p:extLst>
      <p:ext uri="{BB962C8B-B14F-4D97-AF65-F5344CB8AC3E}">
        <p14:creationId xmlns:p14="http://schemas.microsoft.com/office/powerpoint/2010/main" xmlns="" val="2238145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shine\Desktop\图片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68856"/>
            <a:ext cx="4248472" cy="5628496"/>
          </a:xfrm>
          <a:prstGeom prst="rect">
            <a:avLst/>
          </a:prstGeom>
          <a:noFill/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0152" y="3787293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业务联系人：</a:t>
            </a:r>
            <a:endParaRPr lang="en-US" altLang="zh-CN" sz="2000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张英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博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010-50938777</a:t>
            </a: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李怡然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010-50938656</a:t>
            </a:r>
          </a:p>
          <a:p>
            <a:pPr>
              <a:defRPr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中国结算热线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4008-058-058</a:t>
            </a:r>
          </a:p>
          <a:p>
            <a:pPr>
              <a:defRPr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677863"/>
            <a:ext cx="22034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Text Box 7"/>
          <p:cNvSpPr txBox="1">
            <a:spLocks noChangeArrowheads="1"/>
          </p:cNvSpPr>
          <p:nvPr/>
        </p:nvSpPr>
        <p:spPr bwMode="auto">
          <a:xfrm>
            <a:off x="779463" y="5938838"/>
            <a:ext cx="2016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000" smtClean="0">
                <a:solidFill>
                  <a:srgbClr val="4D4D4D"/>
                </a:solidFill>
              </a:rPr>
              <a:t>www.chinaclear.cn 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1645017" y="3660032"/>
            <a:ext cx="5976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请协助我们认真填写调查问卷，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您的声音是我们业务改进的重要依据！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273050" indent="-273050" algn="ctr">
              <a:buFont typeface="Arial" pitchFamily="34" charset="0"/>
              <a:buChar char="•"/>
            </a:pP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 bwMode="auto">
          <a:xfrm>
            <a:off x="5940152" y="4941168"/>
            <a:ext cx="2808312" cy="1224136"/>
          </a:xfrm>
          <a:prstGeom prst="rect">
            <a:avLst/>
          </a:prstGeom>
          <a:solidFill>
            <a:srgbClr val="C4652D">
              <a:lumMod val="75000"/>
              <a:alpha val="94000"/>
            </a:srgb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由基础服务衍生的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个性化、市场化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539552" y="2492896"/>
            <a:ext cx="2736304" cy="1152128"/>
          </a:xfrm>
          <a:prstGeom prst="rect">
            <a:avLst/>
          </a:prstGeom>
          <a:solidFill>
            <a:srgbClr val="CC990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必须提供的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常规的、必要的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5724128" y="2060848"/>
            <a:ext cx="2952329" cy="2204934"/>
            <a:chOff x="2119312" y="1700754"/>
            <a:chExt cx="2131678" cy="1405439"/>
          </a:xfrm>
        </p:grpSpPr>
        <p:sp>
          <p:nvSpPr>
            <p:cNvPr id="19" name="矩形 18"/>
            <p:cNvSpPr/>
            <p:nvPr/>
          </p:nvSpPr>
          <p:spPr>
            <a:xfrm>
              <a:off x="2171305" y="1718165"/>
              <a:ext cx="2079685" cy="1130048"/>
            </a:xfrm>
            <a:prstGeom prst="rect">
              <a:avLst/>
            </a:prstGeom>
            <a:noFill/>
            <a:ln>
              <a:solidFill>
                <a:srgbClr val="C00000">
                  <a:alpha val="90000"/>
                </a:srgb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000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证券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持有人大会服务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股权激励计划服务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员工持股计划服务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证券发行支持服务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投资者关系管理服务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endParaRPr lang="en-US" altLang="zh-CN" dirty="0" smtClean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119312" y="1700754"/>
              <a:ext cx="1857374" cy="140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0020" tIns="160020" rIns="213360" bIns="240030" numCol="1" spcCol="1270" anchor="t" anchorCtr="0">
              <a:noAutofit/>
            </a:bodyPr>
            <a:lstStyle/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3000" kern="1200"/>
            </a:p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3000" kern="1200"/>
            </a:p>
          </p:txBody>
        </p:sp>
      </p:grpSp>
      <p:grpSp>
        <p:nvGrpSpPr>
          <p:cNvPr id="3" name="组合 24"/>
          <p:cNvGrpSpPr/>
          <p:nvPr/>
        </p:nvGrpSpPr>
        <p:grpSpPr>
          <a:xfrm>
            <a:off x="477842" y="4437113"/>
            <a:ext cx="2437973" cy="2160239"/>
            <a:chOff x="683568" y="3933056"/>
            <a:chExt cx="2132925" cy="2000911"/>
          </a:xfrm>
        </p:grpSpPr>
        <p:sp>
          <p:nvSpPr>
            <p:cNvPr id="4" name="矩形 3"/>
            <p:cNvSpPr/>
            <p:nvPr/>
          </p:nvSpPr>
          <p:spPr>
            <a:xfrm>
              <a:off x="926550" y="4221087"/>
              <a:ext cx="1889943" cy="1712880"/>
            </a:xfrm>
            <a:prstGeom prst="rect">
              <a:avLst/>
            </a:prstGeom>
            <a:noFill/>
            <a:ln>
              <a:solidFill>
                <a:srgbClr val="C00000">
                  <a:alpha val="90000"/>
                </a:srgb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r">
                <a:buSzPct val="80000"/>
              </a:pPr>
              <a:endPara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3568" y="3933056"/>
              <a:ext cx="1745573" cy="1852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SzPct val="80000"/>
              </a:pPr>
              <a:endParaRPr lang="en-US" altLang="zh-CN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初始登记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名册服务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权益派发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证券查询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r">
                <a:buSzPct val="80000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退出登记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23514" y="4271380"/>
              <a:ext cx="504056" cy="1510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</a:p>
            <a:p>
              <a:pPr algn="r">
                <a:buSzPct val="80000"/>
                <a:buFont typeface="Wingdings" pitchFamily="2" charset="2"/>
                <a:buChar char="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>
            <a:off x="2555776" y="3284984"/>
            <a:ext cx="3816424" cy="2232248"/>
            <a:chOff x="2339752" y="3717032"/>
            <a:chExt cx="3672409" cy="2088233"/>
          </a:xfrm>
        </p:grpSpPr>
        <p:grpSp>
          <p:nvGrpSpPr>
            <p:cNvPr id="7" name="组合 13"/>
            <p:cNvGrpSpPr/>
            <p:nvPr/>
          </p:nvGrpSpPr>
          <p:grpSpPr>
            <a:xfrm>
              <a:off x="3923928" y="3717032"/>
              <a:ext cx="2088232" cy="2088232"/>
              <a:chOff x="2310238" y="64"/>
              <a:chExt cx="1171575" cy="1171575"/>
            </a:xfrm>
            <a:solidFill>
              <a:srgbClr val="C00000"/>
            </a:solidFill>
          </p:grpSpPr>
          <p:sp>
            <p:nvSpPr>
              <p:cNvPr id="16" name="椭圆 15"/>
              <p:cNvSpPr/>
              <p:nvPr/>
            </p:nvSpPr>
            <p:spPr>
              <a:xfrm>
                <a:off x="2310238" y="64"/>
                <a:ext cx="1171575" cy="1171575"/>
              </a:xfrm>
              <a:prstGeom prst="ellipse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altLang="zh-CN" dirty="0" smtClean="0"/>
              </a:p>
            </p:txBody>
          </p:sp>
          <p:sp>
            <p:nvSpPr>
              <p:cNvPr id="17" name="椭圆 4"/>
              <p:cNvSpPr/>
              <p:nvPr/>
            </p:nvSpPr>
            <p:spPr>
              <a:xfrm>
                <a:off x="2481811" y="171637"/>
                <a:ext cx="828429" cy="828429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7145" tIns="17145" rIns="17145" bIns="17145" numCol="1" spcCol="1270" anchor="ctr" anchorCtr="0">
                <a:noAutofit/>
              </a:bodyPr>
              <a:lstStyle/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>
                    <a:latin typeface="+mj-ea"/>
                    <a:ea typeface="+mj-ea"/>
                  </a:rPr>
                  <a:t>增值</a:t>
                </a:r>
                <a:endParaRPr lang="en-US" altLang="zh-CN" sz="2700" b="1" kern="1200" dirty="0" smtClean="0">
                  <a:latin typeface="+mj-ea"/>
                  <a:ea typeface="+mj-ea"/>
                </a:endParaRPr>
              </a:p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>
                    <a:latin typeface="+mj-ea"/>
                    <a:ea typeface="+mj-ea"/>
                  </a:rPr>
                  <a:t>服务</a:t>
                </a:r>
                <a:endParaRPr lang="zh-CN" altLang="en-US" sz="2700" b="1" kern="12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29"/>
            <p:cNvGrpSpPr/>
            <p:nvPr/>
          </p:nvGrpSpPr>
          <p:grpSpPr>
            <a:xfrm>
              <a:off x="2339752" y="3717032"/>
              <a:ext cx="2088232" cy="2088232"/>
              <a:chOff x="2310238" y="64"/>
              <a:chExt cx="1171575" cy="1171575"/>
            </a:xfrm>
            <a:solidFill>
              <a:srgbClr val="C00000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2310238" y="64"/>
                <a:ext cx="1171575" cy="1171575"/>
              </a:xfrm>
              <a:prstGeom prst="ellipse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altLang="zh-CN" dirty="0" smtClean="0"/>
              </a:p>
            </p:txBody>
          </p:sp>
          <p:sp>
            <p:nvSpPr>
              <p:cNvPr id="15" name="椭圆 4"/>
              <p:cNvSpPr/>
              <p:nvPr/>
            </p:nvSpPr>
            <p:spPr>
              <a:xfrm>
                <a:off x="2481811" y="171637"/>
                <a:ext cx="828429" cy="828429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7145" tIns="17145" rIns="17145" bIns="17145" numCol="1" spcCol="1270" anchor="ctr" anchorCtr="0">
                <a:noAutofit/>
              </a:bodyPr>
              <a:lstStyle/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/>
                  <a:t>基础</a:t>
                </a:r>
                <a:endParaRPr lang="en-US" altLang="zh-CN" sz="2700" b="1" kern="1200" dirty="0" smtClean="0"/>
              </a:p>
              <a:p>
                <a:pPr lvl="0"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700" b="1" kern="1200" dirty="0" smtClean="0"/>
                  <a:t>服务</a:t>
                </a:r>
                <a:endParaRPr lang="zh-CN" altLang="en-US" sz="2700" b="1" kern="1200" dirty="0"/>
              </a:p>
            </p:txBody>
          </p:sp>
        </p:grp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23929" y="3717032"/>
              <a:ext cx="2088232" cy="2088233"/>
            </a:xfrm>
            <a:custGeom>
              <a:avLst/>
              <a:gdLst/>
              <a:ahLst/>
              <a:cxnLst>
                <a:cxn ang="0">
                  <a:pos x="6" y="1236"/>
                </a:cxn>
                <a:cxn ang="0">
                  <a:pos x="42" y="1033"/>
                </a:cxn>
                <a:cxn ang="0">
                  <a:pos x="107" y="841"/>
                </a:cxn>
                <a:cxn ang="0">
                  <a:pos x="199" y="663"/>
                </a:cxn>
                <a:cxn ang="0">
                  <a:pos x="314" y="501"/>
                </a:cxn>
                <a:cxn ang="0">
                  <a:pos x="450" y="358"/>
                </a:cxn>
                <a:cxn ang="0">
                  <a:pos x="606" y="236"/>
                </a:cxn>
                <a:cxn ang="0">
                  <a:pos x="779" y="135"/>
                </a:cxn>
                <a:cxn ang="0">
                  <a:pos x="967" y="62"/>
                </a:cxn>
                <a:cxn ang="0">
                  <a:pos x="1167" y="16"/>
                </a:cxn>
                <a:cxn ang="0">
                  <a:pos x="1376" y="0"/>
                </a:cxn>
                <a:cxn ang="0">
                  <a:pos x="1585" y="16"/>
                </a:cxn>
                <a:cxn ang="0">
                  <a:pos x="1785" y="62"/>
                </a:cxn>
                <a:cxn ang="0">
                  <a:pos x="1973" y="135"/>
                </a:cxn>
                <a:cxn ang="0">
                  <a:pos x="2145" y="236"/>
                </a:cxn>
                <a:cxn ang="0">
                  <a:pos x="2300" y="358"/>
                </a:cxn>
                <a:cxn ang="0">
                  <a:pos x="2437" y="501"/>
                </a:cxn>
                <a:cxn ang="0">
                  <a:pos x="2553" y="663"/>
                </a:cxn>
                <a:cxn ang="0">
                  <a:pos x="2643" y="841"/>
                </a:cxn>
                <a:cxn ang="0">
                  <a:pos x="2709" y="1033"/>
                </a:cxn>
                <a:cxn ang="0">
                  <a:pos x="2745" y="1236"/>
                </a:cxn>
                <a:cxn ang="0">
                  <a:pos x="2750" y="1448"/>
                </a:cxn>
                <a:cxn ang="0">
                  <a:pos x="2724" y="1654"/>
                </a:cxn>
                <a:cxn ang="0">
                  <a:pos x="2668" y="1850"/>
                </a:cxn>
                <a:cxn ang="0">
                  <a:pos x="2586" y="2033"/>
                </a:cxn>
                <a:cxn ang="0">
                  <a:pos x="2479" y="2200"/>
                </a:cxn>
                <a:cxn ang="0">
                  <a:pos x="2348" y="2350"/>
                </a:cxn>
                <a:cxn ang="0">
                  <a:pos x="2199" y="2480"/>
                </a:cxn>
                <a:cxn ang="0">
                  <a:pos x="2031" y="2588"/>
                </a:cxn>
                <a:cxn ang="0">
                  <a:pos x="1849" y="2669"/>
                </a:cxn>
                <a:cxn ang="0">
                  <a:pos x="1652" y="2725"/>
                </a:cxn>
                <a:cxn ang="0">
                  <a:pos x="1446" y="2752"/>
                </a:cxn>
                <a:cxn ang="0">
                  <a:pos x="1234" y="2746"/>
                </a:cxn>
                <a:cxn ang="0">
                  <a:pos x="1032" y="2710"/>
                </a:cxn>
                <a:cxn ang="0">
                  <a:pos x="841" y="2645"/>
                </a:cxn>
                <a:cxn ang="0">
                  <a:pos x="662" y="2553"/>
                </a:cxn>
                <a:cxn ang="0">
                  <a:pos x="501" y="2439"/>
                </a:cxn>
                <a:cxn ang="0">
                  <a:pos x="357" y="2302"/>
                </a:cxn>
                <a:cxn ang="0">
                  <a:pos x="235" y="2146"/>
                </a:cxn>
                <a:cxn ang="0">
                  <a:pos x="136" y="1973"/>
                </a:cxn>
                <a:cxn ang="0">
                  <a:pos x="62" y="1787"/>
                </a:cxn>
                <a:cxn ang="0">
                  <a:pos x="15" y="1586"/>
                </a:cxn>
                <a:cxn ang="0">
                  <a:pos x="0" y="1377"/>
                </a:cxn>
              </a:cxnLst>
              <a:rect l="0" t="0" r="r" b="b"/>
              <a:pathLst>
                <a:path w="2751" h="2753">
                  <a:moveTo>
                    <a:pt x="0" y="1377"/>
                  </a:moveTo>
                  <a:lnTo>
                    <a:pt x="2" y="1305"/>
                  </a:lnTo>
                  <a:lnTo>
                    <a:pt x="6" y="1236"/>
                  </a:lnTo>
                  <a:lnTo>
                    <a:pt x="15" y="1167"/>
                  </a:lnTo>
                  <a:lnTo>
                    <a:pt x="27" y="1099"/>
                  </a:lnTo>
                  <a:lnTo>
                    <a:pt x="42" y="1033"/>
                  </a:lnTo>
                  <a:lnTo>
                    <a:pt x="62" y="967"/>
                  </a:lnTo>
                  <a:lnTo>
                    <a:pt x="83" y="904"/>
                  </a:lnTo>
                  <a:lnTo>
                    <a:pt x="107" y="841"/>
                  </a:lnTo>
                  <a:lnTo>
                    <a:pt x="136" y="780"/>
                  </a:lnTo>
                  <a:lnTo>
                    <a:pt x="166" y="720"/>
                  </a:lnTo>
                  <a:lnTo>
                    <a:pt x="199" y="663"/>
                  </a:lnTo>
                  <a:lnTo>
                    <a:pt x="235" y="607"/>
                  </a:lnTo>
                  <a:lnTo>
                    <a:pt x="272" y="553"/>
                  </a:lnTo>
                  <a:lnTo>
                    <a:pt x="314" y="501"/>
                  </a:lnTo>
                  <a:lnTo>
                    <a:pt x="357" y="451"/>
                  </a:lnTo>
                  <a:lnTo>
                    <a:pt x="403" y="403"/>
                  </a:lnTo>
                  <a:lnTo>
                    <a:pt x="450" y="358"/>
                  </a:lnTo>
                  <a:lnTo>
                    <a:pt x="501" y="314"/>
                  </a:lnTo>
                  <a:lnTo>
                    <a:pt x="552" y="274"/>
                  </a:lnTo>
                  <a:lnTo>
                    <a:pt x="606" y="236"/>
                  </a:lnTo>
                  <a:lnTo>
                    <a:pt x="662" y="200"/>
                  </a:lnTo>
                  <a:lnTo>
                    <a:pt x="720" y="167"/>
                  </a:lnTo>
                  <a:lnTo>
                    <a:pt x="779" y="135"/>
                  </a:lnTo>
                  <a:lnTo>
                    <a:pt x="841" y="108"/>
                  </a:lnTo>
                  <a:lnTo>
                    <a:pt x="902" y="84"/>
                  </a:lnTo>
                  <a:lnTo>
                    <a:pt x="967" y="62"/>
                  </a:lnTo>
                  <a:lnTo>
                    <a:pt x="1032" y="44"/>
                  </a:lnTo>
                  <a:lnTo>
                    <a:pt x="1098" y="28"/>
                  </a:lnTo>
                  <a:lnTo>
                    <a:pt x="1167" y="16"/>
                  </a:lnTo>
                  <a:lnTo>
                    <a:pt x="1234" y="7"/>
                  </a:lnTo>
                  <a:lnTo>
                    <a:pt x="1305" y="1"/>
                  </a:lnTo>
                  <a:lnTo>
                    <a:pt x="1376" y="0"/>
                  </a:lnTo>
                  <a:lnTo>
                    <a:pt x="1446" y="1"/>
                  </a:lnTo>
                  <a:lnTo>
                    <a:pt x="1517" y="7"/>
                  </a:lnTo>
                  <a:lnTo>
                    <a:pt x="1585" y="16"/>
                  </a:lnTo>
                  <a:lnTo>
                    <a:pt x="1652" y="28"/>
                  </a:lnTo>
                  <a:lnTo>
                    <a:pt x="1720" y="44"/>
                  </a:lnTo>
                  <a:lnTo>
                    <a:pt x="1785" y="62"/>
                  </a:lnTo>
                  <a:lnTo>
                    <a:pt x="1849" y="84"/>
                  </a:lnTo>
                  <a:lnTo>
                    <a:pt x="1911" y="108"/>
                  </a:lnTo>
                  <a:lnTo>
                    <a:pt x="1973" y="135"/>
                  </a:lnTo>
                  <a:lnTo>
                    <a:pt x="2031" y="167"/>
                  </a:lnTo>
                  <a:lnTo>
                    <a:pt x="2090" y="200"/>
                  </a:lnTo>
                  <a:lnTo>
                    <a:pt x="2145" y="236"/>
                  </a:lnTo>
                  <a:lnTo>
                    <a:pt x="2199" y="274"/>
                  </a:lnTo>
                  <a:lnTo>
                    <a:pt x="2251" y="314"/>
                  </a:lnTo>
                  <a:lnTo>
                    <a:pt x="2300" y="358"/>
                  </a:lnTo>
                  <a:lnTo>
                    <a:pt x="2348" y="403"/>
                  </a:lnTo>
                  <a:lnTo>
                    <a:pt x="2395" y="451"/>
                  </a:lnTo>
                  <a:lnTo>
                    <a:pt x="2437" y="501"/>
                  </a:lnTo>
                  <a:lnTo>
                    <a:pt x="2479" y="553"/>
                  </a:lnTo>
                  <a:lnTo>
                    <a:pt x="2517" y="607"/>
                  </a:lnTo>
                  <a:lnTo>
                    <a:pt x="2553" y="663"/>
                  </a:lnTo>
                  <a:lnTo>
                    <a:pt x="2586" y="720"/>
                  </a:lnTo>
                  <a:lnTo>
                    <a:pt x="2616" y="780"/>
                  </a:lnTo>
                  <a:lnTo>
                    <a:pt x="2643" y="841"/>
                  </a:lnTo>
                  <a:lnTo>
                    <a:pt x="2668" y="904"/>
                  </a:lnTo>
                  <a:lnTo>
                    <a:pt x="2690" y="967"/>
                  </a:lnTo>
                  <a:lnTo>
                    <a:pt x="2709" y="1033"/>
                  </a:lnTo>
                  <a:lnTo>
                    <a:pt x="2724" y="1099"/>
                  </a:lnTo>
                  <a:lnTo>
                    <a:pt x="2736" y="1167"/>
                  </a:lnTo>
                  <a:lnTo>
                    <a:pt x="2745" y="1236"/>
                  </a:lnTo>
                  <a:lnTo>
                    <a:pt x="2750" y="1305"/>
                  </a:lnTo>
                  <a:lnTo>
                    <a:pt x="2751" y="1377"/>
                  </a:lnTo>
                  <a:lnTo>
                    <a:pt x="2750" y="1448"/>
                  </a:lnTo>
                  <a:lnTo>
                    <a:pt x="2745" y="1517"/>
                  </a:lnTo>
                  <a:lnTo>
                    <a:pt x="2736" y="1586"/>
                  </a:lnTo>
                  <a:lnTo>
                    <a:pt x="2724" y="1654"/>
                  </a:lnTo>
                  <a:lnTo>
                    <a:pt x="2709" y="1720"/>
                  </a:lnTo>
                  <a:lnTo>
                    <a:pt x="2690" y="1787"/>
                  </a:lnTo>
                  <a:lnTo>
                    <a:pt x="2668" y="1850"/>
                  </a:lnTo>
                  <a:lnTo>
                    <a:pt x="2643" y="1913"/>
                  </a:lnTo>
                  <a:lnTo>
                    <a:pt x="2616" y="1973"/>
                  </a:lnTo>
                  <a:lnTo>
                    <a:pt x="2586" y="2033"/>
                  </a:lnTo>
                  <a:lnTo>
                    <a:pt x="2553" y="2090"/>
                  </a:lnTo>
                  <a:lnTo>
                    <a:pt x="2517" y="2146"/>
                  </a:lnTo>
                  <a:lnTo>
                    <a:pt x="2479" y="2200"/>
                  </a:lnTo>
                  <a:lnTo>
                    <a:pt x="2437" y="2253"/>
                  </a:lnTo>
                  <a:lnTo>
                    <a:pt x="2395" y="2302"/>
                  </a:lnTo>
                  <a:lnTo>
                    <a:pt x="2348" y="2350"/>
                  </a:lnTo>
                  <a:lnTo>
                    <a:pt x="2300" y="2396"/>
                  </a:lnTo>
                  <a:lnTo>
                    <a:pt x="2251" y="2439"/>
                  </a:lnTo>
                  <a:lnTo>
                    <a:pt x="2199" y="2480"/>
                  </a:lnTo>
                  <a:lnTo>
                    <a:pt x="2145" y="2519"/>
                  </a:lnTo>
                  <a:lnTo>
                    <a:pt x="2090" y="2553"/>
                  </a:lnTo>
                  <a:lnTo>
                    <a:pt x="2031" y="2588"/>
                  </a:lnTo>
                  <a:lnTo>
                    <a:pt x="1973" y="2618"/>
                  </a:lnTo>
                  <a:lnTo>
                    <a:pt x="1911" y="2645"/>
                  </a:lnTo>
                  <a:lnTo>
                    <a:pt x="1849" y="2669"/>
                  </a:lnTo>
                  <a:lnTo>
                    <a:pt x="1785" y="2692"/>
                  </a:lnTo>
                  <a:lnTo>
                    <a:pt x="1720" y="2710"/>
                  </a:lnTo>
                  <a:lnTo>
                    <a:pt x="1652" y="2725"/>
                  </a:lnTo>
                  <a:lnTo>
                    <a:pt x="1585" y="2737"/>
                  </a:lnTo>
                  <a:lnTo>
                    <a:pt x="1517" y="2746"/>
                  </a:lnTo>
                  <a:lnTo>
                    <a:pt x="1446" y="2752"/>
                  </a:lnTo>
                  <a:lnTo>
                    <a:pt x="1376" y="2753"/>
                  </a:lnTo>
                  <a:lnTo>
                    <a:pt x="1305" y="2752"/>
                  </a:lnTo>
                  <a:lnTo>
                    <a:pt x="1234" y="2746"/>
                  </a:lnTo>
                  <a:lnTo>
                    <a:pt x="1167" y="2737"/>
                  </a:lnTo>
                  <a:lnTo>
                    <a:pt x="1098" y="2725"/>
                  </a:lnTo>
                  <a:lnTo>
                    <a:pt x="1032" y="2710"/>
                  </a:lnTo>
                  <a:lnTo>
                    <a:pt x="967" y="2692"/>
                  </a:lnTo>
                  <a:lnTo>
                    <a:pt x="902" y="2669"/>
                  </a:lnTo>
                  <a:lnTo>
                    <a:pt x="841" y="2645"/>
                  </a:lnTo>
                  <a:lnTo>
                    <a:pt x="779" y="2618"/>
                  </a:lnTo>
                  <a:lnTo>
                    <a:pt x="720" y="2588"/>
                  </a:lnTo>
                  <a:lnTo>
                    <a:pt x="662" y="2553"/>
                  </a:lnTo>
                  <a:lnTo>
                    <a:pt x="606" y="2519"/>
                  </a:lnTo>
                  <a:lnTo>
                    <a:pt x="552" y="2480"/>
                  </a:lnTo>
                  <a:lnTo>
                    <a:pt x="501" y="2439"/>
                  </a:lnTo>
                  <a:lnTo>
                    <a:pt x="450" y="2396"/>
                  </a:lnTo>
                  <a:lnTo>
                    <a:pt x="403" y="2350"/>
                  </a:lnTo>
                  <a:lnTo>
                    <a:pt x="357" y="2302"/>
                  </a:lnTo>
                  <a:lnTo>
                    <a:pt x="314" y="2253"/>
                  </a:lnTo>
                  <a:lnTo>
                    <a:pt x="272" y="2200"/>
                  </a:lnTo>
                  <a:lnTo>
                    <a:pt x="235" y="2146"/>
                  </a:lnTo>
                  <a:lnTo>
                    <a:pt x="199" y="2090"/>
                  </a:lnTo>
                  <a:lnTo>
                    <a:pt x="166" y="2033"/>
                  </a:lnTo>
                  <a:lnTo>
                    <a:pt x="136" y="1973"/>
                  </a:lnTo>
                  <a:lnTo>
                    <a:pt x="107" y="1913"/>
                  </a:lnTo>
                  <a:lnTo>
                    <a:pt x="83" y="1850"/>
                  </a:lnTo>
                  <a:lnTo>
                    <a:pt x="62" y="1787"/>
                  </a:lnTo>
                  <a:lnTo>
                    <a:pt x="42" y="1720"/>
                  </a:lnTo>
                  <a:lnTo>
                    <a:pt x="27" y="1654"/>
                  </a:lnTo>
                  <a:lnTo>
                    <a:pt x="15" y="1586"/>
                  </a:lnTo>
                  <a:lnTo>
                    <a:pt x="6" y="1517"/>
                  </a:lnTo>
                  <a:lnTo>
                    <a:pt x="2" y="1448"/>
                  </a:lnTo>
                  <a:lnTo>
                    <a:pt x="0" y="1377"/>
                  </a:lnTo>
                </a:path>
              </a:pathLst>
            </a:custGeom>
            <a:noFill/>
            <a:ln w="285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相关概念</a:t>
            </a:r>
            <a:r>
              <a:rPr lang="en-US" altLang="zh-CN" sz="2600" b="1" dirty="0" smtClean="0">
                <a:solidFill>
                  <a:schemeClr val="bg1"/>
                </a:solidFill>
                <a:ea typeface="黑体" pitchFamily="49" charset="-122"/>
              </a:rPr>
              <a:t>——</a:t>
            </a:r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发行人服务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7544" y="980728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什么是发行人服务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1437420"/>
            <a:ext cx="8136904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C00000"/>
              </a:buClr>
              <a:buSzPct val="80000"/>
            </a:pPr>
            <a:r>
              <a:rPr lang="zh-CN" altLang="en-US" sz="2000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发行人服务</a:t>
            </a:r>
            <a:r>
              <a:rPr lang="zh-CN" altLang="en-US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是</a:t>
            </a:r>
            <a:r>
              <a:rPr lang="zh-CN" altLang="zh-CN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由</a:t>
            </a:r>
            <a:r>
              <a:rPr lang="zh-CN" altLang="zh-CN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证券登记存管机构</a:t>
            </a:r>
            <a:r>
              <a:rPr lang="zh-CN" altLang="zh-CN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向发行人提供的证券登记</a:t>
            </a:r>
            <a:r>
              <a:rPr lang="zh-CN" altLang="zh-CN" dirty="0" smtClean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及派生</a:t>
            </a:r>
            <a:r>
              <a:rPr lang="zh-CN" altLang="zh-CN" dirty="0">
                <a:latin typeface="方正姚体" pitchFamily="2" charset="-122"/>
                <a:ea typeface="方正姚体" pitchFamily="2" charset="-122"/>
                <a:cs typeface="仿宋_GB2312" pitchFamily="49" charset="-122"/>
              </a:rPr>
              <a:t>的相关服务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3"/>
          <p:cNvSpPr/>
          <p:nvPr/>
        </p:nvSpPr>
        <p:spPr>
          <a:xfrm rot="3371463">
            <a:off x="1166629" y="4468181"/>
            <a:ext cx="1504920" cy="40621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直接连接符 4"/>
          <p:cNvSpPr/>
          <p:nvPr/>
        </p:nvSpPr>
        <p:spPr>
          <a:xfrm rot="1740169">
            <a:off x="1480472" y="3904247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直接连接符 5"/>
          <p:cNvSpPr/>
          <p:nvPr/>
        </p:nvSpPr>
        <p:spPr>
          <a:xfrm>
            <a:off x="1526367" y="3411906"/>
            <a:ext cx="1432194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71005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直接连接符 6"/>
          <p:cNvSpPr/>
          <p:nvPr/>
        </p:nvSpPr>
        <p:spPr>
          <a:xfrm rot="19859831">
            <a:off x="1486063" y="3015038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直接连接符 7"/>
          <p:cNvSpPr/>
          <p:nvPr/>
        </p:nvSpPr>
        <p:spPr>
          <a:xfrm rot="18228537">
            <a:off x="1172745" y="2670068"/>
            <a:ext cx="1591073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椭圆 9"/>
          <p:cNvSpPr/>
          <p:nvPr/>
        </p:nvSpPr>
        <p:spPr>
          <a:xfrm>
            <a:off x="618200" y="2850058"/>
            <a:ext cx="1443037" cy="1443037"/>
          </a:xfrm>
          <a:prstGeom prst="ellipse">
            <a:avLst/>
          </a:prstGeom>
          <a:solidFill>
            <a:srgbClr val="99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" name="组合 10"/>
          <p:cNvGrpSpPr/>
          <p:nvPr/>
        </p:nvGrpSpPr>
        <p:grpSpPr>
          <a:xfrm>
            <a:off x="2090555" y="1399136"/>
            <a:ext cx="865822" cy="865822"/>
            <a:chOff x="2475540" y="2135"/>
            <a:chExt cx="694729" cy="694729"/>
          </a:xfrm>
        </p:grpSpPr>
        <p:sp>
          <p:nvSpPr>
            <p:cNvPr id="39" name="椭圆 38"/>
            <p:cNvSpPr/>
            <p:nvPr/>
          </p:nvSpPr>
          <p:spPr>
            <a:xfrm>
              <a:off x="2475540" y="21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椭圆 10"/>
            <p:cNvSpPr/>
            <p:nvPr/>
          </p:nvSpPr>
          <p:spPr>
            <a:xfrm>
              <a:off x="2577281" y="1038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2769210" y="1399136"/>
            <a:ext cx="1298734" cy="865822"/>
            <a:chOff x="3239743" y="2135"/>
            <a:chExt cx="1042094" cy="694729"/>
          </a:xfrm>
        </p:grpSpPr>
        <p:sp>
          <p:nvSpPr>
            <p:cNvPr id="37" name="矩形 36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矩形 37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2606347" y="2203138"/>
            <a:ext cx="865822" cy="865822"/>
            <a:chOff x="2991332" y="774073"/>
            <a:chExt cx="694729" cy="694729"/>
          </a:xfrm>
        </p:grpSpPr>
        <p:sp>
          <p:nvSpPr>
            <p:cNvPr id="35" name="椭圆 34"/>
            <p:cNvSpPr/>
            <p:nvPr/>
          </p:nvSpPr>
          <p:spPr>
            <a:xfrm>
              <a:off x="2991332" y="774073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椭圆 14"/>
            <p:cNvSpPr/>
            <p:nvPr/>
          </p:nvSpPr>
          <p:spPr>
            <a:xfrm>
              <a:off x="3093073" y="875814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1" name="组合 13"/>
          <p:cNvGrpSpPr/>
          <p:nvPr/>
        </p:nvGrpSpPr>
        <p:grpSpPr>
          <a:xfrm>
            <a:off x="3609887" y="2171074"/>
            <a:ext cx="1042094" cy="694729"/>
            <a:chOff x="3755535" y="774073"/>
            <a:chExt cx="1042094" cy="694729"/>
          </a:xfrm>
        </p:grpSpPr>
        <p:sp>
          <p:nvSpPr>
            <p:cNvPr id="33" name="矩形 32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矩形 33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2787469" y="3081636"/>
            <a:ext cx="865822" cy="865822"/>
            <a:chOff x="3172454" y="1684635"/>
            <a:chExt cx="694729" cy="694729"/>
          </a:xfrm>
        </p:grpSpPr>
        <p:sp>
          <p:nvSpPr>
            <p:cNvPr id="31" name="椭圆 30"/>
            <p:cNvSpPr/>
            <p:nvPr/>
          </p:nvSpPr>
          <p:spPr>
            <a:xfrm>
              <a:off x="3172454" y="16846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椭圆 18"/>
            <p:cNvSpPr/>
            <p:nvPr/>
          </p:nvSpPr>
          <p:spPr>
            <a:xfrm>
              <a:off x="3274195" y="17863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791009" y="3081636"/>
            <a:ext cx="1042094" cy="694729"/>
            <a:chOff x="3936657" y="1684635"/>
            <a:chExt cx="1042094" cy="694729"/>
          </a:xfrm>
        </p:grpSpPr>
        <p:sp>
          <p:nvSpPr>
            <p:cNvPr id="29" name="矩形 28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矩形 29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4" name="组合 16"/>
          <p:cNvGrpSpPr/>
          <p:nvPr/>
        </p:nvGrpSpPr>
        <p:grpSpPr>
          <a:xfrm>
            <a:off x="2627784" y="4077072"/>
            <a:ext cx="865822" cy="865822"/>
            <a:chOff x="2991332" y="2595197"/>
            <a:chExt cx="694729" cy="694729"/>
          </a:xfrm>
        </p:grpSpPr>
        <p:sp>
          <p:nvSpPr>
            <p:cNvPr id="27" name="椭圆 26"/>
            <p:cNvSpPr/>
            <p:nvPr/>
          </p:nvSpPr>
          <p:spPr>
            <a:xfrm>
              <a:off x="2991332" y="2595197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22"/>
            <p:cNvSpPr/>
            <p:nvPr/>
          </p:nvSpPr>
          <p:spPr>
            <a:xfrm>
              <a:off x="3093073" y="2696938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5" name="组合 17"/>
          <p:cNvGrpSpPr/>
          <p:nvPr/>
        </p:nvGrpSpPr>
        <p:grpSpPr>
          <a:xfrm>
            <a:off x="3609887" y="3992198"/>
            <a:ext cx="1042094" cy="694729"/>
            <a:chOff x="3755535" y="2595197"/>
            <a:chExt cx="1042094" cy="694729"/>
          </a:xfrm>
        </p:grpSpPr>
        <p:sp>
          <p:nvSpPr>
            <p:cNvPr id="25" name="矩形 24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矩形 25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123728" y="5085184"/>
            <a:ext cx="865822" cy="865822"/>
            <a:chOff x="2475540" y="3367134"/>
            <a:chExt cx="694729" cy="694729"/>
          </a:xfrm>
        </p:grpSpPr>
        <p:sp>
          <p:nvSpPr>
            <p:cNvPr id="23" name="椭圆 22"/>
            <p:cNvSpPr/>
            <p:nvPr/>
          </p:nvSpPr>
          <p:spPr>
            <a:xfrm>
              <a:off x="2475540" y="3367134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6"/>
            <p:cNvSpPr/>
            <p:nvPr/>
          </p:nvSpPr>
          <p:spPr>
            <a:xfrm>
              <a:off x="2577281" y="3468875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7" name="组合 19"/>
          <p:cNvGrpSpPr/>
          <p:nvPr/>
        </p:nvGrpSpPr>
        <p:grpSpPr>
          <a:xfrm>
            <a:off x="2769210" y="4764135"/>
            <a:ext cx="1298734" cy="865822"/>
            <a:chOff x="3239743" y="3367134"/>
            <a:chExt cx="1042094" cy="694729"/>
          </a:xfrm>
        </p:grpSpPr>
        <p:sp>
          <p:nvSpPr>
            <p:cNvPr id="21" name="矩形 20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203848" y="1342509"/>
            <a:ext cx="5400600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包括首次公开发行登记、增发配股登记、债券发行登记、基金扩募登记等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63888" y="2206605"/>
            <a:ext cx="5040560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根据证券登记结果管理、维护证券持有人信息，并向发行人提供持有人名册及相关资料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79912" y="3140968"/>
            <a:ext cx="4824536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受发行人委托派发股票、基金现金红利或债券本息，以及股份股利、公积金所转增的股本等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707904" y="4015454"/>
            <a:ext cx="4896544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向发行人提供投资者持股变化、股本结构、股份冻结、董监高及关联企业持股及变动、股份托管分布等证券信息的查询服务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275856" y="5157192"/>
            <a:ext cx="5328592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发生股票终止上市、转板、吸收合并、债券提前赎回或到期兑付等情形时，发行人或其代办机构应至证券登记机构办理退出登记手续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95736" y="148478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初始登记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43225" y="22768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名册服务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314096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权益派发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752750" y="415860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证券查询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67744" y="515719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退出登记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1600" y="3140968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基础服务</a:t>
            </a:r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灯片编号占位符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相关概念</a:t>
            </a:r>
            <a:r>
              <a:rPr lang="en-US" altLang="zh-CN" sz="2600" b="1" dirty="0" smtClean="0">
                <a:solidFill>
                  <a:schemeClr val="bg1"/>
                </a:solidFill>
                <a:ea typeface="黑体" pitchFamily="49" charset="-122"/>
              </a:rPr>
              <a:t>——</a:t>
            </a:r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基础服务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3"/>
          <p:cNvSpPr/>
          <p:nvPr/>
        </p:nvSpPr>
        <p:spPr>
          <a:xfrm rot="3371463">
            <a:off x="1107318" y="4252885"/>
            <a:ext cx="1122998" cy="40621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直接连接符 4"/>
          <p:cNvSpPr/>
          <p:nvPr/>
        </p:nvSpPr>
        <p:spPr>
          <a:xfrm rot="1740169">
            <a:off x="1336456" y="3847620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直接连接符 5"/>
          <p:cNvSpPr/>
          <p:nvPr/>
        </p:nvSpPr>
        <p:spPr>
          <a:xfrm>
            <a:off x="1382351" y="3355279"/>
            <a:ext cx="1432194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71005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直接连接符 6"/>
          <p:cNvSpPr/>
          <p:nvPr/>
        </p:nvSpPr>
        <p:spPr>
          <a:xfrm rot="19859831">
            <a:off x="1342047" y="2958411"/>
            <a:ext cx="1427221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06728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直接连接符 7"/>
          <p:cNvSpPr/>
          <p:nvPr/>
        </p:nvSpPr>
        <p:spPr>
          <a:xfrm rot="18228537" flipV="1">
            <a:off x="933147" y="2480116"/>
            <a:ext cx="1673113" cy="14055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189816" y="17094"/>
                </a:lnTo>
              </a:path>
            </a:pathLst>
          </a:cu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椭圆 9"/>
          <p:cNvSpPr/>
          <p:nvPr/>
        </p:nvSpPr>
        <p:spPr>
          <a:xfrm>
            <a:off x="474184" y="2793431"/>
            <a:ext cx="1443037" cy="1443037"/>
          </a:xfrm>
          <a:prstGeom prst="ellipse">
            <a:avLst/>
          </a:prstGeom>
          <a:solidFill>
            <a:srgbClr val="99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" name="组合 10"/>
          <p:cNvGrpSpPr/>
          <p:nvPr/>
        </p:nvGrpSpPr>
        <p:grpSpPr>
          <a:xfrm>
            <a:off x="1977986" y="1268760"/>
            <a:ext cx="865822" cy="865822"/>
            <a:chOff x="2475540" y="2135"/>
            <a:chExt cx="694729" cy="694729"/>
          </a:xfrm>
        </p:grpSpPr>
        <p:sp>
          <p:nvSpPr>
            <p:cNvPr id="39" name="椭圆 38"/>
            <p:cNvSpPr/>
            <p:nvPr/>
          </p:nvSpPr>
          <p:spPr>
            <a:xfrm>
              <a:off x="2475540" y="21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椭圆 10"/>
            <p:cNvSpPr/>
            <p:nvPr/>
          </p:nvSpPr>
          <p:spPr>
            <a:xfrm>
              <a:off x="2577281" y="1038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2625194" y="1342509"/>
            <a:ext cx="1298734" cy="865822"/>
            <a:chOff x="3239743" y="2135"/>
            <a:chExt cx="1042094" cy="694729"/>
          </a:xfrm>
        </p:grpSpPr>
        <p:sp>
          <p:nvSpPr>
            <p:cNvPr id="37" name="矩形 36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矩形 37"/>
            <p:cNvSpPr/>
            <p:nvPr/>
          </p:nvSpPr>
          <p:spPr>
            <a:xfrm>
              <a:off x="3239743" y="21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2462331" y="2146511"/>
            <a:ext cx="865822" cy="865822"/>
            <a:chOff x="2991332" y="774073"/>
            <a:chExt cx="694729" cy="694729"/>
          </a:xfrm>
        </p:grpSpPr>
        <p:sp>
          <p:nvSpPr>
            <p:cNvPr id="35" name="椭圆 34"/>
            <p:cNvSpPr/>
            <p:nvPr/>
          </p:nvSpPr>
          <p:spPr>
            <a:xfrm>
              <a:off x="2991332" y="774073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椭圆 14"/>
            <p:cNvSpPr/>
            <p:nvPr/>
          </p:nvSpPr>
          <p:spPr>
            <a:xfrm>
              <a:off x="3093073" y="875814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1" name="组合 13"/>
          <p:cNvGrpSpPr/>
          <p:nvPr/>
        </p:nvGrpSpPr>
        <p:grpSpPr>
          <a:xfrm>
            <a:off x="3315215" y="1968690"/>
            <a:ext cx="1042094" cy="694729"/>
            <a:chOff x="3755535" y="774073"/>
            <a:chExt cx="1042094" cy="694729"/>
          </a:xfrm>
        </p:grpSpPr>
        <p:sp>
          <p:nvSpPr>
            <p:cNvPr id="33" name="矩形 32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矩形 33"/>
            <p:cNvSpPr/>
            <p:nvPr/>
          </p:nvSpPr>
          <p:spPr>
            <a:xfrm>
              <a:off x="3755535" y="774073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2643453" y="3067234"/>
            <a:ext cx="865822" cy="865822"/>
            <a:chOff x="3172454" y="1684635"/>
            <a:chExt cx="694729" cy="694729"/>
          </a:xfrm>
        </p:grpSpPr>
        <p:sp>
          <p:nvSpPr>
            <p:cNvPr id="31" name="椭圆 30"/>
            <p:cNvSpPr/>
            <p:nvPr/>
          </p:nvSpPr>
          <p:spPr>
            <a:xfrm>
              <a:off x="3172454" y="1684635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椭圆 18"/>
            <p:cNvSpPr/>
            <p:nvPr/>
          </p:nvSpPr>
          <p:spPr>
            <a:xfrm>
              <a:off x="3274195" y="1786376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791009" y="3081636"/>
            <a:ext cx="1042094" cy="694729"/>
            <a:chOff x="3936657" y="1684635"/>
            <a:chExt cx="1042094" cy="694729"/>
          </a:xfrm>
        </p:grpSpPr>
        <p:sp>
          <p:nvSpPr>
            <p:cNvPr id="29" name="矩形 28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矩形 29"/>
            <p:cNvSpPr/>
            <p:nvPr/>
          </p:nvSpPr>
          <p:spPr>
            <a:xfrm>
              <a:off x="3936657" y="1684635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4" name="组合 16"/>
          <p:cNvGrpSpPr/>
          <p:nvPr/>
        </p:nvGrpSpPr>
        <p:grpSpPr>
          <a:xfrm>
            <a:off x="2482042" y="4003338"/>
            <a:ext cx="865822" cy="865822"/>
            <a:chOff x="2991332" y="2595197"/>
            <a:chExt cx="694729" cy="694729"/>
          </a:xfrm>
        </p:grpSpPr>
        <p:sp>
          <p:nvSpPr>
            <p:cNvPr id="27" name="椭圆 26"/>
            <p:cNvSpPr/>
            <p:nvPr/>
          </p:nvSpPr>
          <p:spPr>
            <a:xfrm>
              <a:off x="2991332" y="2595197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22"/>
            <p:cNvSpPr/>
            <p:nvPr/>
          </p:nvSpPr>
          <p:spPr>
            <a:xfrm>
              <a:off x="3093073" y="2696938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5" name="组合 17"/>
          <p:cNvGrpSpPr/>
          <p:nvPr/>
        </p:nvGrpSpPr>
        <p:grpSpPr>
          <a:xfrm>
            <a:off x="3315215" y="3789814"/>
            <a:ext cx="1042094" cy="694729"/>
            <a:chOff x="3755535" y="2595197"/>
            <a:chExt cx="1042094" cy="694729"/>
          </a:xfrm>
        </p:grpSpPr>
        <p:sp>
          <p:nvSpPr>
            <p:cNvPr id="25" name="矩形 24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矩形 25"/>
            <p:cNvSpPr/>
            <p:nvPr/>
          </p:nvSpPr>
          <p:spPr>
            <a:xfrm>
              <a:off x="3755535" y="2595197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/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051720" y="4939442"/>
            <a:ext cx="865822" cy="865822"/>
            <a:chOff x="2475540" y="3367134"/>
            <a:chExt cx="694729" cy="694729"/>
          </a:xfrm>
        </p:grpSpPr>
        <p:sp>
          <p:nvSpPr>
            <p:cNvPr id="23" name="椭圆 22"/>
            <p:cNvSpPr/>
            <p:nvPr/>
          </p:nvSpPr>
          <p:spPr>
            <a:xfrm>
              <a:off x="2475540" y="3367134"/>
              <a:ext cx="694729" cy="694729"/>
            </a:xfrm>
            <a:prstGeom prst="ellipse">
              <a:avLst/>
            </a:prstGeom>
            <a:solidFill>
              <a:srgbClr val="99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6"/>
            <p:cNvSpPr/>
            <p:nvPr/>
          </p:nvSpPr>
          <p:spPr>
            <a:xfrm>
              <a:off x="2577281" y="3468875"/>
              <a:ext cx="491247" cy="491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 kern="1200"/>
            </a:p>
          </p:txBody>
        </p:sp>
      </p:grpSp>
      <p:grpSp>
        <p:nvGrpSpPr>
          <p:cNvPr id="17" name="组合 19"/>
          <p:cNvGrpSpPr/>
          <p:nvPr/>
        </p:nvGrpSpPr>
        <p:grpSpPr>
          <a:xfrm>
            <a:off x="2625194" y="4654877"/>
            <a:ext cx="1298734" cy="865822"/>
            <a:chOff x="3239743" y="3367134"/>
            <a:chExt cx="1042094" cy="694729"/>
          </a:xfrm>
        </p:grpSpPr>
        <p:sp>
          <p:nvSpPr>
            <p:cNvPr id="21" name="矩形 20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3239743" y="3367134"/>
              <a:ext cx="1042094" cy="6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100" kern="12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442012" y="4017838"/>
            <a:ext cx="5162436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为证券发行人召开持有人大会提供投资者身份识别、会前咨询、材料准备、现场投票管理、提供网络投票通道、投票结果统计及咨询等服务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19872" y="2299393"/>
            <a:ext cx="5184576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为证券发行人实施股权激励计划提供计划咨询、设计、登记及管理等服务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63888" y="3142709"/>
            <a:ext cx="5040560" cy="646331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为证券发行人实施员工持股计划提供计划咨询、设计、融资、登记及管理等服务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31840" y="5169966"/>
            <a:ext cx="5472608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协助发行人进行投资者关系管理</a:t>
            </a:r>
            <a:r>
              <a:rPr lang="en-US" altLang="en-US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加强发行人与投资者之间的沟通联系</a:t>
            </a:r>
            <a:r>
              <a:rPr lang="en-US" altLang="en-US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开展股东持股分析、同行业投资者分析等信息服务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979712" y="1412776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证券发行支持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27201" y="2268161"/>
            <a:ext cx="820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股权激励计划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99792" y="3204265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员工持股计划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64718" y="4140369"/>
            <a:ext cx="955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持有人大会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979712" y="5076473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投资者</a:t>
            </a:r>
            <a:endParaRPr lang="en-US" altLang="zh-CN" sz="16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关系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7584" y="3084341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26312" y="559098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退出登记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灯片编号占位符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相关概念</a:t>
            </a:r>
            <a:r>
              <a:rPr lang="en-US" altLang="zh-CN" sz="2600" b="1" dirty="0" smtClean="0">
                <a:solidFill>
                  <a:schemeClr val="bg1"/>
                </a:solidFill>
                <a:ea typeface="黑体" pitchFamily="49" charset="-122"/>
              </a:rPr>
              <a:t>——</a:t>
            </a:r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增值服务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54" name="TextBox 43"/>
          <p:cNvSpPr txBox="1"/>
          <p:nvPr/>
        </p:nvSpPr>
        <p:spPr>
          <a:xfrm>
            <a:off x="3201356" y="1196752"/>
            <a:ext cx="5403092" cy="92333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与承销商、律师等合作，为发行人初始发行证券、并购重组等提供全流程解决方案，包括发行计划制定、项目管理实施、合规性审核、咨询服务等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nvestor.zimmer.com/images/astt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580" y="945281"/>
            <a:ext cx="2781300" cy="971551"/>
          </a:xfrm>
          <a:prstGeom prst="rect">
            <a:avLst/>
          </a:prstGeom>
          <a:noFill/>
        </p:spPr>
      </p:pic>
      <p:pic>
        <p:nvPicPr>
          <p:cNvPr id="1030" name="Picture 6" descr="http://www.onestopbrokers.com/wp-content/uploads/2015/12/eurocle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5778"/>
            <a:ext cx="3810000" cy="2219326"/>
          </a:xfrm>
          <a:prstGeom prst="rect">
            <a:avLst/>
          </a:prstGeom>
          <a:noFill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5676172"/>
            <a:ext cx="4371969" cy="70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1" name="AutoShape 27" descr="“ksd”的图片搜索结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AutoShape 29" descr="“ksd”的图片搜索结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AutoShape 32" descr="data:image/png;base64,iVBORw0KGgoAAAANSUhEUgAAAaYAAAB3CAMAAAB/uhQPAAAA7VBMVEX///9xcHXtKiSDCgH5vrvyZFdpaG3tGgBubXLc3N1lZGnrAABzcnb8/Pz4+Pjk5OW4uLrExMbx8fGKio1+AACEg4eXl5mZmJvW1tf4pqTs6+zAv8GenqB6eX7/8e/aJR92AACwr7P7y8btHhicPTHfwLvyWU3yXlugSUP96ujzfXrtGxG2cmj6xsSrXVLtJB74sKnzeHH82tf1ioH95eDuPjXvQTzxZ2D1kIfwT0L1mJHzdWvNzc/4rqb6xbxdXGH6uK32npbtNCzzgoDYGRKKGQ/hVEjWAADiWlaOJBvxaGX3srHvRzX1i4jzemuzLrmSAAAPIklEQVR4nO2d+2OqOBbH0enFCEGrVmutuqPs2rHZO1Troz76vLs7u7c7+///ORvygABB0Ir2ke8PrUUIkA8nOTk5pNovKfSXfKLMC00pQylMH0IK04fQe8ZUqraap722q95lsVXN4BQfRZliahVTqSW9svK6XesAnQt0ar1mKf5GyrSsspVww1V20lJ4i3Bkybu0pNK8fcv+Fotein+x5XTVwOVdCL8MK2NMpyCHBUNyN4ib9V70SKvYhkAH5HgmgP+u9+JMqtQGblmgtoEkUQXQs/r1WjHIVdX8osuAX9s6oTRNK9LzNgTIDbJJb/J7aev+vbP7Jr/EmmFf4J/+LZTJPrl6K2tMei5ekP8wIpisZs3Q+S6igJHrlWVncuuC7JACE9kvgIkeKWDS2fMBOvKzCWqS8+oBTGSTIWBiT6bkjqLSfUzkMQVHxQS9XxFrarWBfyAM3hnQO5cyElYbuIWlxZRLwOTVWSOhOCkmEMEkvxsooyZiyh0eU+yDFMZUgbrf2AEuAVRN8ogTTOmtKQkTf/pzRiWhvO0wJQk3cu8TU7hvKvUMDwl2IGCnhlV3fQlvsw6iXcZWmGBqa8KtY3FzeXvGJHavh8UEgbFRjyKm0rnf4Bid80qx3KpWq61y8bQBPH4gdxk+1bbWlEuJCQPYXGIcJihgeozeNDuDpGoe68fBpNfWlY0SntdqzeAoQCPkf7cu617XHunPMsMU7TqDSrYmrRi95TW/XEl1rHlRHFP1MJjaCTXnq9rgT5neaEq+xqD4Uxiypz33TQImYEiuxFcKTNLLSFE1sZjOfpXo7A9TIpQFJjzCYKZ0Kq/u1jlr+UBoSJMdJtwabIp/7IjpUnedFPGwqOIwnf3+N5n6Mv2J9o/plLV4ej1+uHIJOafAPllg4k6P3t5QmTtjIoed74Lp178n3KOgV3PvmIqMgF6Th4+o1sw51+viLWaACdR7zKr0DV75O8d0sXdMvGPaZEuu1syRCHRPmWBq1WgjDGB8s4cxwS+FiTV5oLPJllxVeLMnuIhbYkoKFjFM1Q6A1Fhii23q4EthqtImD+gbb8+V1TMifUY21uS57/ppXHmk0YMRTPCzYmLGlDBMISp16A0Ig5+MMFltI2q5AZFG7+tgarGq3+j9ctF+O2ece1syGN6S4b/VYR1mJ6bgYvYuRDgKcXZETBVWHUmhTiIWUgI5r2q3wUTCqikxaU0AWBxfXqNSTPCzYmKTNKCeVM1UTWoSvrOXUaPn3QR+JOTVfgRrOmKjV6YORDgGFCdWFeCcU3kbJrgBE3uA4jzQA4ybDoEJpsNE2zwAkpxxb39qAt7sanbW5M3lyu/jk2DCXlAaTDVmeMk5IlRV5oH5swX7xQR9TKxKY/rNT4IJpsNE/Tw9ZZuHRWPlnvueJSaazODarsQrf+eY0sb00mGq0mYmaapUUI/NZTEsGTZ6ZLDAghHR8o6A6ew/v8n07yuJFs4+XYh1pKoSjwh6hpli0ppkFwijSVCZY4Ky+SaZfvkHsrGQL/fPAKXNmBrleLGaODXcxxUkTGiLKrLYHKvcbDEx24V+X+jpGJjkemvKCuzECvZotdIoXXoPgkctPNfwjZhgAqZWjXnlEXs/QqOXESaSxeWncvGELven3g5gShHP46rWqNPBerOMrcmfCws/SZ8Dk5f2Fcr/Yn9yTO2g35ZCHBOrjIytCdcrm1k2QslnnwNTmAvL9PTnrwOYYqcLoqqyymC1lrU1aRZv9urBEfgnwySxKPcaPExununBrAluj0lr1VmzF/Rz3pay8o4wbUqnfDw/St8UwZTc6Hkx/NAY/NNYE6hdnsaK5Q5u7+lV6cO9J08vhTVhk2cBKiDmajQj9Z3Wmt4ZJiPF8JZO3foB72SVMx03ARmmEkvm1MWTxEyyfzhrShUs4lWVNkB+4CgEPyfzgMQpwqM0evIohC3RFlGIFJjKBukxkt/6Cpd9kJiep150ivAILsTZb+mzXpf7zXqF20bI2cwHP+Ct4yaYChP3ynU/ce8I6ZRnvyfco6Cn/c7e1t/ZfJMck1ZkKbd+f/vOMd3sF1NPD3gEiSIhdSjO3urhypZry8yisPgUIeBThO8c056tqZzbLheiFvZOGKbE3o3VM/QRJE4LBk7c5pkR7ETvHNOerYmN8UE9XatXhCSmIQTYejp9WTNpYpGbbQKmOGvSWt77CPTvd45p33l6LLCkJ6/EoHnPNOj4my4ppuiEUFDsfQIgZEduh4mNBDAGGoA8xuzt3jERrzMVJjZTkG4Cl1WVGKplibAgIR3TtVrSoPmbtsSE7ZG8584yAj4FpvTWpJ1Hqz5WrIXsCEjLMfNBIbl9IAxGRtLG9Lh4DJYe8dUwsXS4FG9ksAhg0HJKzBoTXrthA1RxuQd5OiUeScVg8rxy0j19NUzMV8vpcbXjqSKdUeDJqZs7NzI+g15gnRRH8zDCnl48Jv6YENhSTKlzyFO9e/u+MJWhtPojalLfHRhBp45Nr+r1mMOIiswOxVT1bfsmdxLF98qbNNS9Q7Dog1qTP6FT3/zqOKMZcha4p/y4wZws/t6oOLG1PSat3OHNXuktb2TAD4mJv/OVk65KxMTfZI+8yGKdxyX/+FqzEAQUq3AHTOwY1ysvZ//u7VswZfAmu1btcHvqxPjVpTbtvqHRjrSMnEHcm0iCjxZoVnfB5PWEuR6UWFO2mH75519l+tdAolm6rNfU4yZ6YawxyYHHRjHaQ1UrHda3yMrkb7hIFuhjO/A1WoLO5E6Yql5ZucNjOtp8E1cT8iwXHbbDaxZVarxbAqey22sabI0WXfp1q0EDFV6ch2knTJ7t5qSY4Iebvd0Kk8AJ6Ll6b80WPi0VK+0OX1RPr8cE7s69daka0Rqu8BY1tD7Ljpg8r1xuTRDub1rwMMnJoH7a26iAa1au+VljQDf0Tq3WqNU7huGtpwd7rZD4vVa9Y3XQKwqehNVaNwzAljIMx5N2xGTV/QuNWlOWb7JngynnL38s1WPQ2qptQ2xPSApzYG1eWKuH5FVnkb3h4p4T1k7XxXKrVS42K+26vyypEfYwdsREx288ezeTcRM8KKbNiryNYuHmCWw6IJSNLk5KFH2gjC4kjwl3xGWvmO6KSby9g05kZIEpea3gqGPWaudkoGQr2OJtIiat2ZE+GvxIAKLe+s6YvNVB4WdIp5TUVgImzWq2dUPfcJy4IYBJKzeMeFPU9Uq0XnbGpFU92/3gmIR1j0nzhD9F2iz5MKd1WoPuYv5yBQqBwepc1wGQkcLdVVtW8RWD9H/BdEp3SyImd9E4qtA65OS2EjCFD4uqTMvOHhOAIUWW+I9Z1Z9eZuW0XetIjgiVGZ67KK0bOdId8bXOodtR6Z223I+v6PJV/ZOtSbN67A5DyckwjacXOkxy/3Sh/8wxVTe8zRl9sVNaD9VWigIi91oqXtYhWaDYlfu70163YqqEXaXwdSmu3Ij4nuI9WOySN8b5q5HDorL8y8gU01FltZqX7N/VVMof/b/VpMLkfERMn0rSd9dDMb0/ColSmLJVd09K/2KSkpKSkpKSkpLSYXSi9N71UNK05CGR0pH134mmfVN67/rf8NhNrpKSkpKSkpKSkpKSkpKS0pHVHY7Hk7Tz1lZ3kn5npX2pdLK6Wkyns8H8dswq//XniOh62Q/jGN9dDWbuzndjcetoJOaQWDeja/J193nFSnqeZHoTn13dZ4f8x3OE3F95Wvd/msj7V+g3Qpae1R8IOy8ePIYnpvlTKNT6YZonpPSffkmD/mHu6DNqPDdt8+X24vXpZjl3zCl95jGm0evr68XzwrTRnQfDWjqY0Nzd+XmBbBvdcoQn+AChVOsWOQyT/bJ0S7p9QchRnHbUeIbs/B3raEqTu3u6+RaxPDhsa07hhu99jRw0H1M03YdvyDFHXfpNPCb0QgzUGq6QvVAN307qviB7MI5ux5gYMO3ZtKf0k3VXcOx7Ya9l3jFvKeHvcZhWDBPeNrfRjXI8dpBbm47sCceYuAl1sQXRXfqOg54Duz3bDiI0XGu6DhUctCasJ9xIPuzx6r+M+nnHPpF9IWDSZjaizdbAtq+DSf/WT9tekE9PQUylHyj/3f0wnNsepvHUvlru7+K/jPAzb/POJagQJmJNfdPJh9vHsZlHxEBeg5i61z6mqYdppjDtou40xpgCmGzbIT3KDxOtIjsObERqPg2mB8cePe3lwr+WsH3M5L7XDx/T0jSpCVzZPjpPF9ge3YYwBabuCKF75UJsr9eCPZd/M0Lmk/vbGt85aEASTboLpxD1Cb8jZ+CSfkrE1F0iO+ahUNqoi6AX7QYZ+nQEOkL2arlc3l3PTJM57OMXx4zW8hg5M/f7GxPdCpsDmPrD4XB8/xPZFL3SlroohDB1TTNPXIoRyiMSFHqZ84GSiymavzW2bYLpPh5THtHYEhoob3wn3YQbvRKypwTTNXKufoymyFl4LsZk5pjRRq+Ph8eujcViurLdVzCd/OL6RiXp7SbsQiwC/riHCfdNN1Z3skRO3nMbBrYZdQtvcOvougUbME1PJljD9P/PSimooeM4gZrvFuwZ8cVGzNO7Nx2Tx0uxozbSwpoj6pCH+ybcapLjXEySYJTSFrJWyL4VXeSuac/IB44JY/DipU+m8xL2ISYFhw5vT0KY5uhFYdqXblAwsOBaE/mwYg457pFsNGIh8bxj34UKuEYsWNQPjn0nU+pZKEz7UHdu2y9Cz+5Zk4dJ62MHj8G5Rw4KDnDvbQfRNrGbt6eCqT2bNm0gFaZ9qO9OIPnVO4xiwjXuFBiKOTY+sS+7f3EQazQtbFd+vK6L2VJHHmOaKUxvFrYQe/HE/+oXWBsmYNIG2C2nNT2ZIce549Y3vrYdc8U9xX7ezj+zfm6Ce7Qp/TwcKEz70NMU2ebi+aTf/36/cvI+Js9shgsbzSkNt/4RusU791+/FZBtC27DhVvOxfd+/+QW78NbuonCtB+NVwWETFzltol/F2g/tDKFMdKJ43VP3Yu8m6+Cd3YjC4MTwU20ngsmMt1v8C8vO2UyMFXftBdZ49vFNO84+eni6mZIK/5uIKYBLc25V9Xd+6vZCx5vvSxWJ6Fw9+R28ULK+ebPpQ9Hg5WKPuxJ1nD88NAfSmcI3a8fAkC6k/5DfyKLKpTwNw/juGKUlJSUlJSUlJSUlI6t/wPsl2g1gXBwF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AutoShape 34" descr="data:image/png;base64,iVBORw0KGgoAAAANSUhEUgAAAaYAAAB3CAMAAAB/uhQPAAAA7VBMVEX///9xcHXtKiSDCgH5vrvyZFdpaG3tGgBubXLc3N1lZGnrAABzcnb8/Pz4+Pjk5OW4uLrExMbx8fGKio1+AACEg4eXl5mZmJvW1tf4pqTs6+zAv8GenqB6eX7/8e/aJR92AACwr7P7y8btHhicPTHfwLvyWU3yXlugSUP96ujzfXrtGxG2cmj6xsSrXVLtJB74sKnzeHH82tf1ioH95eDuPjXvQTzxZ2D1kIfwT0L1mJHzdWvNzc/4rqb6xbxdXGH6uK32npbtNCzzgoDYGRKKGQ/hVEjWAADiWlaOJBvxaGX3srHvRzX1i4jzemuzLrmSAAAPIklEQVR4nO2d+2OqOBbH0enFCEGrVmutuqPs2rHZO1Troz76vLs7u7c7+///ORvygABB0Ir2ke8PrUUIkA8nOTk5pNovKfSXfKLMC00pQylMH0IK04fQe8ZUqraap722q95lsVXN4BQfRZliahVTqSW9svK6XesAnQt0ar1mKf5GyrSsspVww1V20lJ4i3Bkybu0pNK8fcv+Fotein+x5XTVwOVdCL8MK2NMpyCHBUNyN4ib9V70SKvYhkAH5HgmgP+u9+JMqtQGblmgtoEkUQXQs/r1WjHIVdX8osuAX9s6oTRNK9LzNgTIDbJJb/J7aev+vbP7Jr/EmmFf4J/+LZTJPrl6K2tMei5ekP8wIpisZs3Q+S6igJHrlWVncuuC7JACE9kvgIkeKWDS2fMBOvKzCWqS8+oBTGSTIWBiT6bkjqLSfUzkMQVHxQS9XxFrarWBfyAM3hnQO5cyElYbuIWlxZRLwOTVWSOhOCkmEMEkvxsooyZiyh0eU+yDFMZUgbrf2AEuAVRN8ogTTOmtKQkTf/pzRiWhvO0wJQk3cu8TU7hvKvUMDwl2IGCnhlV3fQlvsw6iXcZWmGBqa8KtY3FzeXvGJHavh8UEgbFRjyKm0rnf4Bid80qx3KpWq61y8bQBPH4gdxk+1bbWlEuJCQPYXGIcJihgeozeNDuDpGoe68fBpNfWlY0SntdqzeAoQCPkf7cu617XHunPMsMU7TqDSrYmrRi95TW/XEl1rHlRHFP1MJjaCTXnq9rgT5neaEq+xqD4Uxiypz33TQImYEiuxFcKTNLLSFE1sZjOfpXo7A9TIpQFJjzCYKZ0Kq/u1jlr+UBoSJMdJtwabIp/7IjpUnedFPGwqOIwnf3+N5n6Mv2J9o/plLV4ej1+uHIJOafAPllg4k6P3t5QmTtjIoed74Lp178n3KOgV3PvmIqMgF6Th4+o1sw51+viLWaACdR7zKr0DV75O8d0sXdMvGPaZEuu1syRCHRPmWBq1WgjDGB8s4cxwS+FiTV5oLPJllxVeLMnuIhbYkoKFjFM1Q6A1Fhii23q4EthqtImD+gbb8+V1TMifUY21uS57/ppXHmk0YMRTPCzYmLGlDBMISp16A0Ig5+MMFltI2q5AZFG7+tgarGq3+j9ctF+O2ece1syGN6S4b/VYR1mJ6bgYvYuRDgKcXZETBVWHUmhTiIWUgI5r2q3wUTCqikxaU0AWBxfXqNSTPCzYmKTNKCeVM1UTWoSvrOXUaPn3QR+JOTVfgRrOmKjV6YORDgGFCdWFeCcU3kbJrgBE3uA4jzQA4ybDoEJpsNE2zwAkpxxb39qAt7sanbW5M3lyu/jk2DCXlAaTDVmeMk5IlRV5oH5swX7xQR9TKxKY/rNT4IJpsNE/Tw9ZZuHRWPlnvueJSaazODarsQrf+eY0sb00mGq0mYmaapUUI/NZTEsGTZ6ZLDAghHR8o6A6ew/v8n07yuJFs4+XYh1pKoSjwh6hpli0ppkFwijSVCZY4Ky+SaZfvkHsrGQL/fPAKXNmBrleLGaODXcxxUkTGiLKrLYHKvcbDEx24V+X+jpGJjkemvKCuzECvZotdIoXXoPgkctPNfwjZhgAqZWjXnlEXs/QqOXESaSxeWncvGELven3g5gShHP46rWqNPBerOMrcmfCws/SZ8Dk5f2Fcr/Yn9yTO2g35ZCHBOrjIytCdcrm1k2QslnnwNTmAvL9PTnrwOYYqcLoqqyymC1lrU1aRZv9urBEfgnwySxKPcaPExununBrAluj0lr1VmzF/Rz3pay8o4wbUqnfDw/St8UwZTc6Hkx/NAY/NNYE6hdnsaK5Q5u7+lV6cO9J08vhTVhk2cBKiDmajQj9Z3Wmt4ZJiPF8JZO3foB72SVMx03ARmmEkvm1MWTxEyyfzhrShUs4lWVNkB+4CgEPyfzgMQpwqM0evIohC3RFlGIFJjKBukxkt/6Cpd9kJiep150ivAILsTZb+mzXpf7zXqF20bI2cwHP+Ct4yaYChP3ynU/ce8I6ZRnvyfco6Cn/c7e1t/ZfJMck1ZkKbd+f/vOMd3sF1NPD3gEiSIhdSjO3urhypZry8yisPgUIeBThO8c056tqZzbLheiFvZOGKbE3o3VM/QRJE4LBk7c5pkR7ETvHNOerYmN8UE9XatXhCSmIQTYejp9WTNpYpGbbQKmOGvSWt77CPTvd45p33l6LLCkJ6/EoHnPNOj4my4ppuiEUFDsfQIgZEduh4mNBDAGGoA8xuzt3jERrzMVJjZTkG4Cl1WVGKplibAgIR3TtVrSoPmbtsSE7ZG8584yAj4FpvTWpJ1Hqz5WrIXsCEjLMfNBIbl9IAxGRtLG9Lh4DJYe8dUwsXS4FG9ksAhg0HJKzBoTXrthA1RxuQd5OiUeScVg8rxy0j19NUzMV8vpcbXjqSKdUeDJqZs7NzI+g15gnRRH8zDCnl48Jv6YENhSTKlzyFO9e/u+MJWhtPojalLfHRhBp45Nr+r1mMOIiswOxVT1bfsmdxLF98qbNNS9Q7Dog1qTP6FT3/zqOKMZcha4p/y4wZws/t6oOLG1PSat3OHNXuktb2TAD4mJv/OVk65KxMTfZI+8yGKdxyX/+FqzEAQUq3AHTOwY1ysvZ//u7VswZfAmu1btcHvqxPjVpTbtvqHRjrSMnEHcm0iCjxZoVnfB5PWEuR6UWFO2mH75519l+tdAolm6rNfU4yZ6YawxyYHHRjHaQ1UrHda3yMrkb7hIFuhjO/A1WoLO5E6Yql5ZucNjOtp8E1cT8iwXHbbDaxZVarxbAqey22sabI0WXfp1q0EDFV6ch2knTJ7t5qSY4Iebvd0Kk8AJ6Ll6b80WPi0VK+0OX1RPr8cE7s69daka0Rqu8BY1tD7Ljpg8r1xuTRDub1rwMMnJoH7a26iAa1au+VljQDf0Tq3WqNU7huGtpwd7rZD4vVa9Y3XQKwqehNVaNwzAljIMx5N2xGTV/QuNWlOWb7JngynnL38s1WPQ2qptQ2xPSApzYG1eWKuH5FVnkb3h4p4T1k7XxXKrVS42K+26vyypEfYwdsREx288ezeTcRM8KKbNiryNYuHmCWw6IJSNLk5KFH2gjC4kjwl3xGWvmO6KSby9g05kZIEpea3gqGPWaudkoGQr2OJtIiat2ZE+GvxIAKLe+s6YvNVB4WdIp5TUVgImzWq2dUPfcJy4IYBJKzeMeFPU9Uq0XnbGpFU92/3gmIR1j0nzhD9F2iz5MKd1WoPuYv5yBQqBwepc1wGQkcLdVVtW8RWD9H/BdEp3SyImd9E4qtA65OS2EjCFD4uqTMvOHhOAIUWW+I9Z1Z9eZuW0XetIjgiVGZ67KK0bOdId8bXOodtR6Z223I+v6PJV/ZOtSbN67A5DyckwjacXOkxy/3Sh/8wxVTe8zRl9sVNaD9VWigIi91oqXtYhWaDYlfu70163YqqEXaXwdSmu3Ij4nuI9WOySN8b5q5HDorL8y8gU01FltZqX7N/VVMof/b/VpMLkfERMn0rSd9dDMb0/ColSmLJVd09K/2KSkpKSkpKSkpLSYXSi9N71UNK05CGR0pH134mmfVN67/rf8NhNrpKSkpKSkpKSkpKSkpKS0pHVHY7Hk7Tz1lZ3kn5npX2pdLK6Wkyns8H8dswq//XniOh62Q/jGN9dDWbuzndjcetoJOaQWDeja/J193nFSnqeZHoTn13dZ4f8x3OE3F95Wvd/msj7V+g3Qpae1R8IOy8ePIYnpvlTKNT6YZonpPSffkmD/mHu6DNqPDdt8+X24vXpZjl3zCl95jGm0evr68XzwrTRnQfDWjqY0Nzd+XmBbBvdcoQn+AChVOsWOQyT/bJ0S7p9QchRnHbUeIbs/B3raEqTu3u6+RaxPDhsa07hhu99jRw0H1M03YdvyDFHXfpNPCb0QgzUGq6QvVAN307qviB7MI5ux5gYMO3ZtKf0k3VXcOx7Ya9l3jFvKeHvcZhWDBPeNrfRjXI8dpBbm47sCceYuAl1sQXRXfqOg54Duz3bDiI0XGu6DhUctCasJ9xIPuzx6r+M+nnHPpF9IWDSZjaizdbAtq+DSf/WT9tekE9PQUylHyj/3f0wnNsepvHUvlru7+K/jPAzb/POJagQJmJNfdPJh9vHsZlHxEBeg5i61z6mqYdppjDtou40xpgCmGzbIT3KDxOtIjsObERqPg2mB8cePe3lwr+WsH3M5L7XDx/T0jSpCVzZPjpPF9ge3YYwBabuCKF75UJsr9eCPZd/M0Lmk/vbGt85aEASTboLpxD1Cb8jZ+CSfkrE1F0iO+ahUNqoi6AX7QYZ+nQEOkL2arlc3l3PTJM57OMXx4zW8hg5M/f7GxPdCpsDmPrD4XB8/xPZFL3SlroohDB1TTNPXIoRyiMSFHqZ84GSiymavzW2bYLpPh5THtHYEhoob3wn3YQbvRKypwTTNXKufoymyFl4LsZk5pjRRq+Ph8eujcViurLdVzCd/OL6RiXp7SbsQiwC/riHCfdNN1Z3skRO3nMbBrYZdQtvcOvougUbME1PJljD9P/PSimooeM4gZrvFuwZ8cVGzNO7Nx2Tx0uxozbSwpoj6pCH+ybcapLjXEySYJTSFrJWyL4VXeSuac/IB44JY/DipU+m8xL2ISYFhw5vT0KY5uhFYdqXblAwsOBaE/mwYg457pFsNGIh8bxj34UKuEYsWNQPjn0nU+pZKEz7UHdu2y9Cz+5Zk4dJ62MHj8G5Rw4KDnDvbQfRNrGbt6eCqT2bNm0gFaZ9qO9OIPnVO4xiwjXuFBiKOTY+sS+7f3EQazQtbFd+vK6L2VJHHmOaKUxvFrYQe/HE/+oXWBsmYNIG2C2nNT2ZIce549Y3vrYdc8U9xX7ezj+zfm6Ce7Qp/TwcKEz70NMU2ebi+aTf/36/cvI+Js9shgsbzSkNt/4RusU791+/FZBtC27DhVvOxfd+/+QW78NbuonCtB+NVwWETFzltol/F2g/tDKFMdKJ43VP3Yu8m6+Cd3YjC4MTwU20ngsmMt1v8C8vO2UyMFXftBdZ49vFNO84+eni6mZIK/5uIKYBLc25V9Xd+6vZCx5vvSxWJ6Fw9+R28ULK+ebPpQ9Hg5WKPuxJ1nD88NAfSmcI3a8fAkC6k/5DfyKLKpTwNw/juGKUlJSUlJSUlJSUlI6t/wPsl2g1gXBwF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AutoShape 36" descr="data:image/png;base64,iVBORw0KGgoAAAANSUhEUgAAAaYAAAB3CAMAAAB/uhQPAAAA7VBMVEX///9xcHXtKiSDCgH5vrvyZFdpaG3tGgBubXLc3N1lZGnrAABzcnb8/Pz4+Pjk5OW4uLrExMbx8fGKio1+AACEg4eXl5mZmJvW1tf4pqTs6+zAv8GenqB6eX7/8e/aJR92AACwr7P7y8btHhicPTHfwLvyWU3yXlugSUP96ujzfXrtGxG2cmj6xsSrXVLtJB74sKnzeHH82tf1ioH95eDuPjXvQTzxZ2D1kIfwT0L1mJHzdWvNzc/4rqb6xbxdXGH6uK32npbtNCzzgoDYGRKKGQ/hVEjWAADiWlaOJBvxaGX3srHvRzX1i4jzemuzLrmSAAAPIklEQVR4nO2d+2OqOBbH0enFCEGrVmutuqPs2rHZO1Troz76vLs7u7c7+///ORvygABB0Ir2ke8PrUUIkA8nOTk5pNovKfSXfKLMC00pQylMH0IK04fQe8ZUqraap722q95lsVXN4BQfRZliahVTqSW9svK6XesAnQt0ar1mKf5GyrSsspVww1V20lJ4i3Bkybu0pNK8fcv+Fotein+x5XTVwOVdCL8MK2NMpyCHBUNyN4ib9V70SKvYhkAH5HgmgP+u9+JMqtQGblmgtoEkUQXQs/r1WjHIVdX8osuAX9s6oTRNK9LzNgTIDbJJb/J7aev+vbP7Jr/EmmFf4J/+LZTJPrl6K2tMei5ekP8wIpisZs3Q+S6igJHrlWVncuuC7JACE9kvgIkeKWDS2fMBOvKzCWqS8+oBTGSTIWBiT6bkjqLSfUzkMQVHxQS9XxFrarWBfyAM3hnQO5cyElYbuIWlxZRLwOTVWSOhOCkmEMEkvxsooyZiyh0eU+yDFMZUgbrf2AEuAVRN8ogTTOmtKQkTf/pzRiWhvO0wJQk3cu8TU7hvKvUMDwl2IGCnhlV3fQlvsw6iXcZWmGBqa8KtY3FzeXvGJHavh8UEgbFRjyKm0rnf4Bid80qx3KpWq61y8bQBPH4gdxk+1bbWlEuJCQPYXGIcJihgeozeNDuDpGoe68fBpNfWlY0SntdqzeAoQCPkf7cu617XHunPMsMU7TqDSrYmrRi95TW/XEl1rHlRHFP1MJjaCTXnq9rgT5neaEq+xqD4Uxiypz33TQImYEiuxFcKTNLLSFE1sZjOfpXo7A9TIpQFJjzCYKZ0Kq/u1jlr+UBoSJMdJtwabIp/7IjpUnedFPGwqOIwnf3+N5n6Mv2J9o/plLV4ej1+uHIJOafAPllg4k6P3t5QmTtjIoed74Lp178n3KOgV3PvmIqMgF6Th4+o1sw51+viLWaACdR7zKr0DV75O8d0sXdMvGPaZEuu1syRCHRPmWBq1WgjDGB8s4cxwS+FiTV5oLPJllxVeLMnuIhbYkoKFjFM1Q6A1Fhii23q4EthqtImD+gbb8+V1TMifUY21uS57/ppXHmk0YMRTPCzYmLGlDBMISp16A0Ig5+MMFltI2q5AZFG7+tgarGq3+j9ctF+O2ece1syGN6S4b/VYR1mJ6bgYvYuRDgKcXZETBVWHUmhTiIWUgI5r2q3wUTCqikxaU0AWBxfXqNSTPCzYmKTNKCeVM1UTWoSvrOXUaPn3QR+JOTVfgRrOmKjV6YORDgGFCdWFeCcU3kbJrgBE3uA4jzQA4ybDoEJpsNE2zwAkpxxb39qAt7sanbW5M3lyu/jk2DCXlAaTDVmeMk5IlRV5oH5swX7xQR9TKxKY/rNT4IJpsNE/Tw9ZZuHRWPlnvueJSaazODarsQrf+eY0sb00mGq0mYmaapUUI/NZTEsGTZ6ZLDAghHR8o6A6ew/v8n07yuJFs4+XYh1pKoSjwh6hpli0ppkFwijSVCZY4Ky+SaZfvkHsrGQL/fPAKXNmBrleLGaODXcxxUkTGiLKrLYHKvcbDEx24V+X+jpGJjkemvKCuzECvZotdIoXXoPgkctPNfwjZhgAqZWjXnlEXs/QqOXESaSxeWncvGELven3g5gShHP46rWqNPBerOMrcmfCws/SZ8Dk5f2Fcr/Yn9yTO2g35ZCHBOrjIytCdcrm1k2QslnnwNTmAvL9PTnrwOYYqcLoqqyymC1lrU1aRZv9urBEfgnwySxKPcaPExununBrAluj0lr1VmzF/Rz3pay8o4wbUqnfDw/St8UwZTc6Hkx/NAY/NNYE6hdnsaK5Q5u7+lV6cO9J08vhTVhk2cBKiDmajQj9Z3Wmt4ZJiPF8JZO3foB72SVMx03ARmmEkvm1MWTxEyyfzhrShUs4lWVNkB+4CgEPyfzgMQpwqM0evIohC3RFlGIFJjKBukxkt/6Cpd9kJiep150ivAILsTZb+mzXpf7zXqF20bI2cwHP+Ct4yaYChP3ynU/ce8I6ZRnvyfco6Cn/c7e1t/ZfJMck1ZkKbd+f/vOMd3sF1NPD3gEiSIhdSjO3urhypZry8yisPgUIeBThO8c056tqZzbLheiFvZOGKbE3o3VM/QRJE4LBk7c5pkR7ETvHNOerYmN8UE9XatXhCSmIQTYejp9WTNpYpGbbQKmOGvSWt77CPTvd45p33l6LLCkJ6/EoHnPNOj4my4ppuiEUFDsfQIgZEduh4mNBDAGGoA8xuzt3jERrzMVJjZTkG4Cl1WVGKplibAgIR3TtVrSoPmbtsSE7ZG8584yAj4FpvTWpJ1Hqz5WrIXsCEjLMfNBIbl9IAxGRtLG9Lh4DJYe8dUwsXS4FG9ksAhg0HJKzBoTXrthA1RxuQd5OiUeScVg8rxy0j19NUzMV8vpcbXjqSKdUeDJqZs7NzI+g15gnRRH8zDCnl48Jv6YENhSTKlzyFO9e/u+MJWhtPojalLfHRhBp45Nr+r1mMOIiswOxVT1bfsmdxLF98qbNNS9Q7Dog1qTP6FT3/zqOKMZcha4p/y4wZws/t6oOLG1PSat3OHNXuktb2TAD4mJv/OVk65KxMTfZI+8yGKdxyX/+FqzEAQUq3AHTOwY1ysvZ//u7VswZfAmu1btcHvqxPjVpTbtvqHRjrSMnEHcm0iCjxZoVnfB5PWEuR6UWFO2mH75519l+tdAolm6rNfU4yZ6YawxyYHHRjHaQ1UrHda3yMrkb7hIFuhjO/A1WoLO5E6Yql5ZucNjOtp8E1cT8iwXHbbDaxZVarxbAqey22sabI0WXfp1q0EDFV6ch2knTJ7t5qSY4Iebvd0Kk8AJ6Ll6b80WPi0VK+0OX1RPr8cE7s69daka0Rqu8BY1tD7Ljpg8r1xuTRDub1rwMMnJoH7a26iAa1au+VljQDf0Tq3WqNU7huGtpwd7rZD4vVa9Y3XQKwqehNVaNwzAljIMx5N2xGTV/QuNWlOWb7JngynnL38s1WPQ2qptQ2xPSApzYG1eWKuH5FVnkb3h4p4T1k7XxXKrVS42K+26vyypEfYwdsREx288ezeTcRM8KKbNiryNYuHmCWw6IJSNLk5KFH2gjC4kjwl3xGWvmO6KSby9g05kZIEpea3gqGPWaudkoGQr2OJtIiat2ZE+GvxIAKLe+s6YvNVB4WdIp5TUVgImzWq2dUPfcJy4IYBJKzeMeFPU9Uq0XnbGpFU92/3gmIR1j0nzhD9F2iz5MKd1WoPuYv5yBQqBwepc1wGQkcLdVVtW8RWD9H/BdEp3SyImd9E4qtA65OS2EjCFD4uqTMvOHhOAIUWW+I9Z1Z9eZuW0XetIjgiVGZ67KK0bOdId8bXOodtR6Z223I+v6PJV/ZOtSbN67A5DyckwjacXOkxy/3Sh/8wxVTe8zRl9sVNaD9VWigIi91oqXtYhWaDYlfu70163YqqEXaXwdSmu3Ij4nuI9WOySN8b5q5HDorL8y8gU01FltZqX7N/VVMof/b/VpMLkfERMn0rSd9dDMb0/ColSmLJVd09K/2KSkpKSkpKSkpLSYXSi9N71UNK05CGR0pH134mmfVN67/rf8NhNrpKSkpKSkpKSkpKSkpKS0pHVHY7Hk7Tz1lZ3kn5npX2pdLK6Wkyns8H8dswq//XniOh62Q/jGN9dDWbuzndjcetoJOaQWDeja/J193nFSnqeZHoTn13dZ4f8x3OE3F95Wvd/msj7V+g3Qpae1R8IOy8ePIYnpvlTKNT6YZonpPSffkmD/mHu6DNqPDdt8+X24vXpZjl3zCl95jGm0evr68XzwrTRnQfDWjqY0Nzd+XmBbBvdcoQn+AChVOsWOQyT/bJ0S7p9QchRnHbUeIbs/B3raEqTu3u6+RaxPDhsa07hhu99jRw0H1M03YdvyDFHXfpNPCb0QgzUGq6QvVAN307qviB7MI5ux5gYMO3ZtKf0k3VXcOx7Ya9l3jFvKeHvcZhWDBPeNrfRjXI8dpBbm47sCceYuAl1sQXRXfqOg54Duz3bDiI0XGu6DhUctCasJ9xIPuzx6r+M+nnHPpF9IWDSZjaizdbAtq+DSf/WT9tekE9PQUylHyj/3f0wnNsepvHUvlru7+K/jPAzb/POJagQJmJNfdPJh9vHsZlHxEBeg5i61z6mqYdppjDtou40xpgCmGzbIT3KDxOtIjsObERqPg2mB8cePe3lwr+WsH3M5L7XDx/T0jSpCVzZPjpPF9ge3YYwBabuCKF75UJsr9eCPZd/M0Lmk/vbGt85aEASTboLpxD1Cb8jZ+CSfkrE1F0iO+ahUNqoi6AX7QYZ+nQEOkL2arlc3l3PTJM57OMXx4zW8hg5M/f7GxPdCpsDmPrD4XB8/xPZFL3SlroohDB1TTNPXIoRyiMSFHqZ84GSiymavzW2bYLpPh5THtHYEhoob3wn3YQbvRKypwTTNXKufoymyFl4LsZk5pjRRq+Ph8eujcViurLdVzCd/OL6RiXp7SbsQiwC/riHCfdNN1Z3skRO3nMbBrYZdQtvcOvougUbME1PJljD9P/PSimooeM4gZrvFuwZ8cVGzNO7Nx2Tx0uxozbSwpoj6pCH+ybcapLjXEySYJTSFrJWyL4VXeSuac/IB44JY/DipU+m8xL2ISYFhw5vT0KY5uhFYdqXblAwsOBaE/mwYg457pFsNGIh8bxj34UKuEYsWNQPjn0nU+pZKEz7UHdu2y9Cz+5Zk4dJ62MHj8G5Rw4KDnDvbQfRNrGbt6eCqT2bNm0gFaZ9qO9OIPnVO4xiwjXuFBiKOTY+sS+7f3EQazQtbFd+vK6L2VJHHmOaKUxvFrYQe/HE/+oXWBsmYNIG2C2nNT2ZIce549Y3vrYdc8U9xX7ezj+zfm6Ce7Qp/TwcKEz70NMU2ebi+aTf/36/cvI+Js9shgsbzSkNt/4RusU791+/FZBtC27DhVvOxfd+/+QW78NbuonCtB+NVwWETFzltol/F2g/tDKFMdKJ43VP3Yu8m6+Cd3YjC4MTwU20ngsmMt1v8C8vO2UyMFXftBdZ49vFNO84+eni6mZIK/5uIKYBLc25V9Xd+6vZCx5vvSxWJ6Fw9+R28ULK+ebPpQ9Hg5WKPuxJ1nD88NAfSmcI3a8fAkC6k/5DfyKLKpTwNw/juGKUlJSUlJSUlJSUlI6t/wPsl2g1gXBwF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7" y="4572008"/>
            <a:ext cx="482722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1" name="Picture 47" descr="http://www.charterintelligence.co.uk/Images/equiniti-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4916" y="2043448"/>
            <a:ext cx="3689372" cy="1529568"/>
          </a:xfrm>
          <a:prstGeom prst="rect">
            <a:avLst/>
          </a:prstGeom>
          <a:noFill/>
        </p:spPr>
      </p:pic>
      <p:pic>
        <p:nvPicPr>
          <p:cNvPr id="1028" name="Picture 4" descr="http://app.norrayhk.com/acru2015/spon/tricorgloba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6096" y="974399"/>
            <a:ext cx="2563467" cy="1230465"/>
          </a:xfrm>
          <a:prstGeom prst="rect">
            <a:avLst/>
          </a:prstGeom>
          <a:noFill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3714752"/>
            <a:ext cx="49339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6"/>
          <p:cNvSpPr txBox="1">
            <a:spLocks noChangeArrowheads="1"/>
          </p:cNvSpPr>
          <p:nvPr/>
        </p:nvSpPr>
        <p:spPr bwMode="auto">
          <a:xfrm>
            <a:off x="676275" y="188913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境外主要证券登记存管机构</a:t>
            </a:r>
            <a:endParaRPr kumimoji="0" lang="en-GB" altLang="en-GB" sz="2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 descr="F:\2011122410343716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785990" cy="4161786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Grp="1" noChangeArrowheads="1"/>
          </p:cNvSpPr>
          <p:nvPr>
            <p:ph type="title"/>
          </p:nvPr>
        </p:nvSpPr>
        <p:spPr>
          <a:xfrm>
            <a:off x="676275" y="188913"/>
            <a:ext cx="8432800" cy="533400"/>
          </a:xfrm>
        </p:spPr>
        <p:txBody>
          <a:bodyPr anchor="b"/>
          <a:lstStyle/>
          <a:p>
            <a:pPr algn="l" eaLnBrk="1" hangingPunct="1"/>
            <a:r>
              <a:rPr lang="zh-CN" altLang="en-US" sz="2600" b="1" dirty="0" smtClean="0">
                <a:solidFill>
                  <a:schemeClr val="bg1"/>
                </a:solidFill>
                <a:ea typeface="黑体" pitchFamily="49" charset="-122"/>
              </a:rPr>
              <a:t>境外登记存管机构发行人服务特点</a:t>
            </a:r>
            <a:endParaRPr lang="en-GB" altLang="en-GB" sz="2600" b="1" dirty="0" smtClean="0">
              <a:solidFill>
                <a:schemeClr val="bg1"/>
              </a:solidFill>
              <a:ea typeface="黑体" pitchFamily="49" charset="-122"/>
            </a:endParaRPr>
          </a:p>
        </p:txBody>
      </p:sp>
      <p:grpSp>
        <p:nvGrpSpPr>
          <p:cNvPr id="2" name="组合 31"/>
          <p:cNvGrpSpPr/>
          <p:nvPr/>
        </p:nvGrpSpPr>
        <p:grpSpPr>
          <a:xfrm>
            <a:off x="5678095" y="4149080"/>
            <a:ext cx="3024336" cy="1923126"/>
            <a:chOff x="4774216" y="3446370"/>
            <a:chExt cx="3121232" cy="1521844"/>
          </a:xfrm>
        </p:grpSpPr>
        <p:sp>
          <p:nvSpPr>
            <p:cNvPr id="33" name="圆角矩形 32"/>
            <p:cNvSpPr/>
            <p:nvPr/>
          </p:nvSpPr>
          <p:spPr>
            <a:xfrm>
              <a:off x="4774216" y="3446370"/>
              <a:ext cx="3121232" cy="1521844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49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圆角矩形 4"/>
            <p:cNvSpPr/>
            <p:nvPr/>
          </p:nvSpPr>
          <p:spPr>
            <a:xfrm>
              <a:off x="5078908" y="3504902"/>
              <a:ext cx="2742225" cy="984980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•"/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境外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发行人开始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在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不同市场交叉挂牌，参与不同市场交易的投资者也逐步增加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；</a:t>
              </a:r>
              <a:endParaRPr lang="en-US" altLang="zh-CN" sz="16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•"/>
              </a:pPr>
              <a:r>
                <a:rPr lang="en-US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发行人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业务可复制性较强、易于扩展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，呈现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出明显的跨境、跨市场发展特点</a:t>
              </a:r>
              <a:endParaRPr lang="zh-CN" altLang="en-US" sz="16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" name="组合 34"/>
          <p:cNvGrpSpPr/>
          <p:nvPr/>
        </p:nvGrpSpPr>
        <p:grpSpPr>
          <a:xfrm>
            <a:off x="323528" y="4077072"/>
            <a:ext cx="2736304" cy="1995134"/>
            <a:chOff x="129649" y="3112150"/>
            <a:chExt cx="2102719" cy="1352465"/>
          </a:xfrm>
        </p:grpSpPr>
        <p:sp>
          <p:nvSpPr>
            <p:cNvPr id="36" name="圆角矩形 35"/>
            <p:cNvSpPr/>
            <p:nvPr/>
          </p:nvSpPr>
          <p:spPr>
            <a:xfrm>
              <a:off x="129649" y="3112150"/>
              <a:ext cx="2102719" cy="1352465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5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圆角矩形 6"/>
            <p:cNvSpPr/>
            <p:nvPr/>
          </p:nvSpPr>
          <p:spPr>
            <a:xfrm>
              <a:off x="244805" y="3166249"/>
              <a:ext cx="1821559" cy="1106562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基础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服务和增值服务的性质和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特点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差异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较大，往往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由不同的机构或团队分别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负责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；</a:t>
              </a:r>
              <a:endParaRPr lang="en-US" altLang="zh-CN" sz="1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zh-CN" altLang="zh-CN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直接</a:t>
              </a:r>
              <a:r>
                <a:rPr lang="zh-CN" altLang="zh-CN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通过收购外部专业机构的方式开展新的增值服务</a:t>
              </a:r>
              <a:endParaRPr lang="zh-CN" altLang="en-US" sz="16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37"/>
          <p:cNvGrpSpPr/>
          <p:nvPr/>
        </p:nvGrpSpPr>
        <p:grpSpPr>
          <a:xfrm>
            <a:off x="5846911" y="1124744"/>
            <a:ext cx="2829545" cy="2160240"/>
            <a:chOff x="5057253" y="-312527"/>
            <a:chExt cx="2829545" cy="2320498"/>
          </a:xfrm>
        </p:grpSpPr>
        <p:sp>
          <p:nvSpPr>
            <p:cNvPr id="39" name="圆角矩形 38"/>
            <p:cNvSpPr/>
            <p:nvPr/>
          </p:nvSpPr>
          <p:spPr>
            <a:xfrm>
              <a:off x="5057253" y="-312527"/>
              <a:ext cx="2829545" cy="2320498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51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圆角矩形 8"/>
            <p:cNvSpPr/>
            <p:nvPr/>
          </p:nvSpPr>
          <p:spPr>
            <a:xfrm>
              <a:off x="5330153" y="-168538"/>
              <a:ext cx="2520280" cy="12054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为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加强市场竞争力，境外登记存管机构往往将发行人业务链条向前或向后延伸，提供一整套服务解决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方案</a:t>
              </a:r>
              <a:endParaRPr lang="en-US" altLang="zh-CN" sz="1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 在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服务的广度和深度、业务链条的完整程度等方面更为完善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1600" kern="12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40"/>
          <p:cNvGrpSpPr/>
          <p:nvPr/>
        </p:nvGrpSpPr>
        <p:grpSpPr>
          <a:xfrm>
            <a:off x="323528" y="1124744"/>
            <a:ext cx="2808312" cy="2161380"/>
            <a:chOff x="148728" y="505268"/>
            <a:chExt cx="2664296" cy="1841176"/>
          </a:xfrm>
        </p:grpSpPr>
        <p:sp>
          <p:nvSpPr>
            <p:cNvPr id="42" name="圆角矩形 41"/>
            <p:cNvSpPr/>
            <p:nvPr/>
          </p:nvSpPr>
          <p:spPr>
            <a:xfrm>
              <a:off x="148728" y="505268"/>
              <a:ext cx="2664296" cy="1395024"/>
            </a:xfrm>
            <a:prstGeom prst="roundRect">
              <a:avLst>
                <a:gd name="adj" fmla="val 10000"/>
              </a:avLst>
            </a:prstGeom>
            <a:solidFill>
              <a:schemeClr val="lt1">
                <a:hueOff val="0"/>
                <a:satOff val="0"/>
                <a:lumOff val="0"/>
                <a:alpha val="51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圆角矩形 10"/>
            <p:cNvSpPr/>
            <p:nvPr/>
          </p:nvSpPr>
          <p:spPr>
            <a:xfrm>
              <a:off x="217043" y="566608"/>
              <a:ext cx="2520280" cy="1779836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 作为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商业化机构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，境外登记存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管机构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更加注重增值服务的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拓展</a:t>
              </a:r>
              <a:endParaRPr lang="en-US" altLang="zh-CN" sz="1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   从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业务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规模、收入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占比来看，增值服务已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成为重要</a:t>
              </a:r>
              <a:r>
                <a:rPr lang="zh-CN" altLang="en-US" sz="16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业务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领域</a:t>
              </a:r>
              <a:endParaRPr lang="zh-CN" altLang="en-US" sz="16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1600" kern="12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43"/>
          <p:cNvGrpSpPr/>
          <p:nvPr/>
        </p:nvGrpSpPr>
        <p:grpSpPr>
          <a:xfrm>
            <a:off x="2422880" y="1476000"/>
            <a:ext cx="1887641" cy="1887641"/>
            <a:chOff x="1950771" y="416911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45" name="饼形 44"/>
            <p:cNvSpPr/>
            <p:nvPr/>
          </p:nvSpPr>
          <p:spPr>
            <a:xfrm>
              <a:off x="1950771" y="416911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饼形 12"/>
            <p:cNvSpPr/>
            <p:nvPr/>
          </p:nvSpPr>
          <p:spPr>
            <a:xfrm>
              <a:off x="2443707" y="1001759"/>
              <a:ext cx="1368152" cy="126275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>
                  <a:latin typeface="方正姚体"/>
                </a:rPr>
                <a:t>增值服务成为重要业务领域</a:t>
              </a:r>
              <a:endParaRPr lang="zh-CN" altLang="en-US" sz="1800" kern="1200" dirty="0">
                <a:latin typeface="方正姚体"/>
              </a:endParaRPr>
            </a:p>
          </p:txBody>
        </p:sp>
      </p:grpSp>
      <p:grpSp>
        <p:nvGrpSpPr>
          <p:cNvPr id="8" name="组合 46"/>
          <p:cNvGrpSpPr/>
          <p:nvPr/>
        </p:nvGrpSpPr>
        <p:grpSpPr>
          <a:xfrm>
            <a:off x="4397711" y="1476000"/>
            <a:ext cx="1887641" cy="1887641"/>
            <a:chOff x="3925602" y="416911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48" name="饼形 47"/>
            <p:cNvSpPr/>
            <p:nvPr/>
          </p:nvSpPr>
          <p:spPr>
            <a:xfrm rot="5400000">
              <a:off x="3925602" y="416911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饼形 14"/>
            <p:cNvSpPr/>
            <p:nvPr/>
          </p:nvSpPr>
          <p:spPr>
            <a:xfrm>
              <a:off x="3925603" y="969790"/>
              <a:ext cx="1334765" cy="133476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/>
                <a:t>提供整体服务解决方案</a:t>
              </a:r>
              <a:endParaRPr lang="zh-CN" altLang="en-US" sz="1800" kern="1200" dirty="0"/>
            </a:p>
          </p:txBody>
        </p:sp>
      </p:grpSp>
      <p:grpSp>
        <p:nvGrpSpPr>
          <p:cNvPr id="9" name="组合 49"/>
          <p:cNvGrpSpPr/>
          <p:nvPr/>
        </p:nvGrpSpPr>
        <p:grpSpPr>
          <a:xfrm>
            <a:off x="4397711" y="3450831"/>
            <a:ext cx="1887641" cy="1887641"/>
            <a:chOff x="3925602" y="2391742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51" name="饼形 50"/>
            <p:cNvSpPr/>
            <p:nvPr/>
          </p:nvSpPr>
          <p:spPr>
            <a:xfrm rot="10800000">
              <a:off x="3925602" y="2391742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饼形 16"/>
            <p:cNvSpPr/>
            <p:nvPr/>
          </p:nvSpPr>
          <p:spPr>
            <a:xfrm>
              <a:off x="3989265" y="2475306"/>
              <a:ext cx="1334762" cy="133476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/>
                <a:t>跨境、跨市场发展特征明显</a:t>
              </a:r>
              <a:endParaRPr lang="zh-CN" altLang="en-US" sz="1800" kern="1200" dirty="0"/>
            </a:p>
          </p:txBody>
        </p:sp>
      </p:grpSp>
      <p:grpSp>
        <p:nvGrpSpPr>
          <p:cNvPr id="10" name="组合 52"/>
          <p:cNvGrpSpPr/>
          <p:nvPr/>
        </p:nvGrpSpPr>
        <p:grpSpPr>
          <a:xfrm>
            <a:off x="2422880" y="3450831"/>
            <a:ext cx="1887641" cy="1887641"/>
            <a:chOff x="1950771" y="2391742"/>
            <a:chExt cx="1887641" cy="1887641"/>
          </a:xfrm>
          <a:solidFill>
            <a:srgbClr val="C00000">
              <a:alpha val="90000"/>
            </a:srgbClr>
          </a:solidFill>
        </p:grpSpPr>
        <p:sp>
          <p:nvSpPr>
            <p:cNvPr id="54" name="饼形 53"/>
            <p:cNvSpPr/>
            <p:nvPr/>
          </p:nvSpPr>
          <p:spPr>
            <a:xfrm rot="16200000">
              <a:off x="1950771" y="2391742"/>
              <a:ext cx="1887641" cy="1887641"/>
            </a:xfrm>
            <a:prstGeom prst="pieWedg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饼形 18"/>
            <p:cNvSpPr/>
            <p:nvPr/>
          </p:nvSpPr>
          <p:spPr>
            <a:xfrm>
              <a:off x="2443707" y="2475309"/>
              <a:ext cx="1334765" cy="133476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800" b="1" kern="1200" dirty="0" smtClean="0"/>
                <a:t>采取差异化组织架构和激励机制</a:t>
              </a:r>
              <a:endParaRPr lang="zh-CN" altLang="en-US" sz="1800" kern="1200" dirty="0"/>
            </a:p>
          </p:txBody>
        </p:sp>
      </p:grpSp>
      <p:sp>
        <p:nvSpPr>
          <p:cNvPr id="68" name="环形箭头 67"/>
          <p:cNvSpPr/>
          <p:nvPr/>
        </p:nvSpPr>
        <p:spPr>
          <a:xfrm>
            <a:off x="4036440" y="3057519"/>
            <a:ext cx="607568" cy="528320"/>
          </a:xfrm>
          <a:prstGeom prst="circular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环形箭头 68"/>
          <p:cNvSpPr/>
          <p:nvPr/>
        </p:nvSpPr>
        <p:spPr>
          <a:xfrm rot="10800000">
            <a:off x="4036440" y="3212976"/>
            <a:ext cx="607568" cy="528320"/>
          </a:xfrm>
          <a:prstGeom prst="circular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灯片编号占位符 5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02D5AC4-439F-4B0E-A646-796E7D430177}" type="slidenum">
              <a:rPr lang="en-US" altLang="zh-CN" sz="1400" kern="12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 sz="14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91265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1955986"/>
            <a:ext cx="3412093" cy="3777270"/>
            <a:chOff x="2951898" y="2243170"/>
            <a:chExt cx="3412093" cy="3777270"/>
          </a:xfrm>
        </p:grpSpPr>
        <p:grpSp>
          <p:nvGrpSpPr>
            <p:cNvPr id="2" name="组合 54"/>
            <p:cNvGrpSpPr>
              <a:grpSpLocks/>
            </p:cNvGrpSpPr>
            <p:nvPr/>
          </p:nvGrpSpPr>
          <p:grpSpPr bwMode="auto">
            <a:xfrm>
              <a:off x="2951898" y="2243170"/>
              <a:ext cx="3412093" cy="3777270"/>
              <a:chOff x="2657475" y="1481138"/>
              <a:chExt cx="3822700" cy="4383087"/>
            </a:xfrm>
          </p:grpSpPr>
          <p:sp>
            <p:nvSpPr>
              <p:cNvPr id="120" name="Freeform 55"/>
              <p:cNvSpPr>
                <a:spLocks/>
              </p:cNvSpPr>
              <p:nvPr/>
            </p:nvSpPr>
            <p:spPr bwMode="gray">
              <a:xfrm>
                <a:off x="3773488" y="3729038"/>
                <a:ext cx="741362" cy="858837"/>
              </a:xfrm>
              <a:custGeom>
                <a:avLst/>
                <a:gdLst>
                  <a:gd name="T0" fmla="*/ 0 w 150"/>
                  <a:gd name="T1" fmla="*/ 2147483647 h 174"/>
                  <a:gd name="T2" fmla="*/ 2147483647 w 150"/>
                  <a:gd name="T3" fmla="*/ 2147483647 h 174"/>
                  <a:gd name="T4" fmla="*/ 2147483647 w 150"/>
                  <a:gd name="T5" fmla="*/ 2147483647 h 174"/>
                  <a:gd name="T6" fmla="*/ 2147483647 w 150"/>
                  <a:gd name="T7" fmla="*/ 0 h 174"/>
                  <a:gd name="T8" fmla="*/ 0 w 150"/>
                  <a:gd name="T9" fmla="*/ 214748364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0"/>
                  <a:gd name="T16" fmla="*/ 0 h 174"/>
                  <a:gd name="T17" fmla="*/ 150 w 150"/>
                  <a:gd name="T18" fmla="*/ 174 h 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0" h="174">
                    <a:moveTo>
                      <a:pt x="0" y="87"/>
                    </a:moveTo>
                    <a:cubicBezTo>
                      <a:pt x="15" y="112"/>
                      <a:pt x="37" y="134"/>
                      <a:pt x="64" y="149"/>
                    </a:cubicBezTo>
                    <a:cubicBezTo>
                      <a:pt x="91" y="165"/>
                      <a:pt x="121" y="173"/>
                      <a:pt x="150" y="174"/>
                    </a:cubicBezTo>
                    <a:cubicBezTo>
                      <a:pt x="150" y="0"/>
                      <a:pt x="150" y="0"/>
                      <a:pt x="150" y="0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56"/>
              <p:cNvSpPr>
                <a:spLocks/>
              </p:cNvSpPr>
              <p:nvPr/>
            </p:nvSpPr>
            <p:spPr bwMode="gray">
              <a:xfrm>
                <a:off x="4584502" y="2755640"/>
                <a:ext cx="741651" cy="856582"/>
              </a:xfrm>
              <a:custGeom>
                <a:avLst/>
                <a:gdLst/>
                <a:ahLst/>
                <a:cxnLst>
                  <a:cxn ang="0">
                    <a:pos x="150" y="87"/>
                  </a:cxn>
                  <a:cxn ang="0">
                    <a:pos x="86" y="25"/>
                  </a:cxn>
                  <a:cxn ang="0">
                    <a:pos x="0" y="0"/>
                  </a:cxn>
                  <a:cxn ang="0">
                    <a:pos x="0" y="173"/>
                  </a:cxn>
                  <a:cxn ang="0">
                    <a:pos x="150" y="87"/>
                  </a:cxn>
                </a:cxnLst>
                <a:rect l="0" t="0" r="r" b="b"/>
                <a:pathLst>
                  <a:path w="150" h="173">
                    <a:moveTo>
                      <a:pt x="150" y="87"/>
                    </a:moveTo>
                    <a:cubicBezTo>
                      <a:pt x="135" y="62"/>
                      <a:pt x="113" y="41"/>
                      <a:pt x="86" y="25"/>
                    </a:cubicBezTo>
                    <a:cubicBezTo>
                      <a:pt x="59" y="9"/>
                      <a:pt x="30" y="1"/>
                      <a:pt x="0" y="0"/>
                    </a:cubicBezTo>
                    <a:cubicBezTo>
                      <a:pt x="0" y="173"/>
                      <a:pt x="0" y="173"/>
                      <a:pt x="0" y="173"/>
                    </a:cubicBezTo>
                    <a:lnTo>
                      <a:pt x="150" y="8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2" name="Freeform 57"/>
              <p:cNvSpPr>
                <a:spLocks/>
              </p:cNvSpPr>
              <p:nvPr/>
            </p:nvSpPr>
            <p:spPr bwMode="gray">
              <a:xfrm>
                <a:off x="4625975" y="3246438"/>
                <a:ext cx="882650" cy="854075"/>
              </a:xfrm>
              <a:custGeom>
                <a:avLst/>
                <a:gdLst>
                  <a:gd name="T0" fmla="*/ 2147483647 w 179"/>
                  <a:gd name="T1" fmla="*/ 2147483647 h 174"/>
                  <a:gd name="T2" fmla="*/ 2147483647 w 179"/>
                  <a:gd name="T3" fmla="*/ 0 h 174"/>
                  <a:gd name="T4" fmla="*/ 0 w 179"/>
                  <a:gd name="T5" fmla="*/ 2147483647 h 174"/>
                  <a:gd name="T6" fmla="*/ 2147483647 w 179"/>
                  <a:gd name="T7" fmla="*/ 2147483647 h 1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9"/>
                  <a:gd name="T13" fmla="*/ 0 h 174"/>
                  <a:gd name="T14" fmla="*/ 179 w 179"/>
                  <a:gd name="T15" fmla="*/ 174 h 1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9" h="174">
                    <a:moveTo>
                      <a:pt x="150" y="174"/>
                    </a:moveTo>
                    <a:cubicBezTo>
                      <a:pt x="179" y="118"/>
                      <a:pt x="177" y="53"/>
                      <a:pt x="150" y="0"/>
                    </a:cubicBezTo>
                    <a:cubicBezTo>
                      <a:pt x="0" y="87"/>
                      <a:pt x="0" y="87"/>
                      <a:pt x="0" y="87"/>
                    </a:cubicBezTo>
                    <a:lnTo>
                      <a:pt x="150" y="17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58"/>
              <p:cNvSpPr>
                <a:spLocks/>
              </p:cNvSpPr>
              <p:nvPr/>
            </p:nvSpPr>
            <p:spPr bwMode="gray">
              <a:xfrm>
                <a:off x="4584700" y="3729038"/>
                <a:ext cx="746125" cy="858837"/>
              </a:xfrm>
              <a:custGeom>
                <a:avLst/>
                <a:gdLst>
                  <a:gd name="T0" fmla="*/ 0 w 151"/>
                  <a:gd name="T1" fmla="*/ 2147483647 h 174"/>
                  <a:gd name="T2" fmla="*/ 2147483647 w 151"/>
                  <a:gd name="T3" fmla="*/ 2147483647 h 174"/>
                  <a:gd name="T4" fmla="*/ 0 w 151"/>
                  <a:gd name="T5" fmla="*/ 0 h 174"/>
                  <a:gd name="T6" fmla="*/ 0 w 151"/>
                  <a:gd name="T7" fmla="*/ 2147483647 h 1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1"/>
                  <a:gd name="T13" fmla="*/ 0 h 174"/>
                  <a:gd name="T14" fmla="*/ 151 w 151"/>
                  <a:gd name="T15" fmla="*/ 174 h 1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1" h="174">
                    <a:moveTo>
                      <a:pt x="0" y="174"/>
                    </a:moveTo>
                    <a:cubicBezTo>
                      <a:pt x="60" y="172"/>
                      <a:pt x="117" y="141"/>
                      <a:pt x="151" y="8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59"/>
              <p:cNvSpPr>
                <a:spLocks/>
              </p:cNvSpPr>
              <p:nvPr/>
            </p:nvSpPr>
            <p:spPr bwMode="gray">
              <a:xfrm>
                <a:off x="3773488" y="2755900"/>
                <a:ext cx="741362" cy="855663"/>
              </a:xfrm>
              <a:custGeom>
                <a:avLst/>
                <a:gdLst>
                  <a:gd name="T0" fmla="*/ 2147483647 w 150"/>
                  <a:gd name="T1" fmla="*/ 0 h 173"/>
                  <a:gd name="T2" fmla="*/ 0 w 150"/>
                  <a:gd name="T3" fmla="*/ 2147483647 h 173"/>
                  <a:gd name="T4" fmla="*/ 2147483647 w 150"/>
                  <a:gd name="T5" fmla="*/ 2147483647 h 173"/>
                  <a:gd name="T6" fmla="*/ 2147483647 w 150"/>
                  <a:gd name="T7" fmla="*/ 0 h 1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0"/>
                  <a:gd name="T13" fmla="*/ 0 h 173"/>
                  <a:gd name="T14" fmla="*/ 150 w 150"/>
                  <a:gd name="T15" fmla="*/ 173 h 1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0" h="173">
                    <a:moveTo>
                      <a:pt x="150" y="0"/>
                    </a:moveTo>
                    <a:cubicBezTo>
                      <a:pt x="91" y="3"/>
                      <a:pt x="34" y="33"/>
                      <a:pt x="0" y="87"/>
                    </a:cubicBezTo>
                    <a:cubicBezTo>
                      <a:pt x="150" y="173"/>
                      <a:pt x="150" y="173"/>
                      <a:pt x="150" y="173"/>
                    </a:cubicBez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60"/>
              <p:cNvSpPr>
                <a:spLocks/>
              </p:cNvSpPr>
              <p:nvPr/>
            </p:nvSpPr>
            <p:spPr bwMode="gray">
              <a:xfrm>
                <a:off x="3590925" y="3246438"/>
                <a:ext cx="890588" cy="854075"/>
              </a:xfrm>
              <a:custGeom>
                <a:avLst/>
                <a:gdLst>
                  <a:gd name="T0" fmla="*/ 2147483647 w 180"/>
                  <a:gd name="T1" fmla="*/ 0 h 174"/>
                  <a:gd name="T2" fmla="*/ 2147483647 w 180"/>
                  <a:gd name="T3" fmla="*/ 2147483647 h 174"/>
                  <a:gd name="T4" fmla="*/ 2147483647 w 180"/>
                  <a:gd name="T5" fmla="*/ 2147483647 h 174"/>
                  <a:gd name="T6" fmla="*/ 2147483647 w 180"/>
                  <a:gd name="T7" fmla="*/ 0 h 1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0"/>
                  <a:gd name="T13" fmla="*/ 0 h 174"/>
                  <a:gd name="T14" fmla="*/ 180 w 180"/>
                  <a:gd name="T15" fmla="*/ 174 h 1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0" h="174">
                    <a:moveTo>
                      <a:pt x="30" y="0"/>
                    </a:moveTo>
                    <a:cubicBezTo>
                      <a:pt x="0" y="56"/>
                      <a:pt x="2" y="121"/>
                      <a:pt x="30" y="174"/>
                    </a:cubicBezTo>
                    <a:cubicBezTo>
                      <a:pt x="180" y="87"/>
                      <a:pt x="180" y="87"/>
                      <a:pt x="180" y="87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61"/>
              <p:cNvSpPr>
                <a:spLocks/>
              </p:cNvSpPr>
              <p:nvPr/>
            </p:nvSpPr>
            <p:spPr bwMode="gray">
              <a:xfrm>
                <a:off x="3094038" y="1481138"/>
                <a:ext cx="1943100" cy="1362075"/>
              </a:xfrm>
              <a:custGeom>
                <a:avLst/>
                <a:gdLst>
                  <a:gd name="T0" fmla="*/ 2147483647 w 298"/>
                  <a:gd name="T1" fmla="*/ 2147483647 h 208"/>
                  <a:gd name="T2" fmla="*/ 2147483647 w 298"/>
                  <a:gd name="T3" fmla="*/ 0 h 208"/>
                  <a:gd name="T4" fmla="*/ 2147483647 w 298"/>
                  <a:gd name="T5" fmla="*/ 2147483647 h 208"/>
                  <a:gd name="T6" fmla="*/ 0 w 298"/>
                  <a:gd name="T7" fmla="*/ 2147483647 h 208"/>
                  <a:gd name="T8" fmla="*/ 2147483647 w 298"/>
                  <a:gd name="T9" fmla="*/ 2147483647 h 208"/>
                  <a:gd name="T10" fmla="*/ 2147483647 w 298"/>
                  <a:gd name="T11" fmla="*/ 2147483647 h 208"/>
                  <a:gd name="T12" fmla="*/ 2147483647 w 298"/>
                  <a:gd name="T13" fmla="*/ 2147483647 h 208"/>
                  <a:gd name="T14" fmla="*/ 2147483647 w 298"/>
                  <a:gd name="T15" fmla="*/ 2147483647 h 208"/>
                  <a:gd name="T16" fmla="*/ 2147483647 w 298"/>
                  <a:gd name="T17" fmla="*/ 2147483647 h 2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8"/>
                  <a:gd name="T28" fmla="*/ 0 h 208"/>
                  <a:gd name="T29" fmla="*/ 298 w 298"/>
                  <a:gd name="T30" fmla="*/ 208 h 2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8" h="208">
                    <a:moveTo>
                      <a:pt x="298" y="96"/>
                    </a:move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131" y="45"/>
                      <a:pt x="53" y="85"/>
                      <a:pt x="0" y="148"/>
                    </a:cubicBezTo>
                    <a:cubicBezTo>
                      <a:pt x="64" y="137"/>
                      <a:pt x="64" y="137"/>
                      <a:pt x="64" y="137"/>
                    </a:cubicBezTo>
                    <a:cubicBezTo>
                      <a:pt x="90" y="208"/>
                      <a:pt x="90" y="208"/>
                      <a:pt x="90" y="208"/>
                    </a:cubicBezTo>
                    <a:cubicBezTo>
                      <a:pt x="124" y="172"/>
                      <a:pt x="170" y="151"/>
                      <a:pt x="218" y="149"/>
                    </a:cubicBezTo>
                    <a:cubicBezTo>
                      <a:pt x="218" y="191"/>
                      <a:pt x="218" y="191"/>
                      <a:pt x="218" y="191"/>
                    </a:cubicBezTo>
                    <a:lnTo>
                      <a:pt x="298" y="9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62"/>
              <p:cNvSpPr>
                <a:spLocks/>
              </p:cNvSpPr>
              <p:nvPr/>
            </p:nvSpPr>
            <p:spPr bwMode="gray">
              <a:xfrm>
                <a:off x="2657475" y="2482850"/>
                <a:ext cx="1077913" cy="1862138"/>
              </a:xfrm>
              <a:custGeom>
                <a:avLst/>
                <a:gdLst>
                  <a:gd name="T0" fmla="*/ 2147483647 w 165"/>
                  <a:gd name="T1" fmla="*/ 2147483647 h 285"/>
                  <a:gd name="T2" fmla="*/ 2147483647 w 165"/>
                  <a:gd name="T3" fmla="*/ 2147483647 h 285"/>
                  <a:gd name="T4" fmla="*/ 2147483647 w 165"/>
                  <a:gd name="T5" fmla="*/ 0 h 285"/>
                  <a:gd name="T6" fmla="*/ 0 w 165"/>
                  <a:gd name="T7" fmla="*/ 2147483647 h 285"/>
                  <a:gd name="T8" fmla="*/ 2147483647 w 165"/>
                  <a:gd name="T9" fmla="*/ 2147483647 h 285"/>
                  <a:gd name="T10" fmla="*/ 0 w 165"/>
                  <a:gd name="T11" fmla="*/ 2147483647 h 285"/>
                  <a:gd name="T12" fmla="*/ 2147483647 w 165"/>
                  <a:gd name="T13" fmla="*/ 2147483647 h 285"/>
                  <a:gd name="T14" fmla="*/ 2147483647 w 165"/>
                  <a:gd name="T15" fmla="*/ 2147483647 h 285"/>
                  <a:gd name="T16" fmla="*/ 2147483647 w 165"/>
                  <a:gd name="T17" fmla="*/ 2147483647 h 285"/>
                  <a:gd name="T18" fmla="*/ 2147483647 w 165"/>
                  <a:gd name="T19" fmla="*/ 2147483647 h 2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5"/>
                  <a:gd name="T31" fmla="*/ 0 h 285"/>
                  <a:gd name="T32" fmla="*/ 165 w 165"/>
                  <a:gd name="T33" fmla="*/ 285 h 2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5" h="285">
                    <a:moveTo>
                      <a:pt x="128" y="95"/>
                    </a:move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13" y="83"/>
                      <a:pt x="0" y="131"/>
                      <a:pt x="0" y="182"/>
                    </a:cubicBezTo>
                    <a:cubicBezTo>
                      <a:pt x="0" y="218"/>
                      <a:pt x="6" y="253"/>
                      <a:pt x="18" y="285"/>
                    </a:cubicBezTo>
                    <a:cubicBezTo>
                      <a:pt x="41" y="224"/>
                      <a:pt x="41" y="224"/>
                      <a:pt x="41" y="224"/>
                    </a:cubicBezTo>
                    <a:cubicBezTo>
                      <a:pt x="115" y="237"/>
                      <a:pt x="115" y="237"/>
                      <a:pt x="115" y="237"/>
                    </a:cubicBezTo>
                    <a:cubicBezTo>
                      <a:pt x="101" y="191"/>
                      <a:pt x="104" y="140"/>
                      <a:pt x="128" y="9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63"/>
              <p:cNvSpPr>
                <a:spLocks/>
              </p:cNvSpPr>
              <p:nvPr/>
            </p:nvSpPr>
            <p:spPr bwMode="gray">
              <a:xfrm>
                <a:off x="2701925" y="4051300"/>
                <a:ext cx="1592263" cy="1516063"/>
              </a:xfrm>
              <a:custGeom>
                <a:avLst/>
                <a:gdLst>
                  <a:gd name="T0" fmla="*/ 2147483647 w 244"/>
                  <a:gd name="T1" fmla="*/ 2147483647 h 231"/>
                  <a:gd name="T2" fmla="*/ 2147483647 w 244"/>
                  <a:gd name="T3" fmla="*/ 2147483647 h 231"/>
                  <a:gd name="T4" fmla="*/ 2147483647 w 244"/>
                  <a:gd name="T5" fmla="*/ 2147483647 h 231"/>
                  <a:gd name="T6" fmla="*/ 2147483647 w 244"/>
                  <a:gd name="T7" fmla="*/ 2147483647 h 231"/>
                  <a:gd name="T8" fmla="*/ 2147483647 w 244"/>
                  <a:gd name="T9" fmla="*/ 0 h 231"/>
                  <a:gd name="T10" fmla="*/ 0 w 244"/>
                  <a:gd name="T11" fmla="*/ 2147483647 h 231"/>
                  <a:gd name="T12" fmla="*/ 2147483647 w 244"/>
                  <a:gd name="T13" fmla="*/ 2147483647 h 231"/>
                  <a:gd name="T14" fmla="*/ 2147483647 w 244"/>
                  <a:gd name="T15" fmla="*/ 2147483647 h 231"/>
                  <a:gd name="T16" fmla="*/ 2147483647 w 244"/>
                  <a:gd name="T17" fmla="*/ 2147483647 h 231"/>
                  <a:gd name="T18" fmla="*/ 2147483647 w 244"/>
                  <a:gd name="T19" fmla="*/ 2147483647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4"/>
                  <a:gd name="T31" fmla="*/ 0 h 231"/>
                  <a:gd name="T32" fmla="*/ 244 w 244"/>
                  <a:gd name="T33" fmla="*/ 231 h 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4" h="231">
                    <a:moveTo>
                      <a:pt x="244" y="123"/>
                    </a:moveTo>
                    <a:cubicBezTo>
                      <a:pt x="226" y="119"/>
                      <a:pt x="209" y="113"/>
                      <a:pt x="193" y="103"/>
                    </a:cubicBezTo>
                    <a:cubicBezTo>
                      <a:pt x="166" y="88"/>
                      <a:pt x="144" y="66"/>
                      <a:pt x="128" y="41"/>
                    </a:cubicBezTo>
                    <a:cubicBezTo>
                      <a:pt x="165" y="21"/>
                      <a:pt x="165" y="21"/>
                      <a:pt x="165" y="2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79" y="166"/>
                      <a:pt x="151" y="216"/>
                      <a:pt x="236" y="231"/>
                    </a:cubicBezTo>
                    <a:cubicBezTo>
                      <a:pt x="195" y="182"/>
                      <a:pt x="195" y="182"/>
                      <a:pt x="195" y="182"/>
                    </a:cubicBezTo>
                    <a:lnTo>
                      <a:pt x="244" y="12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64"/>
              <p:cNvSpPr>
                <a:spLocks/>
              </p:cNvSpPr>
              <p:nvPr/>
            </p:nvSpPr>
            <p:spPr bwMode="gray">
              <a:xfrm>
                <a:off x="4090988" y="4502150"/>
                <a:ext cx="1947862" cy="1362075"/>
              </a:xfrm>
              <a:custGeom>
                <a:avLst/>
                <a:gdLst>
                  <a:gd name="T0" fmla="*/ 2147483647 w 298"/>
                  <a:gd name="T1" fmla="*/ 2147483647 h 208"/>
                  <a:gd name="T2" fmla="*/ 2147483647 w 298"/>
                  <a:gd name="T3" fmla="*/ 2147483647 h 208"/>
                  <a:gd name="T4" fmla="*/ 2147483647 w 298"/>
                  <a:gd name="T5" fmla="*/ 0 h 208"/>
                  <a:gd name="T6" fmla="*/ 2147483647 w 298"/>
                  <a:gd name="T7" fmla="*/ 2147483647 h 208"/>
                  <a:gd name="T8" fmla="*/ 2147483647 w 298"/>
                  <a:gd name="T9" fmla="*/ 2147483647 h 208"/>
                  <a:gd name="T10" fmla="*/ 0 w 298"/>
                  <a:gd name="T11" fmla="*/ 2147483647 h 208"/>
                  <a:gd name="T12" fmla="*/ 2147483647 w 298"/>
                  <a:gd name="T13" fmla="*/ 2147483647 h 208"/>
                  <a:gd name="T14" fmla="*/ 2147483647 w 298"/>
                  <a:gd name="T15" fmla="*/ 2147483647 h 208"/>
                  <a:gd name="T16" fmla="*/ 2147483647 w 298"/>
                  <a:gd name="T17" fmla="*/ 2147483647 h 2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8"/>
                  <a:gd name="T28" fmla="*/ 0 h 208"/>
                  <a:gd name="T29" fmla="*/ 298 w 298"/>
                  <a:gd name="T30" fmla="*/ 208 h 2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8" h="208">
                    <a:moveTo>
                      <a:pt x="298" y="60"/>
                    </a:moveTo>
                    <a:cubicBezTo>
                      <a:pt x="235" y="71"/>
                      <a:pt x="235" y="71"/>
                      <a:pt x="235" y="71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175" y="37"/>
                      <a:pt x="128" y="57"/>
                      <a:pt x="80" y="5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80" y="208"/>
                      <a:pt x="80" y="208"/>
                      <a:pt x="80" y="208"/>
                    </a:cubicBezTo>
                    <a:cubicBezTo>
                      <a:pt x="80" y="166"/>
                      <a:pt x="80" y="166"/>
                      <a:pt x="80" y="166"/>
                    </a:cubicBezTo>
                    <a:cubicBezTo>
                      <a:pt x="167" y="164"/>
                      <a:pt x="246" y="123"/>
                      <a:pt x="298" y="6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65"/>
              <p:cNvSpPr>
                <a:spLocks/>
              </p:cNvSpPr>
              <p:nvPr/>
            </p:nvSpPr>
            <p:spPr bwMode="gray">
              <a:xfrm>
                <a:off x="5402263" y="3009900"/>
                <a:ext cx="1077912" cy="1852613"/>
              </a:xfrm>
              <a:custGeom>
                <a:avLst/>
                <a:gdLst>
                  <a:gd name="T0" fmla="*/ 2147483647 w 165"/>
                  <a:gd name="T1" fmla="*/ 2147483647 h 283"/>
                  <a:gd name="T2" fmla="*/ 2147483647 w 165"/>
                  <a:gd name="T3" fmla="*/ 2147483647 h 283"/>
                  <a:gd name="T4" fmla="*/ 2147483647 w 165"/>
                  <a:gd name="T5" fmla="*/ 0 h 283"/>
                  <a:gd name="T6" fmla="*/ 2147483647 w 165"/>
                  <a:gd name="T7" fmla="*/ 2147483647 h 283"/>
                  <a:gd name="T8" fmla="*/ 2147483647 w 165"/>
                  <a:gd name="T9" fmla="*/ 2147483647 h 283"/>
                  <a:gd name="T10" fmla="*/ 2147483647 w 165"/>
                  <a:gd name="T11" fmla="*/ 2147483647 h 283"/>
                  <a:gd name="T12" fmla="*/ 0 w 165"/>
                  <a:gd name="T13" fmla="*/ 2147483647 h 283"/>
                  <a:gd name="T14" fmla="*/ 2147483647 w 165"/>
                  <a:gd name="T15" fmla="*/ 2147483647 h 283"/>
                  <a:gd name="T16" fmla="*/ 2147483647 w 165"/>
                  <a:gd name="T17" fmla="*/ 2147483647 h 283"/>
                  <a:gd name="T18" fmla="*/ 2147483647 w 165"/>
                  <a:gd name="T19" fmla="*/ 2147483647 h 2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5"/>
                  <a:gd name="T31" fmla="*/ 0 h 283"/>
                  <a:gd name="T32" fmla="*/ 165 w 165"/>
                  <a:gd name="T33" fmla="*/ 283 h 28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5" h="283">
                    <a:moveTo>
                      <a:pt x="129" y="241"/>
                    </a:moveTo>
                    <a:cubicBezTo>
                      <a:pt x="151" y="200"/>
                      <a:pt x="164" y="152"/>
                      <a:pt x="164" y="101"/>
                    </a:cubicBezTo>
                    <a:cubicBezTo>
                      <a:pt x="164" y="66"/>
                      <a:pt x="158" y="31"/>
                      <a:pt x="146" y="0"/>
                    </a:cubicBezTo>
                    <a:cubicBezTo>
                      <a:pt x="124" y="60"/>
                      <a:pt x="124" y="60"/>
                      <a:pt x="124" y="6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63" y="92"/>
                      <a:pt x="60" y="143"/>
                      <a:pt x="36" y="188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43" y="283"/>
                      <a:pt x="43" y="283"/>
                      <a:pt x="43" y="283"/>
                    </a:cubicBezTo>
                    <a:cubicBezTo>
                      <a:pt x="165" y="262"/>
                      <a:pt x="165" y="262"/>
                      <a:pt x="165" y="262"/>
                    </a:cubicBezTo>
                    <a:lnTo>
                      <a:pt x="129" y="2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gray">
              <a:xfrm>
                <a:off x="4835525" y="1792288"/>
                <a:ext cx="1600200" cy="1511300"/>
              </a:xfrm>
              <a:custGeom>
                <a:avLst/>
                <a:gdLst>
                  <a:gd name="T0" fmla="*/ 2147483647 w 245"/>
                  <a:gd name="T1" fmla="*/ 2147483647 h 231"/>
                  <a:gd name="T2" fmla="*/ 2147483647 w 245"/>
                  <a:gd name="T3" fmla="*/ 0 h 231"/>
                  <a:gd name="T4" fmla="*/ 2147483647 w 245"/>
                  <a:gd name="T5" fmla="*/ 2147483647 h 231"/>
                  <a:gd name="T6" fmla="*/ 0 w 245"/>
                  <a:gd name="T7" fmla="*/ 2147483647 h 231"/>
                  <a:gd name="T8" fmla="*/ 2147483647 w 245"/>
                  <a:gd name="T9" fmla="*/ 2147483647 h 231"/>
                  <a:gd name="T10" fmla="*/ 2147483647 w 245"/>
                  <a:gd name="T11" fmla="*/ 2147483647 h 231"/>
                  <a:gd name="T12" fmla="*/ 2147483647 w 245"/>
                  <a:gd name="T13" fmla="*/ 2147483647 h 231"/>
                  <a:gd name="T14" fmla="*/ 2147483647 w 245"/>
                  <a:gd name="T15" fmla="*/ 2147483647 h 231"/>
                  <a:gd name="T16" fmla="*/ 2147483647 w 245"/>
                  <a:gd name="T17" fmla="*/ 2147483647 h 231"/>
                  <a:gd name="T18" fmla="*/ 2147483647 w 245"/>
                  <a:gd name="T19" fmla="*/ 2147483647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5"/>
                  <a:gd name="T31" fmla="*/ 0 h 231"/>
                  <a:gd name="T32" fmla="*/ 245 w 245"/>
                  <a:gd name="T33" fmla="*/ 231 h 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5" h="231">
                    <a:moveTo>
                      <a:pt x="209" y="136"/>
                    </a:moveTo>
                    <a:cubicBezTo>
                      <a:pt x="165" y="65"/>
                      <a:pt x="93" y="14"/>
                      <a:pt x="8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18" y="111"/>
                      <a:pt x="35" y="118"/>
                      <a:pt x="52" y="127"/>
                    </a:cubicBezTo>
                    <a:cubicBezTo>
                      <a:pt x="79" y="143"/>
                      <a:pt x="100" y="164"/>
                      <a:pt x="116" y="189"/>
                    </a:cubicBezTo>
                    <a:cubicBezTo>
                      <a:pt x="80" y="210"/>
                      <a:pt x="80" y="210"/>
                      <a:pt x="80" y="210"/>
                    </a:cubicBezTo>
                    <a:cubicBezTo>
                      <a:pt x="202" y="231"/>
                      <a:pt x="202" y="231"/>
                      <a:pt x="202" y="231"/>
                    </a:cubicBezTo>
                    <a:cubicBezTo>
                      <a:pt x="245" y="115"/>
                      <a:pt x="245" y="115"/>
                      <a:pt x="245" y="115"/>
                    </a:cubicBezTo>
                    <a:lnTo>
                      <a:pt x="209" y="136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Oval 67"/>
              <p:cNvSpPr>
                <a:spLocks noChangeAspect="1" noChangeArrowheads="1"/>
              </p:cNvSpPr>
              <p:nvPr/>
            </p:nvSpPr>
            <p:spPr bwMode="gray">
              <a:xfrm>
                <a:off x="3881980" y="3004325"/>
                <a:ext cx="1332124" cy="1331846"/>
              </a:xfrm>
              <a:prstGeom prst="ellipse">
                <a:avLst/>
              </a:prstGeom>
              <a:solidFill>
                <a:srgbClr val="691507"/>
              </a:solidFill>
              <a:ln w="9525">
                <a:solidFill>
                  <a:srgbClr val="EAEAEA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lIns="90000" tIns="90000" rIns="72000" bIns="900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33" name="Picture 6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4127500" y="3044825"/>
                <a:ext cx="831850" cy="601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4" name="Rectangle 70"/>
              <p:cNvSpPr>
                <a:spLocks noChangeArrowheads="1"/>
              </p:cNvSpPr>
              <p:nvPr/>
            </p:nvSpPr>
            <p:spPr bwMode="gray">
              <a:xfrm>
                <a:off x="3897967" y="3441072"/>
                <a:ext cx="1298575" cy="5571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权益类激励计划</a:t>
                </a:r>
                <a:endParaRPr lang="de-DE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5" name="TextBox 33"/>
            <p:cNvSpPr txBox="1">
              <a:spLocks noChangeArrowheads="1"/>
            </p:cNvSpPr>
            <p:nvPr/>
          </p:nvSpPr>
          <p:spPr bwMode="auto">
            <a:xfrm>
              <a:off x="3883783" y="2709753"/>
              <a:ext cx="928688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股票期权</a:t>
              </a:r>
            </a:p>
          </p:txBody>
        </p:sp>
        <p:sp>
          <p:nvSpPr>
            <p:cNvPr id="136" name="TextBox 34"/>
            <p:cNvSpPr txBox="1">
              <a:spLocks noChangeArrowheads="1"/>
            </p:cNvSpPr>
            <p:nvPr/>
          </p:nvSpPr>
          <p:spPr bwMode="auto">
            <a:xfrm>
              <a:off x="3102531" y="3372991"/>
              <a:ext cx="369332" cy="920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股票增值权</a:t>
              </a:r>
            </a:p>
          </p:txBody>
        </p:sp>
        <p:sp>
          <p:nvSpPr>
            <p:cNvPr id="137" name="TextBox 55"/>
            <p:cNvSpPr txBox="1">
              <a:spLocks noChangeArrowheads="1"/>
            </p:cNvSpPr>
            <p:nvPr/>
          </p:nvSpPr>
          <p:spPr bwMode="auto">
            <a:xfrm rot="3000000">
              <a:off x="3226594" y="4950619"/>
              <a:ext cx="928687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虚拟股票</a:t>
              </a:r>
            </a:p>
          </p:txBody>
        </p:sp>
        <p:sp>
          <p:nvSpPr>
            <p:cNvPr id="138" name="TextBox 56"/>
            <p:cNvSpPr txBox="1">
              <a:spLocks noChangeArrowheads="1"/>
            </p:cNvSpPr>
            <p:nvPr/>
          </p:nvSpPr>
          <p:spPr bwMode="auto">
            <a:xfrm rot="2700000">
              <a:off x="5127626" y="3081337"/>
              <a:ext cx="1071562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限制性股票</a:t>
              </a:r>
            </a:p>
          </p:txBody>
        </p:sp>
        <p:sp>
          <p:nvSpPr>
            <p:cNvPr id="139" name="TextBox 57"/>
            <p:cNvSpPr txBox="1">
              <a:spLocks noChangeArrowheads="1"/>
            </p:cNvSpPr>
            <p:nvPr/>
          </p:nvSpPr>
          <p:spPr bwMode="auto">
            <a:xfrm rot="1200000">
              <a:off x="5800522" y="3912642"/>
              <a:ext cx="369332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员工持股计划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TextBox 58"/>
            <p:cNvSpPr txBox="1">
              <a:spLocks noChangeArrowheads="1"/>
            </p:cNvSpPr>
            <p:nvPr/>
          </p:nvSpPr>
          <p:spPr bwMode="auto">
            <a:xfrm rot="20700000">
              <a:off x="4441825" y="5214938"/>
              <a:ext cx="11430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管理层收购</a:t>
              </a:r>
            </a:p>
          </p:txBody>
        </p:sp>
      </p:grpSp>
      <p:sp>
        <p:nvSpPr>
          <p:cNvPr id="39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权益类激励计划</a:t>
            </a:r>
          </a:p>
        </p:txBody>
      </p:sp>
      <p:sp>
        <p:nvSpPr>
          <p:cNvPr id="40" name="矩形 39"/>
          <p:cNvSpPr/>
          <p:nvPr/>
        </p:nvSpPr>
        <p:spPr>
          <a:xfrm>
            <a:off x="857224" y="1549869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400" u="sng" dirty="0" smtClean="0">
                <a:latin typeface="华文行楷" pitchFamily="2" charset="-122"/>
                <a:ea typeface="华文行楷" pitchFamily="2" charset="-122"/>
              </a:rPr>
              <a:t>计划种类</a:t>
            </a:r>
            <a:endParaRPr lang="en-US" altLang="zh-CN" sz="2400" u="sng" dirty="0" smtClean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78473" y="2476555"/>
            <a:ext cx="4586015" cy="2968669"/>
            <a:chOff x="3504982" y="2844960"/>
            <a:chExt cx="5240523" cy="3392352"/>
          </a:xfrm>
        </p:grpSpPr>
        <p:grpSp>
          <p:nvGrpSpPr>
            <p:cNvPr id="42" name="组合 41"/>
            <p:cNvGrpSpPr/>
            <p:nvPr/>
          </p:nvGrpSpPr>
          <p:grpSpPr>
            <a:xfrm>
              <a:off x="5098415" y="2855263"/>
              <a:ext cx="3578693" cy="1032835"/>
              <a:chOff x="1741202" y="2252"/>
              <a:chExt cx="3586752" cy="1289567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2889794" y="-1146340"/>
                <a:ext cx="1289567" cy="3586752"/>
              </a:xfrm>
              <a:prstGeom prst="round2Same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同侧圆角矩形 4"/>
              <p:cNvSpPr/>
              <p:nvPr/>
            </p:nvSpPr>
            <p:spPr>
              <a:xfrm>
                <a:off x="1741203" y="65203"/>
                <a:ext cx="3586751" cy="116366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171450" lvl="1" indent="-171450" algn="l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zh-CN" altLang="en-US" sz="1600" dirty="0"/>
                  <a:t>根据</a:t>
                </a:r>
                <a:r>
                  <a:rPr lang="zh-CN" altLang="en-US" sz="1600" kern="1200" dirty="0" smtClean="0"/>
                  <a:t>上市公司要求设计符合其自身需要的股权激励计划</a:t>
                </a:r>
                <a:endParaRPr lang="zh-CN" altLang="en-US" sz="1600" kern="1200" dirty="0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542592" y="2844960"/>
              <a:ext cx="1508771" cy="1088096"/>
              <a:chOff x="191337" y="18874"/>
              <a:chExt cx="1549864" cy="1256320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91337" y="18874"/>
                <a:ext cx="1549864" cy="1256320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7" name="圆角矩形 6"/>
              <p:cNvSpPr/>
              <p:nvPr/>
            </p:nvSpPr>
            <p:spPr>
              <a:xfrm>
                <a:off x="252665" y="80202"/>
                <a:ext cx="1427208" cy="1133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38100" rIns="76200" bIns="381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b="1" kern="1200" dirty="0" smtClean="0"/>
                  <a:t>咨询设计</a:t>
                </a:r>
                <a:endParaRPr lang="zh-CN" altLang="en-US" sz="2000" b="1" kern="1200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098413" y="4016854"/>
              <a:ext cx="3647092" cy="1005847"/>
              <a:chOff x="1741200" y="1548014"/>
              <a:chExt cx="3655304" cy="1146318"/>
            </a:xfrm>
          </p:grpSpPr>
          <p:sp>
            <p:nvSpPr>
              <p:cNvPr id="49" name="同侧圆角矩形 48"/>
              <p:cNvSpPr/>
              <p:nvPr/>
            </p:nvSpPr>
            <p:spPr>
              <a:xfrm rot="5400000">
                <a:off x="2961417" y="327797"/>
                <a:ext cx="1146318" cy="3586752"/>
              </a:xfrm>
              <a:prstGeom prst="round2Same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同侧圆角矩形 8"/>
              <p:cNvSpPr/>
              <p:nvPr/>
            </p:nvSpPr>
            <p:spPr>
              <a:xfrm>
                <a:off x="1741202" y="1593141"/>
                <a:ext cx="3655302" cy="103440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171450" lvl="1" indent="-171450" algn="l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zh-CN" altLang="en-US" sz="1600" kern="1200" dirty="0" smtClean="0"/>
                  <a:t>股份、期权登记、行权等涉及登记存管领域的股权激励计划服务</a:t>
                </a:r>
                <a:endParaRPr lang="zh-CN" altLang="en-US" sz="1600" kern="1200" dirty="0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3542592" y="4007440"/>
              <a:ext cx="1508771" cy="1055386"/>
              <a:chOff x="191337" y="1419810"/>
              <a:chExt cx="1549864" cy="1381061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91337" y="1419810"/>
                <a:ext cx="1549864" cy="1381061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3" name="圆角矩形 10"/>
              <p:cNvSpPr/>
              <p:nvPr/>
            </p:nvSpPr>
            <p:spPr>
              <a:xfrm>
                <a:off x="258755" y="1487228"/>
                <a:ext cx="1415028" cy="124622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38100" rIns="76200" bIns="381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b="1" kern="1200" dirty="0" smtClean="0"/>
                  <a:t>计划登记</a:t>
                </a:r>
                <a:endParaRPr lang="zh-CN" altLang="en-US" sz="2000" b="1" kern="1200" dirty="0"/>
              </a:p>
            </p:txBody>
          </p:sp>
        </p:grpSp>
        <p:sp>
          <p:nvSpPr>
            <p:cNvPr id="55" name="同侧圆角矩形 54"/>
            <p:cNvSpPr/>
            <p:nvPr/>
          </p:nvSpPr>
          <p:spPr>
            <a:xfrm rot="5400000">
              <a:off x="6384835" y="3945043"/>
              <a:ext cx="1005847" cy="3578692"/>
            </a:xfrm>
            <a:prstGeom prst="round2Same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7" name="组合 56"/>
            <p:cNvGrpSpPr/>
            <p:nvPr/>
          </p:nvGrpSpPr>
          <p:grpSpPr>
            <a:xfrm>
              <a:off x="3504982" y="5154556"/>
              <a:ext cx="1546382" cy="1082756"/>
              <a:chOff x="191337" y="2952709"/>
              <a:chExt cx="1549864" cy="1085194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191337" y="2952709"/>
                <a:ext cx="1549864" cy="1085194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9" name="圆角矩形 14"/>
              <p:cNvSpPr/>
              <p:nvPr/>
            </p:nvSpPr>
            <p:spPr>
              <a:xfrm>
                <a:off x="244312" y="3005684"/>
                <a:ext cx="1443914" cy="97924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38100" rIns="76200" bIns="381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b="1" kern="1200" dirty="0" smtClean="0"/>
                  <a:t>持续管理</a:t>
                </a:r>
                <a:endParaRPr lang="zh-CN" altLang="en-US" sz="2000" b="1" kern="1200" dirty="0"/>
              </a:p>
            </p:txBody>
          </p:sp>
        </p:grpSp>
        <p:sp>
          <p:nvSpPr>
            <p:cNvPr id="60" name="AutoShape 16"/>
            <p:cNvSpPr>
              <a:spLocks noChangeArrowheads="1"/>
            </p:cNvSpPr>
            <p:nvPr/>
          </p:nvSpPr>
          <p:spPr bwMode="blackGray">
            <a:xfrm rot="16200000" flipH="1" flipV="1">
              <a:off x="3468320" y="3758328"/>
              <a:ext cx="574770" cy="431078"/>
            </a:xfrm>
            <a:prstGeom prst="rightArrow">
              <a:avLst>
                <a:gd name="adj1" fmla="val 46509"/>
                <a:gd name="adj2" fmla="val 42052"/>
              </a:avLst>
            </a:prstGeom>
            <a:solidFill>
              <a:schemeClr val="bg1">
                <a:lumMod val="85000"/>
                <a:alpha val="72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AutoShape 16"/>
            <p:cNvSpPr>
              <a:spLocks noChangeArrowheads="1"/>
            </p:cNvSpPr>
            <p:nvPr/>
          </p:nvSpPr>
          <p:spPr bwMode="blackGray">
            <a:xfrm rot="16200000" flipH="1" flipV="1">
              <a:off x="3468586" y="4994092"/>
              <a:ext cx="574235" cy="431077"/>
            </a:xfrm>
            <a:prstGeom prst="rightArrow">
              <a:avLst>
                <a:gd name="adj1" fmla="val 46509"/>
                <a:gd name="adj2" fmla="val 42052"/>
              </a:avLst>
            </a:prstGeom>
            <a:solidFill>
              <a:schemeClr val="bg1">
                <a:lumMod val="85000"/>
                <a:alpha val="72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567130" y="1588730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400" u="sng" dirty="0" smtClean="0">
                <a:latin typeface="华文行楷" pitchFamily="2" charset="-122"/>
                <a:ea typeface="华文行楷" pitchFamily="2" charset="-122"/>
              </a:rPr>
              <a:t>业务流程</a:t>
            </a:r>
            <a:endParaRPr lang="en-US" altLang="zh-CN" sz="2400" u="sng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4" name="同侧圆角矩形 8"/>
          <p:cNvSpPr/>
          <p:nvPr/>
        </p:nvSpPr>
        <p:spPr>
          <a:xfrm>
            <a:off x="5796136" y="4640549"/>
            <a:ext cx="3191591" cy="7942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sz="1600" dirty="0"/>
              <a:t>计划期间的雇佣关系调整、合规管理参数、行权规则信息维护持续管理服务</a:t>
            </a:r>
          </a:p>
        </p:txBody>
      </p:sp>
    </p:spTree>
    <p:extLst>
      <p:ext uri="{BB962C8B-B14F-4D97-AF65-F5344CB8AC3E}">
        <p14:creationId xmlns:p14="http://schemas.microsoft.com/office/powerpoint/2010/main" xmlns="" val="14716053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7" descr="http://www.charterintelligence.co.uk/Images/equiniti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44694"/>
            <a:ext cx="1872208" cy="776194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115616" y="2348880"/>
            <a:ext cx="6767413" cy="4478852"/>
            <a:chOff x="396875" y="760685"/>
            <a:chExt cx="8278813" cy="5549630"/>
          </a:xfrm>
        </p:grpSpPr>
        <p:sp>
          <p:nvSpPr>
            <p:cNvPr id="12291" name="Text Box 5"/>
            <p:cNvSpPr txBox="1">
              <a:spLocks noChangeArrowheads="1"/>
            </p:cNvSpPr>
            <p:nvPr/>
          </p:nvSpPr>
          <p:spPr bwMode="auto">
            <a:xfrm>
              <a:off x="3037934" y="760685"/>
              <a:ext cx="2884253" cy="6516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108000" bIns="108000">
              <a:spAutoFit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marL="720000" eaLnBrk="1" hangingPunct="1">
                <a:spcBef>
                  <a:spcPts val="1800"/>
                </a:spcBef>
                <a:spcAft>
                  <a:spcPts val="18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计划管理系统  </a:t>
              </a:r>
              <a:endParaRPr lang="en-AU" altLang="zh-TW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292" name="AutoShape 9"/>
            <p:cNvSpPr>
              <a:spLocks noChangeArrowheads="1"/>
            </p:cNvSpPr>
            <p:nvPr/>
          </p:nvSpPr>
          <p:spPr bwMode="auto">
            <a:xfrm>
              <a:off x="396875" y="2420938"/>
              <a:ext cx="1366838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US" sz="1600" b="1" dirty="0" smtClean="0">
                  <a:solidFill>
                    <a:schemeClr val="tx1"/>
                  </a:solidFill>
                  <a:ea typeface="宋体" panose="02010600030101010101" pitchFamily="2" charset="-122"/>
                </a:rPr>
                <a:t>计划管理</a:t>
              </a:r>
              <a:endParaRPr lang="en-AU" altLang="zh-CN" sz="1600" b="1" dirty="0">
                <a:solidFill>
                  <a:schemeClr val="tx1"/>
                </a:solidFill>
              </a:endParaRP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Plan </a:t>
              </a:r>
              <a:r>
                <a:rPr lang="en-AU" altLang="zh-CN" sz="1600" b="1" dirty="0">
                  <a:solidFill>
                    <a:schemeClr val="tx1"/>
                  </a:solidFill>
                </a:rPr>
                <a:t>Specific </a:t>
              </a:r>
            </a:p>
            <a:p>
              <a:pPr algn="ctr" eaLnBrk="1" hangingPunct="1"/>
              <a:r>
                <a:rPr lang="en-AU" altLang="zh-CN" sz="1600" b="1" dirty="0">
                  <a:solidFill>
                    <a:schemeClr val="tx1"/>
                  </a:solidFill>
                </a:rPr>
                <a:t>Admin</a:t>
              </a:r>
              <a:endParaRPr lang="zh-CN" altLang="en-AU" sz="1600" b="1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2124075" y="2419350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计税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Tax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Calculation</a:t>
              </a:r>
            </a:p>
          </p:txBody>
        </p:sp>
        <p:sp>
          <p:nvSpPr>
            <p:cNvPr id="12294" name="AutoShape 11"/>
            <p:cNvSpPr>
              <a:spLocks noChangeArrowheads="1"/>
            </p:cNvSpPr>
            <p:nvPr/>
          </p:nvSpPr>
          <p:spPr bwMode="auto">
            <a:xfrm>
              <a:off x="3851275" y="2419350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计划监控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Plan Control</a:t>
              </a:r>
            </a:p>
          </p:txBody>
        </p:sp>
        <p:sp>
          <p:nvSpPr>
            <p:cNvPr id="12295" name="AutoShape 12"/>
            <p:cNvSpPr>
              <a:spLocks noChangeArrowheads="1"/>
            </p:cNvSpPr>
            <p:nvPr/>
          </p:nvSpPr>
          <p:spPr bwMode="auto">
            <a:xfrm>
              <a:off x="5580063" y="2420938"/>
              <a:ext cx="1366837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报表</a:t>
              </a:r>
              <a:r>
                <a:rPr lang="zh-CN" altLang="en-US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Reporting</a:t>
              </a:r>
            </a:p>
          </p:txBody>
        </p:sp>
        <p:sp>
          <p:nvSpPr>
            <p:cNvPr id="12296" name="AutoShape 13"/>
            <p:cNvSpPr>
              <a:spLocks noChangeArrowheads="1"/>
            </p:cNvSpPr>
            <p:nvPr/>
          </p:nvSpPr>
          <p:spPr bwMode="auto">
            <a:xfrm>
              <a:off x="7308850" y="2419350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合规监控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Regulation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Control</a:t>
              </a:r>
            </a:p>
          </p:txBody>
        </p:sp>
        <p:sp>
          <p:nvSpPr>
            <p:cNvPr id="12297" name="AutoShape 14"/>
            <p:cNvSpPr>
              <a:spLocks noChangeArrowheads="1"/>
            </p:cNvSpPr>
            <p:nvPr/>
          </p:nvSpPr>
          <p:spPr bwMode="auto">
            <a:xfrm>
              <a:off x="971550" y="5013326"/>
              <a:ext cx="1366840" cy="129698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 smtClean="0">
                  <a:solidFill>
                    <a:schemeClr val="tx1"/>
                  </a:solidFill>
                  <a:ea typeface="宋体" panose="02010600030101010101" pitchFamily="2" charset="-122"/>
                </a:rPr>
                <a:t>终止</a:t>
              </a:r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雇佣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Termination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Handling</a:t>
              </a:r>
            </a:p>
          </p:txBody>
        </p:sp>
        <p:sp>
          <p:nvSpPr>
            <p:cNvPr id="12298" name="AutoShape 15"/>
            <p:cNvSpPr>
              <a:spLocks noChangeArrowheads="1"/>
            </p:cNvSpPr>
            <p:nvPr/>
          </p:nvSpPr>
          <p:spPr bwMode="auto">
            <a:xfrm>
              <a:off x="2771775" y="5013325"/>
              <a:ext cx="1366838" cy="1296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归属期</a:t>
              </a:r>
              <a:r>
                <a:rPr lang="zh-CN" altLang="en-AU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Vesting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Schedule</a:t>
              </a:r>
            </a:p>
          </p:txBody>
        </p:sp>
        <p:sp>
          <p:nvSpPr>
            <p:cNvPr id="12299" name="AutoShape 16"/>
            <p:cNvSpPr>
              <a:spLocks noChangeArrowheads="1"/>
            </p:cNvSpPr>
            <p:nvPr/>
          </p:nvSpPr>
          <p:spPr bwMode="auto">
            <a:xfrm>
              <a:off x="4572000" y="4941888"/>
              <a:ext cx="1366838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禁售期</a:t>
              </a:r>
              <a:r>
                <a:rPr lang="zh-CN" altLang="en-AU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Black-out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Period</a:t>
              </a:r>
            </a:p>
          </p:txBody>
        </p:sp>
        <p:sp>
          <p:nvSpPr>
            <p:cNvPr id="12300" name="AutoShape 17"/>
            <p:cNvSpPr>
              <a:spLocks noChangeArrowheads="1"/>
            </p:cNvSpPr>
            <p:nvPr/>
          </p:nvSpPr>
          <p:spPr bwMode="auto">
            <a:xfrm>
              <a:off x="6443663" y="4868863"/>
              <a:ext cx="1366837" cy="12969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 marL="358775" indent="-358775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1pPr>
              <a:lvl2pPr marL="742950" indent="-28575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2pPr>
              <a:lvl3pPr marL="11430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3pPr>
              <a:lvl4pPr marL="16002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4pPr>
              <a:lvl5pPr marL="2057400" indent="-228600" defTabSz="957263" eaLnBrk="0" hangingPunct="0"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defRPr sz="1700">
                  <a:solidFill>
                    <a:srgbClr val="780064"/>
                  </a:solidFill>
                  <a:latin typeface="Arial Narrow" panose="020B0606020202030204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CN" altLang="en-AU" sz="16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授权资格</a:t>
              </a:r>
              <a:r>
                <a:rPr lang="zh-CN" altLang="en-AU" sz="1600" dirty="0">
                  <a:solidFill>
                    <a:schemeClr val="tx1"/>
                  </a:solidFill>
                </a:rPr>
                <a:t> 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Employee</a:t>
              </a:r>
            </a:p>
            <a:p>
              <a:pPr algn="ctr" eaLnBrk="1" hangingPunct="1"/>
              <a:r>
                <a:rPr lang="en-AU" altLang="zh-TW" sz="1600" b="1" dirty="0">
                  <a:solidFill>
                    <a:schemeClr val="tx1"/>
                  </a:solidFill>
                </a:rPr>
                <a:t>Eligibility</a:t>
              </a:r>
            </a:p>
          </p:txBody>
        </p:sp>
        <p:sp>
          <p:nvSpPr>
            <p:cNvPr id="12301" name="Line 18"/>
            <p:cNvSpPr>
              <a:spLocks noChangeShapeType="1"/>
            </p:cNvSpPr>
            <p:nvPr/>
          </p:nvSpPr>
          <p:spPr bwMode="auto">
            <a:xfrm>
              <a:off x="1116013" y="1844675"/>
              <a:ext cx="6840537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>
              <a:off x="1116013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3" name="Line 20"/>
            <p:cNvSpPr>
              <a:spLocks noChangeShapeType="1"/>
            </p:cNvSpPr>
            <p:nvPr/>
          </p:nvSpPr>
          <p:spPr bwMode="auto">
            <a:xfrm>
              <a:off x="2843213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Line 21"/>
            <p:cNvSpPr>
              <a:spLocks noChangeShapeType="1"/>
            </p:cNvSpPr>
            <p:nvPr/>
          </p:nvSpPr>
          <p:spPr bwMode="auto">
            <a:xfrm>
              <a:off x="4500563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22"/>
            <p:cNvSpPr>
              <a:spLocks noChangeShapeType="1"/>
            </p:cNvSpPr>
            <p:nvPr/>
          </p:nvSpPr>
          <p:spPr bwMode="auto">
            <a:xfrm>
              <a:off x="6300788" y="18446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23"/>
            <p:cNvSpPr>
              <a:spLocks noChangeShapeType="1"/>
            </p:cNvSpPr>
            <p:nvPr/>
          </p:nvSpPr>
          <p:spPr bwMode="auto">
            <a:xfrm>
              <a:off x="7956550" y="1844675"/>
              <a:ext cx="0" cy="360363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24"/>
            <p:cNvSpPr>
              <a:spLocks noChangeShapeType="1"/>
            </p:cNvSpPr>
            <p:nvPr/>
          </p:nvSpPr>
          <p:spPr bwMode="auto">
            <a:xfrm>
              <a:off x="4500563" y="1412875"/>
              <a:ext cx="0" cy="43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Line 25"/>
            <p:cNvSpPr>
              <a:spLocks noChangeShapeType="1"/>
            </p:cNvSpPr>
            <p:nvPr/>
          </p:nvSpPr>
          <p:spPr bwMode="auto">
            <a:xfrm flipV="1">
              <a:off x="1692275" y="4365625"/>
              <a:ext cx="54006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Line 26"/>
            <p:cNvSpPr>
              <a:spLocks noChangeShapeType="1"/>
            </p:cNvSpPr>
            <p:nvPr/>
          </p:nvSpPr>
          <p:spPr bwMode="auto">
            <a:xfrm>
              <a:off x="4500563" y="3716338"/>
              <a:ext cx="0" cy="649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Line 27"/>
            <p:cNvSpPr>
              <a:spLocks noChangeShapeType="1"/>
            </p:cNvSpPr>
            <p:nvPr/>
          </p:nvSpPr>
          <p:spPr bwMode="auto">
            <a:xfrm>
              <a:off x="5292725" y="4365625"/>
              <a:ext cx="0" cy="4318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Line 28"/>
            <p:cNvSpPr>
              <a:spLocks noChangeShapeType="1"/>
            </p:cNvSpPr>
            <p:nvPr/>
          </p:nvSpPr>
          <p:spPr bwMode="auto">
            <a:xfrm>
              <a:off x="7092950" y="4365625"/>
              <a:ext cx="0" cy="3587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Line 29"/>
            <p:cNvSpPr>
              <a:spLocks noChangeShapeType="1"/>
            </p:cNvSpPr>
            <p:nvPr/>
          </p:nvSpPr>
          <p:spPr bwMode="auto">
            <a:xfrm>
              <a:off x="3492500" y="4365625"/>
              <a:ext cx="0" cy="50323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Line 30"/>
            <p:cNvSpPr>
              <a:spLocks noChangeShapeType="1"/>
            </p:cNvSpPr>
            <p:nvPr/>
          </p:nvSpPr>
          <p:spPr bwMode="auto">
            <a:xfrm>
              <a:off x="1692275" y="4365625"/>
              <a:ext cx="0" cy="576263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权益类激励计划</a:t>
            </a:r>
            <a:endParaRPr lang="zh-CN" altLang="en-US" sz="2600" b="1" kern="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" name="Picture 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26202"/>
            <a:ext cx="2088232" cy="43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15816" y="1373867"/>
            <a:ext cx="5400600" cy="830997"/>
          </a:xfrm>
          <a:prstGeom prst="rect">
            <a:avLst/>
          </a:prstGeom>
          <a:ln w="15875"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+mj-ea"/>
                <a:ea typeface="+mj-ea"/>
              </a:rPr>
              <a:t>境外证券登记机构的计划</a:t>
            </a:r>
            <a:r>
              <a:rPr lang="zh-CN" altLang="en-US" sz="1600" b="1" dirty="0">
                <a:solidFill>
                  <a:srgbClr val="C00000"/>
                </a:solidFill>
                <a:latin typeface="+mj-ea"/>
                <a:ea typeface="+mj-ea"/>
              </a:rPr>
              <a:t>服务不仅限于登记环节，还延伸到方案的设计咨询、融资借贷、税务服务、合规管理等多元化的增值服务内容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9552" y="836712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  <a:buFont typeface="Wingdings" pitchFamily="2" charset="2"/>
              <a:buChar char="n"/>
            </a:pPr>
            <a:r>
              <a:rPr lang="zh-CN" altLang="en-US" sz="2400" u="sng" dirty="0" smtClean="0">
                <a:latin typeface="华文行楷" pitchFamily="2" charset="-122"/>
                <a:ea typeface="华文行楷" pitchFamily="2" charset="-122"/>
              </a:rPr>
              <a:t>服务特点</a:t>
            </a:r>
            <a:endParaRPr lang="en-US" altLang="zh-CN" sz="2400" u="sng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027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" y="1906984"/>
            <a:ext cx="9105900" cy="497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1196753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权益类激励计划</a:t>
            </a:r>
            <a:endParaRPr lang="en-US" altLang="zh-CN" sz="28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0" y="4437112"/>
            <a:ext cx="9144000" cy="2160240"/>
          </a:xfrm>
          <a:prstGeom prst="roundRect">
            <a:avLst/>
          </a:prstGeom>
          <a:solidFill>
            <a:srgbClr val="C00000">
              <a:alpha val="6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登记机构服务优势：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核心业务优势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股份授予、期权行权等核心业务环节必须由登记机构完成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全业务链服务</a:t>
            </a:r>
            <a:r>
              <a:rPr lang="zh-CN" altLang="zh-CN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核心业务延伸，为上市公司提供整个计划周期的各项服务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marL="357188" indent="-357188"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合规管理便捷：</a:t>
            </a:r>
            <a:r>
              <a:rPr lang="zh-CN" altLang="en-US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登记机构管理董监高禁售、激励计划合规限制等具有优势</a:t>
            </a:r>
            <a:endParaRPr lang="en-US" altLang="zh-CN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676275" y="188913"/>
            <a:ext cx="8432800" cy="5334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增值服务</a:t>
            </a:r>
            <a:r>
              <a:rPr lang="en-US" altLang="zh-CN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权益类激励计划</a:t>
            </a:r>
          </a:p>
        </p:txBody>
      </p:sp>
    </p:spTree>
    <p:extLst>
      <p:ext uri="{BB962C8B-B14F-4D97-AF65-F5344CB8AC3E}">
        <p14:creationId xmlns:p14="http://schemas.microsoft.com/office/powerpoint/2010/main" xmlns="" val="17015019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</TotalTime>
  <Words>1470</Words>
  <Application>Microsoft Office PowerPoint</Application>
  <PresentationFormat>全屏显示(4:3)</PresentationFormat>
  <Paragraphs>200</Paragraphs>
  <Slides>17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Office 主题</vt:lpstr>
      <vt:lpstr>8_默认设计模板</vt:lpstr>
      <vt:lpstr>9_默认设计模板</vt:lpstr>
      <vt:lpstr>幻灯片 1</vt:lpstr>
      <vt:lpstr>相关概念——发行人服务</vt:lpstr>
      <vt:lpstr>相关概念——基础服务</vt:lpstr>
      <vt:lpstr>相关概念——增值服务</vt:lpstr>
      <vt:lpstr>幻灯片 5</vt:lpstr>
      <vt:lpstr>境外登记存管机构发行人服务特点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Orange</dc:creator>
  <cp:lastModifiedBy>CN=李怡然/OU=登记存管部/OU=公司总部/O=ChinaClear</cp:lastModifiedBy>
  <cp:revision>143</cp:revision>
  <dcterms:created xsi:type="dcterms:W3CDTF">2013-11-04T15:54:45Z</dcterms:created>
  <dcterms:modified xsi:type="dcterms:W3CDTF">2017-04-13T23:29:46Z</dcterms:modified>
</cp:coreProperties>
</file>