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257" r:id="rId2"/>
    <p:sldId id="356" r:id="rId3"/>
    <p:sldId id="268" r:id="rId4"/>
    <p:sldId id="357" r:id="rId5"/>
    <p:sldId id="263" r:id="rId6"/>
    <p:sldId id="264" r:id="rId7"/>
    <p:sldId id="323" r:id="rId8"/>
    <p:sldId id="291" r:id="rId9"/>
    <p:sldId id="298" r:id="rId10"/>
    <p:sldId id="299" r:id="rId11"/>
    <p:sldId id="302" r:id="rId12"/>
    <p:sldId id="354" r:id="rId13"/>
    <p:sldId id="303" r:id="rId14"/>
    <p:sldId id="293" r:id="rId15"/>
    <p:sldId id="294" r:id="rId16"/>
    <p:sldId id="304" r:id="rId17"/>
    <p:sldId id="308" r:id="rId18"/>
    <p:sldId id="317" r:id="rId19"/>
    <p:sldId id="351" r:id="rId20"/>
    <p:sldId id="352" r:id="rId21"/>
    <p:sldId id="358" r:id="rId22"/>
    <p:sldId id="347" r:id="rId23"/>
    <p:sldId id="348" r:id="rId24"/>
    <p:sldId id="349" r:id="rId25"/>
    <p:sldId id="350" r:id="rId26"/>
    <p:sldId id="327" r:id="rId27"/>
    <p:sldId id="339" r:id="rId28"/>
    <p:sldId id="300" r:id="rId29"/>
    <p:sldId id="340" r:id="rId30"/>
    <p:sldId id="353" r:id="rId31"/>
    <p:sldId id="342" r:id="rId32"/>
    <p:sldId id="307" r:id="rId33"/>
    <p:sldId id="328" r:id="rId34"/>
    <p:sldId id="330" r:id="rId35"/>
    <p:sldId id="331" r:id="rId36"/>
    <p:sldId id="329" r:id="rId37"/>
    <p:sldId id="343" r:id="rId38"/>
    <p:sldId id="344" r:id="rId39"/>
    <p:sldId id="360" r:id="rId40"/>
    <p:sldId id="286" r:id="rId4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FFFFCC"/>
    <a:srgbClr val="FFFFFF"/>
    <a:srgbClr val="B48900"/>
    <a:srgbClr val="FFCCFF"/>
    <a:srgbClr val="FF7C80"/>
    <a:srgbClr val="FF5050"/>
    <a:srgbClr val="FF9933"/>
    <a:srgbClr val="FF00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33" autoAdjust="0"/>
    <p:restoredTop sz="89811" autoAdjust="0"/>
  </p:normalViewPr>
  <p:slideViewPr>
    <p:cSldViewPr>
      <p:cViewPr varScale="1">
        <p:scale>
          <a:sx n="64" d="100"/>
          <a:sy n="64" d="100"/>
        </p:scale>
        <p:origin x="-30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10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F8E716-AF36-4CDA-B23F-8395BBE147AA}" type="doc">
      <dgm:prSet loTypeId="urn:microsoft.com/office/officeart/2005/8/layout/matrix3" loCatId="matrix" qsTypeId="urn:microsoft.com/office/officeart/2005/8/quickstyle/3d1" qsCatId="3D" csTypeId="urn:microsoft.com/office/officeart/2005/8/colors/accent1_2" csCatId="accent1" phldr="1"/>
      <dgm:spPr/>
      <dgm:t>
        <a:bodyPr/>
        <a:lstStyle/>
        <a:p>
          <a:endParaRPr lang="zh-CN" altLang="en-US"/>
        </a:p>
      </dgm:t>
    </dgm:pt>
    <dgm:pt modelId="{6FE73F3B-6864-469D-9B56-0662D99E6C87}">
      <dgm:prSet phldrT="[文本]"/>
      <dgm:spPr>
        <a:solidFill>
          <a:srgbClr val="C00000"/>
        </a:solidFill>
      </dgm:spPr>
      <dgm:t>
        <a:bodyPr/>
        <a:lstStyle/>
        <a:p>
          <a:r>
            <a:rPr lang="zh-CN" altLang="en-US" dirty="0" smtClean="0">
              <a:latin typeface="黑体" pitchFamily="49" charset="-122"/>
              <a:ea typeface="黑体" pitchFamily="49" charset="-122"/>
            </a:rPr>
            <a:t>多</a:t>
          </a:r>
          <a:endParaRPr lang="zh-CN" altLang="en-US" dirty="0">
            <a:latin typeface="黑体" pitchFamily="49" charset="-122"/>
            <a:ea typeface="黑体" pitchFamily="49" charset="-122"/>
          </a:endParaRPr>
        </a:p>
      </dgm:t>
    </dgm:pt>
    <dgm:pt modelId="{7706E797-7F83-420C-A976-D68EBF1EF91B}" type="parTrans" cxnId="{9A98CFB6-8CCE-449A-A182-AC0704140AD2}">
      <dgm:prSet/>
      <dgm:spPr/>
      <dgm:t>
        <a:bodyPr/>
        <a:lstStyle/>
        <a:p>
          <a:endParaRPr lang="zh-CN" altLang="en-US"/>
        </a:p>
      </dgm:t>
    </dgm:pt>
    <dgm:pt modelId="{580B257C-59A4-4290-A773-A5DB35AA3B68}" type="sibTrans" cxnId="{9A98CFB6-8CCE-449A-A182-AC0704140AD2}">
      <dgm:prSet/>
      <dgm:spPr/>
      <dgm:t>
        <a:bodyPr/>
        <a:lstStyle/>
        <a:p>
          <a:endParaRPr lang="zh-CN" altLang="en-US"/>
        </a:p>
      </dgm:t>
    </dgm:pt>
    <dgm:pt modelId="{9C9654D8-0DC7-4DDB-9B31-02BD1528D443}">
      <dgm:prSet phldrT="[文本]"/>
      <dgm:spPr>
        <a:solidFill>
          <a:srgbClr val="C00000"/>
        </a:solidFill>
      </dgm:spPr>
      <dgm:t>
        <a:bodyPr/>
        <a:lstStyle/>
        <a:p>
          <a:r>
            <a:rPr lang="zh-CN" altLang="en-US" dirty="0" smtClean="0">
              <a:latin typeface="黑体" pitchFamily="49" charset="-122"/>
              <a:ea typeface="黑体" pitchFamily="49" charset="-122"/>
            </a:rPr>
            <a:t>快</a:t>
          </a:r>
          <a:endParaRPr lang="zh-CN" altLang="en-US" dirty="0">
            <a:latin typeface="黑体" pitchFamily="49" charset="-122"/>
            <a:ea typeface="黑体" pitchFamily="49" charset="-122"/>
          </a:endParaRPr>
        </a:p>
      </dgm:t>
    </dgm:pt>
    <dgm:pt modelId="{4A814858-278F-4DAB-9AAF-49243DD96050}" type="parTrans" cxnId="{D91DF432-0264-4A7F-9F83-2F0866042640}">
      <dgm:prSet/>
      <dgm:spPr/>
      <dgm:t>
        <a:bodyPr/>
        <a:lstStyle/>
        <a:p>
          <a:endParaRPr lang="zh-CN" altLang="en-US"/>
        </a:p>
      </dgm:t>
    </dgm:pt>
    <dgm:pt modelId="{BE8603D2-12DA-4380-AC07-B7CC5BDE8FEB}" type="sibTrans" cxnId="{D91DF432-0264-4A7F-9F83-2F0866042640}">
      <dgm:prSet/>
      <dgm:spPr/>
      <dgm:t>
        <a:bodyPr/>
        <a:lstStyle/>
        <a:p>
          <a:endParaRPr lang="zh-CN" altLang="en-US"/>
        </a:p>
      </dgm:t>
    </dgm:pt>
    <dgm:pt modelId="{076388E8-94AD-4A5A-B0F8-A9877E428D2E}">
      <dgm:prSet phldrT="[文本]"/>
      <dgm:spPr>
        <a:solidFill>
          <a:srgbClr val="C00000"/>
        </a:solidFill>
      </dgm:spPr>
      <dgm:t>
        <a:bodyPr/>
        <a:lstStyle/>
        <a:p>
          <a:r>
            <a:rPr lang="zh-CN" altLang="en-US" dirty="0" smtClean="0">
              <a:latin typeface="黑体" pitchFamily="49" charset="-122"/>
              <a:ea typeface="黑体" pitchFamily="49" charset="-122"/>
            </a:rPr>
            <a:t>好</a:t>
          </a:r>
          <a:endParaRPr lang="zh-CN" altLang="en-US" dirty="0">
            <a:latin typeface="黑体" pitchFamily="49" charset="-122"/>
            <a:ea typeface="黑体" pitchFamily="49" charset="-122"/>
          </a:endParaRPr>
        </a:p>
      </dgm:t>
    </dgm:pt>
    <dgm:pt modelId="{38009FED-4C37-4FC8-A8FD-238B7B66A423}" type="parTrans" cxnId="{F07B3806-FB9D-4E5E-B438-11A497A13AFD}">
      <dgm:prSet/>
      <dgm:spPr/>
      <dgm:t>
        <a:bodyPr/>
        <a:lstStyle/>
        <a:p>
          <a:endParaRPr lang="zh-CN" altLang="en-US"/>
        </a:p>
      </dgm:t>
    </dgm:pt>
    <dgm:pt modelId="{600CC766-47F8-4D69-96F0-F9CE731555D3}" type="sibTrans" cxnId="{F07B3806-FB9D-4E5E-B438-11A497A13AFD}">
      <dgm:prSet/>
      <dgm:spPr/>
      <dgm:t>
        <a:bodyPr/>
        <a:lstStyle/>
        <a:p>
          <a:endParaRPr lang="zh-CN" altLang="en-US"/>
        </a:p>
      </dgm:t>
    </dgm:pt>
    <dgm:pt modelId="{118D6164-D40D-409F-9F46-ACDE2C6884AA}">
      <dgm:prSet phldrT="[文本]"/>
      <dgm:spPr>
        <a:solidFill>
          <a:srgbClr val="C00000"/>
        </a:solidFill>
      </dgm:spPr>
      <dgm:t>
        <a:bodyPr/>
        <a:lstStyle/>
        <a:p>
          <a:r>
            <a:rPr lang="zh-CN" altLang="en-US" dirty="0" smtClean="0">
              <a:latin typeface="黑体" pitchFamily="49" charset="-122"/>
              <a:ea typeface="黑体" pitchFamily="49" charset="-122"/>
            </a:rPr>
            <a:t>省</a:t>
          </a:r>
          <a:endParaRPr lang="zh-CN" altLang="en-US" dirty="0">
            <a:latin typeface="黑体" pitchFamily="49" charset="-122"/>
            <a:ea typeface="黑体" pitchFamily="49" charset="-122"/>
          </a:endParaRPr>
        </a:p>
      </dgm:t>
    </dgm:pt>
    <dgm:pt modelId="{BC260E65-BC06-4E85-8800-58B84B271B08}" type="parTrans" cxnId="{871835C7-5167-4212-B1AA-AE2969CE53F7}">
      <dgm:prSet/>
      <dgm:spPr/>
      <dgm:t>
        <a:bodyPr/>
        <a:lstStyle/>
        <a:p>
          <a:endParaRPr lang="zh-CN" altLang="en-US"/>
        </a:p>
      </dgm:t>
    </dgm:pt>
    <dgm:pt modelId="{D5C6112F-0F26-4B7E-ABD7-54B76DCFA1D3}" type="sibTrans" cxnId="{871835C7-5167-4212-B1AA-AE2969CE53F7}">
      <dgm:prSet/>
      <dgm:spPr/>
      <dgm:t>
        <a:bodyPr/>
        <a:lstStyle/>
        <a:p>
          <a:endParaRPr lang="zh-CN" altLang="en-US"/>
        </a:p>
      </dgm:t>
    </dgm:pt>
    <dgm:pt modelId="{3AD3D458-9998-4921-AFD2-5EABB1E55518}" type="pres">
      <dgm:prSet presAssocID="{69F8E716-AF36-4CDA-B23F-8395BBE147AA}" presName="matrix" presStyleCnt="0">
        <dgm:presLayoutVars>
          <dgm:chMax val="1"/>
          <dgm:dir/>
          <dgm:resizeHandles val="exact"/>
        </dgm:presLayoutVars>
      </dgm:prSet>
      <dgm:spPr/>
      <dgm:t>
        <a:bodyPr/>
        <a:lstStyle/>
        <a:p>
          <a:endParaRPr lang="zh-CN" altLang="en-US"/>
        </a:p>
      </dgm:t>
    </dgm:pt>
    <dgm:pt modelId="{FD901802-CB58-4AE6-B268-FCB179AF711D}" type="pres">
      <dgm:prSet presAssocID="{69F8E716-AF36-4CDA-B23F-8395BBE147AA}" presName="diamond" presStyleLbl="bgShp" presStyleIdx="0" presStyleCnt="1" custLinFactNeighborY="1563"/>
      <dgm:spPr>
        <a:solidFill>
          <a:srgbClr val="C00000">
            <a:alpha val="40000"/>
          </a:srgbClr>
        </a:solidFill>
        <a:effectLst>
          <a:outerShdw blurRad="152400" dist="317500" dir="5400000" sx="90000" sy="-19000" rotWithShape="0">
            <a:srgbClr val="C00000">
              <a:alpha val="15000"/>
            </a:srgbClr>
          </a:outerShdw>
        </a:effectLst>
      </dgm:spPr>
      <dgm:t>
        <a:bodyPr/>
        <a:lstStyle/>
        <a:p>
          <a:endParaRPr lang="zh-CN" altLang="en-US"/>
        </a:p>
      </dgm:t>
    </dgm:pt>
    <dgm:pt modelId="{E77F3442-980C-41FD-8137-D40D64C0F1D2}" type="pres">
      <dgm:prSet presAssocID="{69F8E716-AF36-4CDA-B23F-8395BBE147AA}" presName="quad1" presStyleLbl="node1" presStyleIdx="0" presStyleCnt="4">
        <dgm:presLayoutVars>
          <dgm:chMax val="0"/>
          <dgm:chPref val="0"/>
          <dgm:bulletEnabled val="1"/>
        </dgm:presLayoutVars>
      </dgm:prSet>
      <dgm:spPr/>
      <dgm:t>
        <a:bodyPr/>
        <a:lstStyle/>
        <a:p>
          <a:endParaRPr lang="zh-CN" altLang="en-US"/>
        </a:p>
      </dgm:t>
    </dgm:pt>
    <dgm:pt modelId="{38668C40-B093-4A6B-8225-3E53DE0B5B87}" type="pres">
      <dgm:prSet presAssocID="{69F8E716-AF36-4CDA-B23F-8395BBE147AA}" presName="quad2" presStyleLbl="node1" presStyleIdx="1" presStyleCnt="4">
        <dgm:presLayoutVars>
          <dgm:chMax val="0"/>
          <dgm:chPref val="0"/>
          <dgm:bulletEnabled val="1"/>
        </dgm:presLayoutVars>
      </dgm:prSet>
      <dgm:spPr/>
      <dgm:t>
        <a:bodyPr/>
        <a:lstStyle/>
        <a:p>
          <a:endParaRPr lang="zh-CN" altLang="en-US"/>
        </a:p>
      </dgm:t>
    </dgm:pt>
    <dgm:pt modelId="{BF4521C9-AEC5-4B5F-A18A-8FB6E664D198}" type="pres">
      <dgm:prSet presAssocID="{69F8E716-AF36-4CDA-B23F-8395BBE147AA}" presName="quad3" presStyleLbl="node1" presStyleIdx="2" presStyleCnt="4">
        <dgm:presLayoutVars>
          <dgm:chMax val="0"/>
          <dgm:chPref val="0"/>
          <dgm:bulletEnabled val="1"/>
        </dgm:presLayoutVars>
      </dgm:prSet>
      <dgm:spPr/>
      <dgm:t>
        <a:bodyPr/>
        <a:lstStyle/>
        <a:p>
          <a:endParaRPr lang="zh-CN" altLang="en-US"/>
        </a:p>
      </dgm:t>
    </dgm:pt>
    <dgm:pt modelId="{3B63905D-1123-4AD4-BA11-5F29E0852423}" type="pres">
      <dgm:prSet presAssocID="{69F8E716-AF36-4CDA-B23F-8395BBE147AA}" presName="quad4" presStyleLbl="node1" presStyleIdx="3" presStyleCnt="4">
        <dgm:presLayoutVars>
          <dgm:chMax val="0"/>
          <dgm:chPref val="0"/>
          <dgm:bulletEnabled val="1"/>
        </dgm:presLayoutVars>
      </dgm:prSet>
      <dgm:spPr/>
      <dgm:t>
        <a:bodyPr/>
        <a:lstStyle/>
        <a:p>
          <a:endParaRPr lang="zh-CN" altLang="en-US"/>
        </a:p>
      </dgm:t>
    </dgm:pt>
  </dgm:ptLst>
  <dgm:cxnLst>
    <dgm:cxn modelId="{50EC978C-C2F9-4D80-A45C-F9CE2E8138C2}" type="presOf" srcId="{69F8E716-AF36-4CDA-B23F-8395BBE147AA}" destId="{3AD3D458-9998-4921-AFD2-5EABB1E55518}" srcOrd="0" destOrd="0" presId="urn:microsoft.com/office/officeart/2005/8/layout/matrix3"/>
    <dgm:cxn modelId="{55786600-5C94-4DA8-822A-FDAADAF52B32}" type="presOf" srcId="{9C9654D8-0DC7-4DDB-9B31-02BD1528D443}" destId="{38668C40-B093-4A6B-8225-3E53DE0B5B87}" srcOrd="0" destOrd="0" presId="urn:microsoft.com/office/officeart/2005/8/layout/matrix3"/>
    <dgm:cxn modelId="{D91DF432-0264-4A7F-9F83-2F0866042640}" srcId="{69F8E716-AF36-4CDA-B23F-8395BBE147AA}" destId="{9C9654D8-0DC7-4DDB-9B31-02BD1528D443}" srcOrd="1" destOrd="0" parTransId="{4A814858-278F-4DAB-9AAF-49243DD96050}" sibTransId="{BE8603D2-12DA-4380-AC07-B7CC5BDE8FEB}"/>
    <dgm:cxn modelId="{9A98CFB6-8CCE-449A-A182-AC0704140AD2}" srcId="{69F8E716-AF36-4CDA-B23F-8395BBE147AA}" destId="{6FE73F3B-6864-469D-9B56-0662D99E6C87}" srcOrd="0" destOrd="0" parTransId="{7706E797-7F83-420C-A976-D68EBF1EF91B}" sibTransId="{580B257C-59A4-4290-A773-A5DB35AA3B68}"/>
    <dgm:cxn modelId="{E8C34C3D-2E02-4892-BC33-60FDCC99B657}" type="presOf" srcId="{118D6164-D40D-409F-9F46-ACDE2C6884AA}" destId="{3B63905D-1123-4AD4-BA11-5F29E0852423}" srcOrd="0" destOrd="0" presId="urn:microsoft.com/office/officeart/2005/8/layout/matrix3"/>
    <dgm:cxn modelId="{6807AB5E-D32F-4E20-A7BC-C7EBEC540192}" type="presOf" srcId="{076388E8-94AD-4A5A-B0F8-A9877E428D2E}" destId="{BF4521C9-AEC5-4B5F-A18A-8FB6E664D198}" srcOrd="0" destOrd="0" presId="urn:microsoft.com/office/officeart/2005/8/layout/matrix3"/>
    <dgm:cxn modelId="{B5D693E4-328A-40A9-A5DC-858F1A80FD81}" type="presOf" srcId="{6FE73F3B-6864-469D-9B56-0662D99E6C87}" destId="{E77F3442-980C-41FD-8137-D40D64C0F1D2}" srcOrd="0" destOrd="0" presId="urn:microsoft.com/office/officeart/2005/8/layout/matrix3"/>
    <dgm:cxn modelId="{F07B3806-FB9D-4E5E-B438-11A497A13AFD}" srcId="{69F8E716-AF36-4CDA-B23F-8395BBE147AA}" destId="{076388E8-94AD-4A5A-B0F8-A9877E428D2E}" srcOrd="2" destOrd="0" parTransId="{38009FED-4C37-4FC8-A8FD-238B7B66A423}" sibTransId="{600CC766-47F8-4D69-96F0-F9CE731555D3}"/>
    <dgm:cxn modelId="{871835C7-5167-4212-B1AA-AE2969CE53F7}" srcId="{69F8E716-AF36-4CDA-B23F-8395BBE147AA}" destId="{118D6164-D40D-409F-9F46-ACDE2C6884AA}" srcOrd="3" destOrd="0" parTransId="{BC260E65-BC06-4E85-8800-58B84B271B08}" sibTransId="{D5C6112F-0F26-4B7E-ABD7-54B76DCFA1D3}"/>
    <dgm:cxn modelId="{C6DD5C9A-9C2B-43C8-B87E-028240023001}" type="presParOf" srcId="{3AD3D458-9998-4921-AFD2-5EABB1E55518}" destId="{FD901802-CB58-4AE6-B268-FCB179AF711D}" srcOrd="0" destOrd="0" presId="urn:microsoft.com/office/officeart/2005/8/layout/matrix3"/>
    <dgm:cxn modelId="{F178361F-1D0F-4938-9FCE-B8E1EE5EF3E0}" type="presParOf" srcId="{3AD3D458-9998-4921-AFD2-5EABB1E55518}" destId="{E77F3442-980C-41FD-8137-D40D64C0F1D2}" srcOrd="1" destOrd="0" presId="urn:microsoft.com/office/officeart/2005/8/layout/matrix3"/>
    <dgm:cxn modelId="{544A175F-AEDB-4605-9E18-7DCCC6CCFF8B}" type="presParOf" srcId="{3AD3D458-9998-4921-AFD2-5EABB1E55518}" destId="{38668C40-B093-4A6B-8225-3E53DE0B5B87}" srcOrd="2" destOrd="0" presId="urn:microsoft.com/office/officeart/2005/8/layout/matrix3"/>
    <dgm:cxn modelId="{1F3B697F-2ED8-4AA4-81F6-3656588FBD1C}" type="presParOf" srcId="{3AD3D458-9998-4921-AFD2-5EABB1E55518}" destId="{BF4521C9-AEC5-4B5F-A18A-8FB6E664D198}" srcOrd="3" destOrd="0" presId="urn:microsoft.com/office/officeart/2005/8/layout/matrix3"/>
    <dgm:cxn modelId="{B8249B07-B243-40FD-8827-6BCF3A5185BC}" type="presParOf" srcId="{3AD3D458-9998-4921-AFD2-5EABB1E55518}" destId="{3B63905D-1123-4AD4-BA11-5F29E0852423}" srcOrd="4" destOrd="0" presId="urn:microsoft.com/office/officeart/2005/8/layout/matrix3"/>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8A42CD0-810D-4EC8-A3EA-211B9B5B88E7}" type="datetimeFigureOut">
              <a:rPr lang="zh-CN" altLang="en-US" smtClean="0"/>
              <a:pPr/>
              <a:t>2016-10-26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02D14E8-566D-4498-A8B1-B50A6EFF46A9}" type="slidenum">
              <a:rPr lang="zh-CN" altLang="en-US" smtClean="0"/>
              <a:pPr/>
              <a:t>‹#›</a:t>
            </a:fld>
            <a:endParaRPr lang="zh-CN" altLang="en-US"/>
          </a:p>
        </p:txBody>
      </p:sp>
    </p:spTree>
    <p:extLst>
      <p:ext uri="{BB962C8B-B14F-4D97-AF65-F5344CB8AC3E}">
        <p14:creationId xmlns:p14="http://schemas.microsoft.com/office/powerpoint/2010/main" xmlns="" val="6105273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C3D871-70D2-45CB-BD90-9DD67A6C664C}" type="datetimeFigureOut">
              <a:rPr lang="zh-CN" altLang="en-US" smtClean="0"/>
              <a:pPr/>
              <a:t>2016-10-26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A13CF5-8081-4FCA-9F18-FB883A2C5429}" type="slidenum">
              <a:rPr lang="zh-CN" altLang="en-US" smtClean="0"/>
              <a:pPr/>
              <a:t>‹#›</a:t>
            </a:fld>
            <a:endParaRPr lang="zh-CN" altLang="en-US"/>
          </a:p>
        </p:txBody>
      </p:sp>
    </p:spTree>
    <p:extLst>
      <p:ext uri="{BB962C8B-B14F-4D97-AF65-F5344CB8AC3E}">
        <p14:creationId xmlns:p14="http://schemas.microsoft.com/office/powerpoint/2010/main" xmlns="" val="1080427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bwMode="auto">
          <a:noFill/>
          <a:ln>
            <a:solidFill>
              <a:srgbClr val="000000"/>
            </a:solidFill>
            <a:miter lim="800000"/>
            <a:headEnd/>
            <a:tailEnd/>
          </a:ln>
        </p:spPr>
      </p:sp>
      <p:sp>
        <p:nvSpPr>
          <p:cNvPr id="1843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1843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9BEEEBF-F77D-4A1C-917D-8A4A8B7A2405}" type="slidenum">
              <a:rPr lang="zh-CN" altLang="en-US" smtClean="0">
                <a:latin typeface="Arial" pitchFamily="34" charset="0"/>
                <a:ea typeface="宋体" pitchFamily="2" charset="-122"/>
              </a:rPr>
              <a:pPr/>
              <a:t>28</a:t>
            </a:fld>
            <a:endParaRPr lang="zh-CN" altLang="en-US" smtClean="0">
              <a:latin typeface="Arial" pitchFamily="34" charset="0"/>
              <a:ea typeface="宋体" pitchFamily="2" charset="-122"/>
            </a:endParaRPr>
          </a:p>
        </p:txBody>
      </p:sp>
    </p:spTree>
    <p:extLst>
      <p:ext uri="{BB962C8B-B14F-4D97-AF65-F5344CB8AC3E}">
        <p14:creationId xmlns:p14="http://schemas.microsoft.com/office/powerpoint/2010/main" xmlns="" val="463902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857A2A7-50E0-4B12-B431-A3A28D564FCF}"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CE42C2B-E223-48BA-9B89-6229DC169BB8}"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DF8B909-D73D-412F-88E2-7E0AA073FCFA}"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C0A27B7-E3B9-4031-B982-10241E35FAA8}"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2413E96-78B4-41D8-BAD2-9C6DE60F4D64}"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CD7246E-13CC-4C06-9716-165740BC2190}"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2C2C2C55-C6B3-4C6B-8949-038BFBF04CC4}"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9B5616E3-41F7-44B3-A424-C92301578E37}"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0E916E6F-97ED-44AE-9783-C9726D26847F}"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27714FB-86D3-46AB-835A-857F36E4EBA6}"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8E8BF03-15C8-4906-9AE8-16247062B453}"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r="-133"/>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32EB12C-7CD2-4ECE-A177-D1322E80AE0E}"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6.bin"/></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5.v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hyperlink" Target="http://www.chinaclear.cn/" TargetMode="Externa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82" name="Picture 10"/>
          <p:cNvPicPr>
            <a:picLocks noChangeAspect="1" noChangeArrowheads="1"/>
          </p:cNvPicPr>
          <p:nvPr/>
        </p:nvPicPr>
        <p:blipFill>
          <a:blip r:embed="rId2" cstate="print"/>
          <a:srcRect/>
          <a:stretch>
            <a:fillRect/>
          </a:stretch>
        </p:blipFill>
        <p:spPr bwMode="auto">
          <a:xfrm>
            <a:off x="457200" y="2847975"/>
            <a:ext cx="8686800" cy="3513138"/>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cstate="print"/>
          <a:srcRect/>
          <a:stretch>
            <a:fillRect/>
          </a:stretch>
        </p:blipFill>
        <p:spPr bwMode="auto">
          <a:xfrm>
            <a:off x="6732588" y="517525"/>
            <a:ext cx="1943100" cy="608013"/>
          </a:xfrm>
          <a:prstGeom prst="rect">
            <a:avLst/>
          </a:prstGeom>
          <a:noFill/>
          <a:ln w="9525">
            <a:noFill/>
            <a:miter lim="800000"/>
            <a:headEnd/>
            <a:tailEnd/>
          </a:ln>
          <a:effectLst/>
        </p:spPr>
      </p:pic>
      <p:sp>
        <p:nvSpPr>
          <p:cNvPr id="3076" name="Text Box 4"/>
          <p:cNvSpPr txBox="1">
            <a:spLocks noChangeArrowheads="1"/>
          </p:cNvSpPr>
          <p:nvPr/>
        </p:nvSpPr>
        <p:spPr bwMode="auto">
          <a:xfrm>
            <a:off x="774700" y="3108325"/>
            <a:ext cx="5511812" cy="535531"/>
          </a:xfrm>
          <a:prstGeom prst="rect">
            <a:avLst/>
          </a:prstGeom>
          <a:noFill/>
          <a:ln w="9525">
            <a:noFill/>
            <a:miter lim="800000"/>
            <a:headEnd/>
            <a:tailEnd/>
          </a:ln>
          <a:effectLst/>
        </p:spPr>
        <p:txBody>
          <a:bodyPr wrap="square">
            <a:spAutoFit/>
          </a:bodyPr>
          <a:lstStyle/>
          <a:p>
            <a:pPr>
              <a:lnSpc>
                <a:spcPct val="120000"/>
              </a:lnSpc>
            </a:pPr>
            <a:r>
              <a:rPr lang="zh-CN" altLang="en-US" sz="2400" b="1" dirty="0" smtClean="0">
                <a:solidFill>
                  <a:srgbClr val="4D4D4D"/>
                </a:solidFill>
                <a:latin typeface="黑体" pitchFamily="49" charset="-122"/>
                <a:ea typeface="黑体" pitchFamily="49" charset="-122"/>
              </a:rPr>
              <a:t>股东大会网络投票业务</a:t>
            </a:r>
            <a:endParaRPr kumimoji="1" lang="zh-CN" altLang="en-US" sz="2400" b="1" dirty="0">
              <a:solidFill>
                <a:srgbClr val="4D4D4D"/>
              </a:solidFill>
              <a:latin typeface="黑体" pitchFamily="49" charset="-122"/>
              <a:ea typeface="黑体" pitchFamily="49" charset="-122"/>
            </a:endParaRPr>
          </a:p>
        </p:txBody>
      </p:sp>
      <p:sp>
        <p:nvSpPr>
          <p:cNvPr id="3077" name="Text Box 5"/>
          <p:cNvSpPr txBox="1">
            <a:spLocks noChangeArrowheads="1"/>
          </p:cNvSpPr>
          <p:nvPr/>
        </p:nvSpPr>
        <p:spPr bwMode="auto">
          <a:xfrm>
            <a:off x="779463" y="5938838"/>
            <a:ext cx="2016125" cy="244475"/>
          </a:xfrm>
          <a:prstGeom prst="rect">
            <a:avLst/>
          </a:prstGeom>
          <a:noFill/>
          <a:ln w="9525">
            <a:noFill/>
            <a:miter lim="800000"/>
            <a:headEnd/>
            <a:tailEnd/>
          </a:ln>
          <a:effectLst/>
        </p:spPr>
        <p:txBody>
          <a:bodyPr>
            <a:spAutoFit/>
          </a:bodyPr>
          <a:lstStyle/>
          <a:p>
            <a:pPr>
              <a:spcBef>
                <a:spcPct val="50000"/>
              </a:spcBef>
            </a:pPr>
            <a:r>
              <a:rPr lang="en-US" altLang="zh-CN" sz="1000">
                <a:solidFill>
                  <a:srgbClr val="4D4D4D"/>
                </a:solidFill>
              </a:rPr>
              <a:t>www.chinaclear.cn </a:t>
            </a:r>
          </a:p>
        </p:txBody>
      </p:sp>
      <p:pic>
        <p:nvPicPr>
          <p:cNvPr id="3080" name="Picture 8"/>
          <p:cNvPicPr>
            <a:picLocks noChangeAspect="1" noChangeArrowheads="1"/>
          </p:cNvPicPr>
          <p:nvPr/>
        </p:nvPicPr>
        <p:blipFill>
          <a:blip r:embed="rId4" cstate="print"/>
          <a:srcRect/>
          <a:stretch>
            <a:fillRect/>
          </a:stretch>
        </p:blipFill>
        <p:spPr bwMode="auto">
          <a:xfrm>
            <a:off x="0" y="1482725"/>
            <a:ext cx="9144000" cy="1370013"/>
          </a:xfrm>
          <a:prstGeom prst="rect">
            <a:avLst/>
          </a:prstGeom>
          <a:noFill/>
          <a:ln w="9525">
            <a:noFill/>
            <a:miter lim="800000"/>
            <a:headEnd/>
            <a:tailEnd/>
          </a:ln>
          <a:effectLst/>
        </p:spPr>
      </p:pic>
      <p:sp>
        <p:nvSpPr>
          <p:cNvPr id="3081" name="Text Box 9"/>
          <p:cNvSpPr txBox="1">
            <a:spLocks noChangeArrowheads="1"/>
          </p:cNvSpPr>
          <p:nvPr/>
        </p:nvSpPr>
        <p:spPr bwMode="auto">
          <a:xfrm>
            <a:off x="755650" y="2060575"/>
            <a:ext cx="6265863" cy="641350"/>
          </a:xfrm>
          <a:prstGeom prst="rect">
            <a:avLst/>
          </a:prstGeom>
          <a:noFill/>
          <a:ln w="9525">
            <a:noFill/>
            <a:miter lim="800000"/>
            <a:headEnd/>
            <a:tailEnd/>
          </a:ln>
          <a:effectLst/>
        </p:spPr>
        <p:txBody>
          <a:bodyPr>
            <a:spAutoFit/>
          </a:bodyPr>
          <a:lstStyle/>
          <a:p>
            <a:r>
              <a:rPr lang="en-US" altLang="zh-CN">
                <a:solidFill>
                  <a:schemeClr val="bg1"/>
                </a:solidFill>
              </a:rPr>
              <a:t>China Securities Depository </a:t>
            </a:r>
          </a:p>
          <a:p>
            <a:r>
              <a:rPr lang="en-US" altLang="zh-CN">
                <a:solidFill>
                  <a:schemeClr val="bg1"/>
                </a:solidFill>
              </a:rPr>
              <a:t>and Clearing Corporation Limited</a:t>
            </a:r>
          </a:p>
        </p:txBody>
      </p:sp>
      <p:sp>
        <p:nvSpPr>
          <p:cNvPr id="9" name="Text Box 6"/>
          <p:cNvSpPr txBox="1">
            <a:spLocks noChangeArrowheads="1"/>
          </p:cNvSpPr>
          <p:nvPr/>
        </p:nvSpPr>
        <p:spPr bwMode="auto">
          <a:xfrm>
            <a:off x="755030" y="5589240"/>
            <a:ext cx="2736850" cy="366712"/>
          </a:xfrm>
          <a:prstGeom prst="rect">
            <a:avLst/>
          </a:prstGeom>
          <a:noFill/>
          <a:ln w="9525">
            <a:noFill/>
            <a:miter lim="800000"/>
            <a:headEnd/>
            <a:tailEnd/>
          </a:ln>
        </p:spPr>
        <p:txBody>
          <a:bodyPr>
            <a:spAutoFit/>
          </a:bodyPr>
          <a:lstStyle/>
          <a:p>
            <a:pPr>
              <a:spcBef>
                <a:spcPct val="50000"/>
              </a:spcBef>
            </a:pPr>
            <a:r>
              <a:rPr lang="zh-CN" altLang="en-US" dirty="0" smtClean="0">
                <a:solidFill>
                  <a:srgbClr val="5F5F5F"/>
                </a:solidFill>
                <a:latin typeface="黑体" pitchFamily="49" charset="-122"/>
                <a:ea typeface="黑体" pitchFamily="49" charset="-122"/>
              </a:rPr>
              <a:t>张英博</a:t>
            </a:r>
            <a:r>
              <a:rPr lang="en-US" altLang="zh-CN" dirty="0" smtClean="0">
                <a:solidFill>
                  <a:srgbClr val="5F5F5F"/>
                </a:solidFill>
                <a:latin typeface="黑体" pitchFamily="49" charset="-122"/>
                <a:ea typeface="黑体" pitchFamily="49" charset="-122"/>
              </a:rPr>
              <a:t>|</a:t>
            </a:r>
            <a:r>
              <a:rPr lang="zh-CN" altLang="en-US" dirty="0" smtClean="0">
                <a:solidFill>
                  <a:srgbClr val="5F5F5F"/>
                </a:solidFill>
                <a:latin typeface="黑体" pitchFamily="49" charset="-122"/>
                <a:ea typeface="黑体" pitchFamily="49" charset="-122"/>
              </a:rPr>
              <a:t>登记存管</a:t>
            </a:r>
            <a:r>
              <a:rPr lang="zh-CN" altLang="en-US" dirty="0">
                <a:solidFill>
                  <a:srgbClr val="5F5F5F"/>
                </a:solidFill>
                <a:latin typeface="黑体" pitchFamily="49" charset="-122"/>
                <a:ea typeface="黑体" pitchFamily="49" charset="-122"/>
              </a:rPr>
              <a:t>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755576" y="476672"/>
            <a:ext cx="7704856" cy="5782125"/>
          </a:xfrm>
          <a:prstGeom prst="rect">
            <a:avLst/>
          </a:prstGeom>
          <a:noFill/>
          <a:ln w="9525">
            <a:noFill/>
            <a:miter lim="800000"/>
            <a:headEnd/>
            <a:tailEnd/>
          </a:ln>
        </p:spPr>
      </p:pic>
      <p:sp>
        <p:nvSpPr>
          <p:cNvPr id="3" name="椭圆 2"/>
          <p:cNvSpPr/>
          <p:nvPr/>
        </p:nvSpPr>
        <p:spPr bwMode="auto">
          <a:xfrm>
            <a:off x="1475656" y="1916832"/>
            <a:ext cx="1584176" cy="504056"/>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627784" y="980728"/>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快</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smtClean="0">
                <a:solidFill>
                  <a:schemeClr val="bg1"/>
                </a:solidFill>
                <a:latin typeface="方正姚体" pitchFamily="2" charset="-122"/>
                <a:ea typeface="方正姚体" pitchFamily="2" charset="-122"/>
              </a:rPr>
              <a:t>网络投票结束后</a:t>
            </a:r>
            <a:r>
              <a:rPr lang="zh-CN" altLang="en-US" sz="2400" dirty="0" smtClean="0">
                <a:solidFill>
                  <a:schemeClr val="bg1"/>
                </a:solidFill>
                <a:latin typeface="方正姚体" pitchFamily="2" charset="-122"/>
                <a:ea typeface="方正姚体" pitchFamily="2" charset="-122"/>
              </a:rPr>
              <a:t>无需等待，</a:t>
            </a:r>
            <a:r>
              <a:rPr lang="zh-CN" altLang="en-US" sz="2400" b="1" dirty="0" smtClean="0">
                <a:solidFill>
                  <a:schemeClr val="bg1"/>
                </a:solidFill>
                <a:latin typeface="方正姚体" pitchFamily="2" charset="-122"/>
                <a:ea typeface="方正姚体" pitchFamily="2" charset="-122"/>
              </a:rPr>
              <a:t>立即</a:t>
            </a:r>
            <a:r>
              <a:rPr lang="zh-CN" altLang="en-US" sz="1600" dirty="0" smtClean="0">
                <a:solidFill>
                  <a:schemeClr val="bg1"/>
                </a:solidFill>
                <a:latin typeface="方正姚体" pitchFamily="2" charset="-122"/>
                <a:ea typeface="方正姚体" pitchFamily="2" charset="-122"/>
              </a:rPr>
              <a:t>获得统计结果</a:t>
            </a:r>
            <a:endParaRPr lang="en-US" altLang="zh-CN" sz="2000" dirty="0" smtClean="0">
              <a:solidFill>
                <a:schemeClr val="bg1"/>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hold" grpId="0" nodeType="afterEffect">
                                  <p:stCondLst>
                                    <p:cond delay="0"/>
                                  </p:stCondLst>
                                  <p:iterate type="lt">
                                    <p:tmPct val="0"/>
                                  </p:iterate>
                                  <p:childTnLst>
                                    <p:animClr clrSpc="rgb" dir="cw">
                                      <p:cBhvr override="childStyle">
                                        <p:cTn id="6" dur="500" autoRev="1" fill="hold"/>
                                        <p:tgtEl>
                                          <p:spTgt spid="2"/>
                                        </p:tgtEl>
                                        <p:attrNameLst>
                                          <p:attrName>style.color</p:attrName>
                                        </p:attrNameLst>
                                      </p:cBhvr>
                                      <p:to>
                                        <a:schemeClr val="bg1"/>
                                      </p:to>
                                    </p:animClr>
                                    <p:animClr clrSpc="rgb" dir="cw">
                                      <p:cBhvr>
                                        <p:cTn id="7" dur="500" autoRev="1" fill="hold"/>
                                        <p:tgtEl>
                                          <p:spTgt spid="2"/>
                                        </p:tgtEl>
                                        <p:attrNameLst>
                                          <p:attrName>fillcolor</p:attrName>
                                        </p:attrNameLst>
                                      </p:cBhvr>
                                      <p:to>
                                        <a:schemeClr val="bg1"/>
                                      </p:to>
                                    </p:animClr>
                                    <p:set>
                                      <p:cBhvr>
                                        <p:cTn id="8" dur="500" autoRev="1" fill="hold"/>
                                        <p:tgtEl>
                                          <p:spTgt spid="2"/>
                                        </p:tgtEl>
                                        <p:attrNameLst>
                                          <p:attrName>fill.type</p:attrName>
                                        </p:attrNameLst>
                                      </p:cBhvr>
                                      <p:to>
                                        <p:strVal val="solid"/>
                                      </p:to>
                                    </p:set>
                                    <p:set>
                                      <p:cBhvr>
                                        <p:cTn id="9" dur="500" autoRev="1"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560" y="372514"/>
            <a:ext cx="7848872" cy="58902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149441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627784" y="980728"/>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好</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a:solidFill>
                  <a:schemeClr val="bg1"/>
                </a:solidFill>
                <a:latin typeface="方正姚体" pitchFamily="2" charset="-122"/>
                <a:ea typeface="方正姚体" pitchFamily="2" charset="-122"/>
              </a:rPr>
              <a:t>支持发行人</a:t>
            </a:r>
            <a:r>
              <a:rPr lang="zh-CN" altLang="en-US" sz="2400" dirty="0" smtClean="0">
                <a:solidFill>
                  <a:schemeClr val="bg1"/>
                </a:solidFill>
                <a:latin typeface="方正姚体" pitchFamily="2" charset="-122"/>
                <a:ea typeface="方正姚体" pitchFamily="2" charset="-122"/>
              </a:rPr>
              <a:t>动态实时</a:t>
            </a:r>
            <a:r>
              <a:rPr lang="zh-CN" altLang="en-US" sz="1600" dirty="0" smtClean="0">
                <a:solidFill>
                  <a:schemeClr val="bg1"/>
                </a:solidFill>
                <a:latin typeface="方正姚体" pitchFamily="2" charset="-122"/>
                <a:ea typeface="方正姚体" pitchFamily="2" charset="-122"/>
              </a:rPr>
              <a:t>查询</a:t>
            </a:r>
            <a:endParaRPr lang="en-US" altLang="zh-CN" sz="1600" dirty="0" smtClean="0">
              <a:solidFill>
                <a:schemeClr val="bg1"/>
              </a:solidFill>
              <a:latin typeface="方正姚体" pitchFamily="2" charset="-122"/>
              <a:ea typeface="方正姚体" pitchFamily="2" charset="-122"/>
            </a:endParaRPr>
          </a:p>
          <a:p>
            <a:pPr algn="ctr">
              <a:defRPr/>
            </a:pPr>
            <a:r>
              <a:rPr lang="zh-CN" altLang="en-US" sz="1600" dirty="0" smtClean="0">
                <a:solidFill>
                  <a:schemeClr val="bg1"/>
                </a:solidFill>
                <a:latin typeface="方正姚体" pitchFamily="2" charset="-122"/>
                <a:ea typeface="方正姚体" pitchFamily="2" charset="-122"/>
              </a:rPr>
              <a:t>投票情况汇总及</a:t>
            </a:r>
            <a:r>
              <a:rPr lang="zh-CN" altLang="en-US" sz="2000" dirty="0" smtClean="0">
                <a:solidFill>
                  <a:schemeClr val="bg1"/>
                </a:solidFill>
                <a:latin typeface="方正姚体" pitchFamily="2" charset="-122"/>
                <a:ea typeface="方正姚体" pitchFamily="2" charset="-122"/>
              </a:rPr>
              <a:t>明细统计</a:t>
            </a:r>
            <a:endParaRPr lang="en-US" altLang="zh-CN" sz="2000" dirty="0" smtClean="0">
              <a:solidFill>
                <a:schemeClr val="bg1"/>
              </a:solidFill>
              <a:latin typeface="方正姚体" pitchFamily="2" charset="-122"/>
              <a:ea typeface="方正姚体" pitchFamily="2" charset="-122"/>
            </a:endParaRPr>
          </a:p>
          <a:p>
            <a:pPr algn="ctr">
              <a:defRPr/>
            </a:pPr>
            <a:r>
              <a:rPr lang="zh-CN" altLang="en-US" sz="1600" dirty="0" smtClean="0">
                <a:solidFill>
                  <a:schemeClr val="bg1"/>
                </a:solidFill>
                <a:latin typeface="方正姚体" pitchFamily="2" charset="-122"/>
                <a:ea typeface="方正姚体" pitchFamily="2" charset="-122"/>
              </a:rPr>
              <a:t>提高</a:t>
            </a:r>
            <a:r>
              <a:rPr lang="zh-CN" altLang="en-US" sz="2000" dirty="0" smtClean="0">
                <a:solidFill>
                  <a:schemeClr val="bg1"/>
                </a:solidFill>
                <a:latin typeface="方正姚体" pitchFamily="2" charset="-122"/>
                <a:ea typeface="方正姚体" pitchFamily="2" charset="-122"/>
              </a:rPr>
              <a:t>投票准确率</a:t>
            </a:r>
            <a:r>
              <a:rPr lang="zh-CN" altLang="en-US" sz="1600" dirty="0" smtClean="0">
                <a:solidFill>
                  <a:schemeClr val="bg1"/>
                </a:solidFill>
                <a:latin typeface="方正姚体" pitchFamily="2" charset="-122"/>
                <a:ea typeface="方正姚体" pitchFamily="2" charset="-122"/>
              </a:rPr>
              <a:t>和</a:t>
            </a:r>
            <a:r>
              <a:rPr lang="zh-CN" altLang="en-US" sz="2400" dirty="0" smtClean="0">
                <a:solidFill>
                  <a:schemeClr val="bg1"/>
                </a:solidFill>
                <a:latin typeface="方正姚体" pitchFamily="2" charset="-122"/>
                <a:ea typeface="方正姚体" pitchFamily="2" charset="-122"/>
              </a:rPr>
              <a:t>通过率</a:t>
            </a:r>
            <a:endParaRPr lang="en-US" altLang="zh-CN" sz="2400" dirty="0" smtClean="0">
              <a:solidFill>
                <a:schemeClr val="bg1"/>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hold" grpId="0" nodeType="afterEffect">
                                  <p:stCondLst>
                                    <p:cond delay="0"/>
                                  </p:stCondLst>
                                  <p:iterate type="lt">
                                    <p:tmPct val="0"/>
                                  </p:iterate>
                                  <p:childTnLst>
                                    <p:animClr clrSpc="rgb" dir="cw">
                                      <p:cBhvr override="childStyle">
                                        <p:cTn id="6" dur="500" autoRev="1" fill="hold"/>
                                        <p:tgtEl>
                                          <p:spTgt spid="2"/>
                                        </p:tgtEl>
                                        <p:attrNameLst>
                                          <p:attrName>style.color</p:attrName>
                                        </p:attrNameLst>
                                      </p:cBhvr>
                                      <p:to>
                                        <a:schemeClr val="bg1"/>
                                      </p:to>
                                    </p:animClr>
                                    <p:animClr clrSpc="rgb" dir="cw">
                                      <p:cBhvr>
                                        <p:cTn id="7" dur="500" autoRev="1" fill="hold"/>
                                        <p:tgtEl>
                                          <p:spTgt spid="2"/>
                                        </p:tgtEl>
                                        <p:attrNameLst>
                                          <p:attrName>fillcolor</p:attrName>
                                        </p:attrNameLst>
                                      </p:cBhvr>
                                      <p:to>
                                        <a:schemeClr val="bg1"/>
                                      </p:to>
                                    </p:animClr>
                                    <p:set>
                                      <p:cBhvr>
                                        <p:cTn id="8" dur="500" autoRev="1" fill="hold"/>
                                        <p:tgtEl>
                                          <p:spTgt spid="2"/>
                                        </p:tgtEl>
                                        <p:attrNameLst>
                                          <p:attrName>fill.type</p:attrName>
                                        </p:attrNameLst>
                                      </p:cBhvr>
                                      <p:to>
                                        <p:strVal val="solid"/>
                                      </p:to>
                                    </p:set>
                                    <p:set>
                                      <p:cBhvr>
                                        <p:cTn id="9" dur="500" autoRev="1"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899592" y="404664"/>
            <a:ext cx="7484320" cy="5616624"/>
          </a:xfrm>
          <a:prstGeom prst="rect">
            <a:avLst/>
          </a:prstGeom>
          <a:noFill/>
          <a:ln w="9525">
            <a:noFill/>
            <a:miter lim="800000"/>
            <a:headEnd/>
            <a:tailEnd/>
          </a:ln>
        </p:spPr>
      </p:pic>
      <p:sp>
        <p:nvSpPr>
          <p:cNvPr id="5" name="椭圆 4"/>
          <p:cNvSpPr/>
          <p:nvPr/>
        </p:nvSpPr>
        <p:spPr bwMode="auto">
          <a:xfrm>
            <a:off x="2843808" y="1772816"/>
            <a:ext cx="1656184" cy="576064"/>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a:off x="951472" y="512220"/>
            <a:ext cx="7436952" cy="5581076"/>
          </a:xfrm>
          <a:prstGeom prst="rect">
            <a:avLst/>
          </a:prstGeom>
          <a:noFill/>
          <a:ln w="9525">
            <a:noFill/>
            <a:miter lim="800000"/>
            <a:headEnd/>
            <a:tailEnd/>
          </a:ln>
        </p:spPr>
      </p:pic>
      <p:sp>
        <p:nvSpPr>
          <p:cNvPr id="3" name="椭圆 2"/>
          <p:cNvSpPr/>
          <p:nvPr/>
        </p:nvSpPr>
        <p:spPr bwMode="auto">
          <a:xfrm>
            <a:off x="2915816" y="1844824"/>
            <a:ext cx="1944216" cy="576064"/>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627784" y="980728"/>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省</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smtClean="0">
                <a:solidFill>
                  <a:schemeClr val="bg1"/>
                </a:solidFill>
                <a:latin typeface="方正姚体" pitchFamily="2" charset="-122"/>
                <a:ea typeface="方正姚体" pitchFamily="2" charset="-122"/>
              </a:rPr>
              <a:t>按</a:t>
            </a:r>
            <a:r>
              <a:rPr lang="zh-CN" altLang="en-US" sz="2000" dirty="0" smtClean="0">
                <a:solidFill>
                  <a:schemeClr val="bg1"/>
                </a:solidFill>
                <a:latin typeface="方正姚体" pitchFamily="2" charset="-122"/>
                <a:ea typeface="方正姚体" pitchFamily="2" charset="-122"/>
              </a:rPr>
              <a:t>流通股本数量</a:t>
            </a:r>
            <a:r>
              <a:rPr lang="zh-CN" altLang="en-US" sz="1600" dirty="0" smtClean="0">
                <a:solidFill>
                  <a:schemeClr val="bg1"/>
                </a:solidFill>
                <a:latin typeface="方正姚体" pitchFamily="2" charset="-122"/>
                <a:ea typeface="方正姚体" pitchFamily="2" charset="-122"/>
              </a:rPr>
              <a:t>差异化收取</a:t>
            </a:r>
            <a:endParaRPr lang="en-US" altLang="zh-CN" sz="1600" dirty="0" smtClean="0">
              <a:solidFill>
                <a:schemeClr val="bg1"/>
              </a:solidFill>
              <a:latin typeface="方正姚体" pitchFamily="2" charset="-122"/>
              <a:ea typeface="方正姚体" pitchFamily="2" charset="-122"/>
            </a:endParaRPr>
          </a:p>
          <a:p>
            <a:pPr algn="ctr">
              <a:defRPr/>
            </a:pPr>
            <a:r>
              <a:rPr lang="zh-CN" altLang="en-US" sz="1600" dirty="0" smtClean="0">
                <a:solidFill>
                  <a:schemeClr val="bg1"/>
                </a:solidFill>
                <a:latin typeface="方正姚体" pitchFamily="2" charset="-122"/>
                <a:ea typeface="方正姚体" pitchFamily="2" charset="-122"/>
              </a:rPr>
              <a:t>投票</a:t>
            </a:r>
            <a:r>
              <a:rPr lang="zh-CN" altLang="en-US" sz="2400" dirty="0" smtClean="0">
                <a:solidFill>
                  <a:schemeClr val="bg1"/>
                </a:solidFill>
                <a:latin typeface="方正姚体" pitchFamily="2" charset="-122"/>
                <a:ea typeface="方正姚体" pitchFamily="2" charset="-122"/>
              </a:rPr>
              <a:t>费用较低</a:t>
            </a:r>
            <a:endParaRPr lang="en-US" altLang="zh-CN" sz="2400" dirty="0" smtClean="0">
              <a:solidFill>
                <a:schemeClr val="bg1"/>
              </a:solidFill>
              <a:latin typeface="方正姚体" pitchFamily="2" charset="-122"/>
              <a:ea typeface="方正姚体" pitchFamily="2" charset="-122"/>
            </a:endParaRPr>
          </a:p>
          <a:p>
            <a:pPr algn="ctr">
              <a:defRPr/>
            </a:pPr>
            <a:r>
              <a:rPr lang="zh-CN" altLang="en-US" sz="2400" dirty="0">
                <a:solidFill>
                  <a:schemeClr val="bg1"/>
                </a:solidFill>
                <a:latin typeface="方正姚体" pitchFamily="2" charset="-122"/>
                <a:ea typeface="方正姚体" pitchFamily="2" charset="-122"/>
              </a:rPr>
              <a:t>无需</a:t>
            </a:r>
            <a:r>
              <a:rPr lang="zh-CN" altLang="en-US" sz="2000" dirty="0">
                <a:solidFill>
                  <a:schemeClr val="bg1"/>
                </a:solidFill>
                <a:latin typeface="方正姚体" pitchFamily="2" charset="-122"/>
                <a:ea typeface="方正姚体" pitchFamily="2" charset="-122"/>
              </a:rPr>
              <a:t>另行申请</a:t>
            </a:r>
            <a:r>
              <a:rPr lang="zh-CN" altLang="en-US" sz="2400" dirty="0">
                <a:solidFill>
                  <a:schemeClr val="bg1"/>
                </a:solidFill>
                <a:latin typeface="方正姚体" pitchFamily="2" charset="-122"/>
                <a:ea typeface="方正姚体" pitchFamily="2" charset="-122"/>
              </a:rPr>
              <a:t>股东名册</a:t>
            </a:r>
            <a:endParaRPr lang="en-US" altLang="zh-CN" sz="2400" dirty="0">
              <a:solidFill>
                <a:schemeClr val="bg1"/>
              </a:solidFill>
              <a:latin typeface="方正姚体" pitchFamily="2" charset="-122"/>
              <a:ea typeface="方正姚体" pitchFamily="2" charset="-122"/>
            </a:endParaRPr>
          </a:p>
          <a:p>
            <a:pPr algn="ctr">
              <a:defRPr/>
            </a:pPr>
            <a:endParaRPr lang="zh-CN" altLang="en-US" sz="2400" dirty="0">
              <a:solidFill>
                <a:schemeClr val="bg1"/>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hold" grpId="0" nodeType="afterEffect">
                                  <p:stCondLst>
                                    <p:cond delay="0"/>
                                  </p:stCondLst>
                                  <p:iterate type="lt">
                                    <p:tmPct val="0"/>
                                  </p:iterate>
                                  <p:childTnLst>
                                    <p:animClr clrSpc="rgb" dir="cw">
                                      <p:cBhvr override="childStyle">
                                        <p:cTn id="6" dur="500" autoRev="1" fill="hold"/>
                                        <p:tgtEl>
                                          <p:spTgt spid="2"/>
                                        </p:tgtEl>
                                        <p:attrNameLst>
                                          <p:attrName>style.color</p:attrName>
                                        </p:attrNameLst>
                                      </p:cBhvr>
                                      <p:to>
                                        <a:schemeClr val="bg1"/>
                                      </p:to>
                                    </p:animClr>
                                    <p:animClr clrSpc="rgb" dir="cw">
                                      <p:cBhvr>
                                        <p:cTn id="7" dur="500" autoRev="1" fill="hold"/>
                                        <p:tgtEl>
                                          <p:spTgt spid="2"/>
                                        </p:tgtEl>
                                        <p:attrNameLst>
                                          <p:attrName>fillcolor</p:attrName>
                                        </p:attrNameLst>
                                      </p:cBhvr>
                                      <p:to>
                                        <a:schemeClr val="bg1"/>
                                      </p:to>
                                    </p:animClr>
                                    <p:set>
                                      <p:cBhvr>
                                        <p:cTn id="8" dur="500" autoRev="1" fill="hold"/>
                                        <p:tgtEl>
                                          <p:spTgt spid="2"/>
                                        </p:tgtEl>
                                        <p:attrNameLst>
                                          <p:attrName>fill.type</p:attrName>
                                        </p:attrNameLst>
                                      </p:cBhvr>
                                      <p:to>
                                        <p:strVal val="solid"/>
                                      </p:to>
                                    </p:set>
                                    <p:set>
                                      <p:cBhvr>
                                        <p:cTn id="9" dur="500" autoRev="1"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331639" y="1844824"/>
            <a:ext cx="3240361" cy="751879"/>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 name="圆角矩形 4"/>
          <p:cNvSpPr/>
          <p:nvPr/>
        </p:nvSpPr>
        <p:spPr>
          <a:xfrm>
            <a:off x="1475656" y="1948632"/>
            <a:ext cx="3168352" cy="720080"/>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圆角矩形 5"/>
          <p:cNvSpPr/>
          <p:nvPr/>
        </p:nvSpPr>
        <p:spPr>
          <a:xfrm>
            <a:off x="1331639" y="3140969"/>
            <a:ext cx="3223931" cy="720080"/>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6"/>
          <p:cNvSpPr/>
          <p:nvPr/>
        </p:nvSpPr>
        <p:spPr>
          <a:xfrm>
            <a:off x="1475656" y="3244776"/>
            <a:ext cx="3168352" cy="720080"/>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圆角矩形 9"/>
          <p:cNvSpPr/>
          <p:nvPr/>
        </p:nvSpPr>
        <p:spPr>
          <a:xfrm>
            <a:off x="1331640" y="4396904"/>
            <a:ext cx="3223930" cy="792088"/>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圆角矩形 10"/>
          <p:cNvSpPr/>
          <p:nvPr/>
        </p:nvSpPr>
        <p:spPr>
          <a:xfrm>
            <a:off x="1475656" y="4500711"/>
            <a:ext cx="3168352" cy="792088"/>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12" name="组合 11"/>
          <p:cNvGrpSpPr/>
          <p:nvPr/>
        </p:nvGrpSpPr>
        <p:grpSpPr>
          <a:xfrm>
            <a:off x="4788024" y="1876624"/>
            <a:ext cx="2160240" cy="864096"/>
            <a:chOff x="222" y="51"/>
            <a:chExt cx="2367062" cy="1215318"/>
          </a:xfrm>
        </p:grpSpPr>
        <p:sp>
          <p:nvSpPr>
            <p:cNvPr id="13" name="圆角矩形 12"/>
            <p:cNvSpPr/>
            <p:nvPr/>
          </p:nvSpPr>
          <p:spPr>
            <a:xfrm>
              <a:off x="222" y="51"/>
              <a:ext cx="2367062" cy="1215318"/>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4" name="圆角矩形 4"/>
            <p:cNvSpPr/>
            <p:nvPr/>
          </p:nvSpPr>
          <p:spPr>
            <a:xfrm>
              <a:off x="59549" y="59378"/>
              <a:ext cx="2248408" cy="10966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altLang="zh-CN" sz="2800" b="0" kern="1200" baseline="0" dirty="0" smtClean="0">
                  <a:solidFill>
                    <a:schemeClr val="bg1"/>
                  </a:solidFill>
                </a:rPr>
                <a:t>2000</a:t>
              </a:r>
              <a:r>
                <a:rPr lang="zh-CN" altLang="en-US" sz="2800" b="0" kern="1200" baseline="0" dirty="0" smtClean="0">
                  <a:solidFill>
                    <a:schemeClr val="bg1"/>
                  </a:solidFill>
                </a:rPr>
                <a:t>元</a:t>
              </a:r>
              <a:endParaRPr lang="zh-CN" altLang="en-US" sz="2800" b="0" kern="1200" baseline="0" dirty="0">
                <a:solidFill>
                  <a:schemeClr val="bg1"/>
                </a:solidFill>
              </a:endParaRPr>
            </a:p>
          </p:txBody>
        </p:sp>
      </p:grpSp>
      <p:grpSp>
        <p:nvGrpSpPr>
          <p:cNvPr id="18" name="组合 17"/>
          <p:cNvGrpSpPr/>
          <p:nvPr/>
        </p:nvGrpSpPr>
        <p:grpSpPr>
          <a:xfrm>
            <a:off x="4788024" y="3140968"/>
            <a:ext cx="2160240" cy="864096"/>
            <a:chOff x="222" y="51"/>
            <a:chExt cx="2367062" cy="1458381"/>
          </a:xfrm>
        </p:grpSpPr>
        <p:sp>
          <p:nvSpPr>
            <p:cNvPr id="19" name="圆角矩形 18"/>
            <p:cNvSpPr/>
            <p:nvPr/>
          </p:nvSpPr>
          <p:spPr>
            <a:xfrm>
              <a:off x="222" y="51"/>
              <a:ext cx="2367062" cy="1458381"/>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0" name="圆角矩形 4"/>
            <p:cNvSpPr/>
            <p:nvPr/>
          </p:nvSpPr>
          <p:spPr>
            <a:xfrm>
              <a:off x="59549" y="59377"/>
              <a:ext cx="2248408" cy="13990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altLang="zh-CN" sz="2800" b="0" kern="1200" baseline="0" dirty="0" smtClean="0">
                  <a:solidFill>
                    <a:schemeClr val="bg1"/>
                  </a:solidFill>
                </a:rPr>
                <a:t>5000</a:t>
              </a:r>
              <a:r>
                <a:rPr lang="zh-CN" altLang="en-US" sz="2800" b="0" kern="1200" baseline="0" dirty="0" smtClean="0">
                  <a:solidFill>
                    <a:schemeClr val="bg1"/>
                  </a:solidFill>
                </a:rPr>
                <a:t>元</a:t>
              </a:r>
              <a:endParaRPr lang="zh-CN" altLang="en-US" sz="2800" b="0" kern="1200" baseline="0" dirty="0">
                <a:solidFill>
                  <a:schemeClr val="bg1"/>
                </a:solidFill>
              </a:endParaRPr>
            </a:p>
          </p:txBody>
        </p:sp>
      </p:grpSp>
      <p:grpSp>
        <p:nvGrpSpPr>
          <p:cNvPr id="21" name="组合 20"/>
          <p:cNvGrpSpPr/>
          <p:nvPr/>
        </p:nvGrpSpPr>
        <p:grpSpPr>
          <a:xfrm>
            <a:off x="4788024" y="4437112"/>
            <a:ext cx="2160240" cy="864096"/>
            <a:chOff x="222" y="51"/>
            <a:chExt cx="2367062" cy="1458381"/>
          </a:xfrm>
        </p:grpSpPr>
        <p:sp>
          <p:nvSpPr>
            <p:cNvPr id="22" name="圆角矩形 21"/>
            <p:cNvSpPr/>
            <p:nvPr/>
          </p:nvSpPr>
          <p:spPr>
            <a:xfrm>
              <a:off x="222" y="51"/>
              <a:ext cx="2367062" cy="1458381"/>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圆角矩形 4"/>
            <p:cNvSpPr/>
            <p:nvPr/>
          </p:nvSpPr>
          <p:spPr>
            <a:xfrm>
              <a:off x="59549" y="59377"/>
              <a:ext cx="2248408" cy="13990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altLang="zh-CN" sz="2800" b="0" kern="1200" baseline="0" dirty="0" smtClean="0">
                  <a:solidFill>
                    <a:schemeClr val="bg1"/>
                  </a:solidFill>
                </a:rPr>
                <a:t>8000</a:t>
              </a:r>
              <a:r>
                <a:rPr lang="zh-CN" altLang="en-US" sz="2800" b="0" kern="1200" baseline="0" dirty="0" smtClean="0">
                  <a:solidFill>
                    <a:schemeClr val="bg1"/>
                  </a:solidFill>
                </a:rPr>
                <a:t>元</a:t>
              </a:r>
              <a:endParaRPr lang="zh-CN" altLang="en-US" sz="2800" b="0" kern="1200" baseline="0" dirty="0">
                <a:solidFill>
                  <a:schemeClr val="bg1"/>
                </a:solidFill>
              </a:endParaRPr>
            </a:p>
          </p:txBody>
        </p:sp>
      </p:grpSp>
      <p:sp>
        <p:nvSpPr>
          <p:cNvPr id="24" name="TextBox 23"/>
          <p:cNvSpPr txBox="1"/>
          <p:nvPr/>
        </p:nvSpPr>
        <p:spPr>
          <a:xfrm>
            <a:off x="1691680" y="2164656"/>
            <a:ext cx="2952328" cy="369332"/>
          </a:xfrm>
          <a:prstGeom prst="rect">
            <a:avLst/>
          </a:prstGeom>
          <a:noFill/>
          <a:ln>
            <a:noFill/>
          </a:ln>
        </p:spPr>
        <p:txBody>
          <a:bodyPr wrap="square" rtlCol="0">
            <a:spAutoFit/>
          </a:bodyPr>
          <a:lstStyle/>
          <a:p>
            <a:pPr>
              <a:buSzPct val="80000"/>
            </a:pPr>
            <a:endParaRPr lang="zh-CN" altLang="en-US" dirty="0" smtClean="0">
              <a:solidFill>
                <a:srgbClr val="C00000"/>
              </a:solidFill>
              <a:latin typeface="方正姚体" pitchFamily="2" charset="-122"/>
              <a:ea typeface="方正姚体" pitchFamily="2" charset="-122"/>
            </a:endParaRPr>
          </a:p>
        </p:txBody>
      </p:sp>
      <p:sp>
        <p:nvSpPr>
          <p:cNvPr id="26" name="矩形 25"/>
          <p:cNvSpPr/>
          <p:nvPr/>
        </p:nvSpPr>
        <p:spPr>
          <a:xfrm>
            <a:off x="1691680" y="3359175"/>
            <a:ext cx="2808312" cy="461665"/>
          </a:xfrm>
          <a:prstGeom prst="rect">
            <a:avLst/>
          </a:prstGeom>
        </p:spPr>
        <p:txBody>
          <a:bodyPr wrap="square">
            <a:spAutoFit/>
          </a:bodyPr>
          <a:lstStyle/>
          <a:p>
            <a:pPr lvl="0"/>
            <a:r>
              <a:rPr lang="en-US" altLang="zh-CN" sz="2400" dirty="0" smtClean="0">
                <a:latin typeface="黑体" pitchFamily="49" charset="-122"/>
                <a:ea typeface="黑体" pitchFamily="49" charset="-122"/>
              </a:rPr>
              <a:t>5</a:t>
            </a:r>
            <a:r>
              <a:rPr lang="zh-CN" altLang="en-US" sz="2400" dirty="0" smtClean="0">
                <a:latin typeface="黑体" pitchFamily="49" charset="-122"/>
                <a:ea typeface="黑体" pitchFamily="49" charset="-122"/>
              </a:rPr>
              <a:t>亿</a:t>
            </a:r>
            <a:r>
              <a:rPr lang="en-US" altLang="zh-CN" sz="2400" dirty="0" smtClean="0">
                <a:latin typeface="黑体" pitchFamily="49" charset="-122"/>
                <a:ea typeface="黑体" pitchFamily="49" charset="-122"/>
              </a:rPr>
              <a:t>-10</a:t>
            </a:r>
            <a:r>
              <a:rPr lang="zh-CN" altLang="en-US" sz="2400" dirty="0" smtClean="0">
                <a:latin typeface="黑体" pitchFamily="49" charset="-122"/>
                <a:ea typeface="黑体" pitchFamily="49" charset="-122"/>
              </a:rPr>
              <a:t>亿股</a:t>
            </a:r>
          </a:p>
        </p:txBody>
      </p:sp>
      <p:sp>
        <p:nvSpPr>
          <p:cNvPr id="27" name="矩形 26"/>
          <p:cNvSpPr/>
          <p:nvPr/>
        </p:nvSpPr>
        <p:spPr>
          <a:xfrm>
            <a:off x="1691680" y="4612928"/>
            <a:ext cx="2448272" cy="461665"/>
          </a:xfrm>
          <a:prstGeom prst="rect">
            <a:avLst/>
          </a:prstGeom>
        </p:spPr>
        <p:txBody>
          <a:bodyPr wrap="square">
            <a:spAutoFit/>
          </a:bodyPr>
          <a:lstStyle/>
          <a:p>
            <a:pPr lvl="0"/>
            <a:r>
              <a:rPr lang="en-US" altLang="zh-CN" sz="2400" dirty="0" smtClean="0">
                <a:latin typeface="黑体" pitchFamily="49" charset="-122"/>
                <a:ea typeface="黑体" pitchFamily="49" charset="-122"/>
              </a:rPr>
              <a:t>10</a:t>
            </a:r>
            <a:r>
              <a:rPr lang="zh-CN" altLang="en-US" sz="2400" dirty="0" smtClean="0">
                <a:latin typeface="黑体" pitchFamily="49" charset="-122"/>
                <a:ea typeface="黑体" pitchFamily="49" charset="-122"/>
              </a:rPr>
              <a:t>亿股以上</a:t>
            </a:r>
            <a:endParaRPr lang="zh-CN" altLang="en-US" sz="2400" dirty="0">
              <a:latin typeface="黑体" pitchFamily="49" charset="-122"/>
              <a:ea typeface="黑体" pitchFamily="49" charset="-122"/>
            </a:endParaRPr>
          </a:p>
        </p:txBody>
      </p:sp>
      <p:sp>
        <p:nvSpPr>
          <p:cNvPr id="25" name="矩形 24"/>
          <p:cNvSpPr/>
          <p:nvPr/>
        </p:nvSpPr>
        <p:spPr>
          <a:xfrm>
            <a:off x="1259632" y="2020640"/>
            <a:ext cx="2448272" cy="461665"/>
          </a:xfrm>
          <a:prstGeom prst="rect">
            <a:avLst/>
          </a:prstGeom>
        </p:spPr>
        <p:txBody>
          <a:bodyPr wrap="square">
            <a:spAutoFit/>
          </a:bodyPr>
          <a:lstStyle/>
          <a:p>
            <a:pPr lvl="0" algn="ctr"/>
            <a:r>
              <a:rPr lang="en-US" altLang="zh-CN" sz="2400" dirty="0" smtClean="0">
                <a:latin typeface="黑体" pitchFamily="49" charset="-122"/>
                <a:ea typeface="黑体" pitchFamily="49" charset="-122"/>
              </a:rPr>
              <a:t>5</a:t>
            </a:r>
            <a:r>
              <a:rPr lang="zh-CN" altLang="en-US" sz="2400" dirty="0" smtClean="0">
                <a:latin typeface="黑体" pitchFamily="49" charset="-122"/>
                <a:ea typeface="黑体" pitchFamily="49" charset="-122"/>
              </a:rPr>
              <a:t>亿股以下</a:t>
            </a:r>
            <a:endParaRPr lang="zh-CN" altLang="en-US" sz="2400"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23528" y="1628800"/>
            <a:ext cx="8424936" cy="3626534"/>
            <a:chOff x="323528" y="1340768"/>
            <a:chExt cx="8424936" cy="3626534"/>
          </a:xfrm>
        </p:grpSpPr>
        <p:sp>
          <p:nvSpPr>
            <p:cNvPr id="43" name="矩形 42"/>
            <p:cNvSpPr/>
            <p:nvPr/>
          </p:nvSpPr>
          <p:spPr>
            <a:xfrm>
              <a:off x="7080002" y="2060848"/>
              <a:ext cx="1668462" cy="2880320"/>
            </a:xfrm>
            <a:prstGeom prst="rect">
              <a:avLst/>
            </a:prstGeom>
            <a:noFill/>
            <a:ln w="38100">
              <a:solidFill>
                <a:srgbClr val="C00000">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41" name="矩形 40"/>
            <p:cNvSpPr/>
            <p:nvPr/>
          </p:nvSpPr>
          <p:spPr>
            <a:xfrm>
              <a:off x="4932040" y="2060848"/>
              <a:ext cx="1668462" cy="2880320"/>
            </a:xfrm>
            <a:prstGeom prst="rect">
              <a:avLst/>
            </a:prstGeom>
            <a:noFill/>
            <a:ln w="38100">
              <a:solidFill>
                <a:srgbClr val="C00000">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42" name="TextBox 41"/>
            <p:cNvSpPr txBox="1"/>
            <p:nvPr/>
          </p:nvSpPr>
          <p:spPr>
            <a:xfrm flipH="1">
              <a:off x="5004048" y="3212976"/>
              <a:ext cx="1512168" cy="1477328"/>
            </a:xfrm>
            <a:prstGeom prst="rect">
              <a:avLst/>
            </a:prstGeom>
            <a:noFill/>
          </p:spPr>
          <p:txBody>
            <a:bodyPr wrap="square" rtlCol="0">
              <a:spAutoFit/>
            </a:bodyPr>
            <a:lstStyle/>
            <a:p>
              <a:pPr>
                <a:buClr>
                  <a:srgbClr val="C00000"/>
                </a:buClr>
                <a:buSzPct val="80000"/>
                <a:buFont typeface="Wingdings" pitchFamily="2" charset="2"/>
                <a:buChar char="ü"/>
              </a:pPr>
              <a:r>
                <a:rPr lang="zh-CN" altLang="en-US" dirty="0" smtClean="0">
                  <a:solidFill>
                    <a:srgbClr val="C00000"/>
                  </a:solidFill>
                  <a:latin typeface="方正姚体" pitchFamily="2" charset="-122"/>
                  <a:ea typeface="方正姚体" pitchFamily="2" charset="-122"/>
                </a:rPr>
                <a:t>动态实时查询投票明细</a:t>
              </a: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r>
                <a:rPr lang="zh-CN" altLang="en-US" dirty="0" smtClean="0">
                  <a:solidFill>
                    <a:srgbClr val="C00000"/>
                  </a:solidFill>
                  <a:latin typeface="方正姚体" pitchFamily="2" charset="-122"/>
                  <a:ea typeface="方正姚体" pitchFamily="2" charset="-122"/>
                </a:rPr>
                <a:t>提高议案通过比例</a:t>
              </a:r>
            </a:p>
          </p:txBody>
        </p:sp>
        <p:sp>
          <p:nvSpPr>
            <p:cNvPr id="39" name="矩形 38"/>
            <p:cNvSpPr/>
            <p:nvPr/>
          </p:nvSpPr>
          <p:spPr>
            <a:xfrm>
              <a:off x="2771800" y="2060848"/>
              <a:ext cx="1668462" cy="2880320"/>
            </a:xfrm>
            <a:prstGeom prst="rect">
              <a:avLst/>
            </a:prstGeom>
            <a:noFill/>
            <a:ln w="38100">
              <a:solidFill>
                <a:srgbClr val="C00000">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r>
                <a:rPr lang="en-US" altLang="zh-CN" dirty="0" smtClean="0"/>
                <a:t> </a:t>
              </a:r>
              <a:endParaRPr lang="zh-CN" altLang="en-US" dirty="0"/>
            </a:p>
          </p:txBody>
        </p:sp>
        <p:sp>
          <p:nvSpPr>
            <p:cNvPr id="11" name="矩形 10"/>
            <p:cNvSpPr/>
            <p:nvPr/>
          </p:nvSpPr>
          <p:spPr>
            <a:xfrm>
              <a:off x="611560" y="2060848"/>
              <a:ext cx="1668462" cy="2880320"/>
            </a:xfrm>
            <a:prstGeom prst="rect">
              <a:avLst/>
            </a:prstGeom>
            <a:noFill/>
            <a:ln w="38100">
              <a:solidFill>
                <a:srgbClr val="C00000">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6" name="椭圆 15"/>
            <p:cNvSpPr/>
            <p:nvPr/>
          </p:nvSpPr>
          <p:spPr>
            <a:xfrm>
              <a:off x="323528" y="1340768"/>
              <a:ext cx="1584176" cy="1656184"/>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TextBox 23"/>
            <p:cNvSpPr txBox="1"/>
            <p:nvPr/>
          </p:nvSpPr>
          <p:spPr>
            <a:xfrm>
              <a:off x="611560" y="1556792"/>
              <a:ext cx="864096" cy="1107996"/>
            </a:xfrm>
            <a:prstGeom prst="rect">
              <a:avLst/>
            </a:prstGeom>
            <a:noFill/>
          </p:spPr>
          <p:txBody>
            <a:bodyPr wrap="square" rtlCol="0">
              <a:spAutoFit/>
            </a:bodyPr>
            <a:lstStyle/>
            <a:p>
              <a:pPr>
                <a:buSzPct val="80000"/>
              </a:pPr>
              <a:r>
                <a:rPr lang="zh-CN" altLang="en-US" sz="6600" dirty="0" smtClean="0">
                  <a:solidFill>
                    <a:schemeClr val="bg1"/>
                  </a:solidFill>
                  <a:latin typeface="黑体" pitchFamily="49" charset="-122"/>
                  <a:ea typeface="黑体" pitchFamily="49" charset="-122"/>
                </a:rPr>
                <a:t>多</a:t>
              </a:r>
            </a:p>
          </p:txBody>
        </p:sp>
        <p:sp>
          <p:nvSpPr>
            <p:cNvPr id="26" name="TextBox 25"/>
            <p:cNvSpPr txBox="1"/>
            <p:nvPr/>
          </p:nvSpPr>
          <p:spPr>
            <a:xfrm flipH="1">
              <a:off x="683568" y="3140968"/>
              <a:ext cx="1512168" cy="1477328"/>
            </a:xfrm>
            <a:prstGeom prst="rect">
              <a:avLst/>
            </a:prstGeom>
            <a:noFill/>
          </p:spPr>
          <p:txBody>
            <a:bodyPr wrap="square" rtlCol="0">
              <a:spAutoFit/>
            </a:bodyPr>
            <a:lstStyle/>
            <a:p>
              <a:pPr>
                <a:buClr>
                  <a:srgbClr val="C00000"/>
                </a:buClr>
                <a:buSzPct val="80000"/>
                <a:buFont typeface="Wingdings" pitchFamily="2" charset="2"/>
                <a:buChar char="ü"/>
              </a:pPr>
              <a:r>
                <a:rPr lang="zh-CN" altLang="en-US" dirty="0" smtClean="0">
                  <a:solidFill>
                    <a:srgbClr val="C00000"/>
                  </a:solidFill>
                  <a:latin typeface="方正姚体" pitchFamily="2" charset="-122"/>
                  <a:ea typeface="方正姚体" pitchFamily="2" charset="-122"/>
                </a:rPr>
                <a:t>现场和网络投票汇总</a:t>
              </a: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r>
                <a:rPr lang="zh-CN" altLang="en-US" dirty="0" smtClean="0">
                  <a:solidFill>
                    <a:srgbClr val="C00000"/>
                  </a:solidFill>
                  <a:latin typeface="方正姚体" pitchFamily="2" charset="-122"/>
                  <a:ea typeface="方正姚体" pitchFamily="2" charset="-122"/>
                </a:rPr>
                <a:t>事前防止重复投票</a:t>
              </a:r>
            </a:p>
          </p:txBody>
        </p:sp>
        <p:sp>
          <p:nvSpPr>
            <p:cNvPr id="28" name="椭圆 27"/>
            <p:cNvSpPr/>
            <p:nvPr/>
          </p:nvSpPr>
          <p:spPr>
            <a:xfrm>
              <a:off x="2483768" y="1340768"/>
              <a:ext cx="1584176" cy="1656184"/>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TextBox 28"/>
            <p:cNvSpPr txBox="1"/>
            <p:nvPr/>
          </p:nvSpPr>
          <p:spPr>
            <a:xfrm>
              <a:off x="2771800" y="1556792"/>
              <a:ext cx="864096" cy="1107996"/>
            </a:xfrm>
            <a:prstGeom prst="rect">
              <a:avLst/>
            </a:prstGeom>
            <a:noFill/>
          </p:spPr>
          <p:txBody>
            <a:bodyPr wrap="square" rtlCol="0">
              <a:spAutoFit/>
            </a:bodyPr>
            <a:lstStyle/>
            <a:p>
              <a:pPr>
                <a:buSzPct val="80000"/>
              </a:pPr>
              <a:r>
                <a:rPr lang="zh-CN" altLang="en-US" sz="6600" dirty="0" smtClean="0">
                  <a:solidFill>
                    <a:schemeClr val="bg1"/>
                  </a:solidFill>
                  <a:latin typeface="黑体" pitchFamily="49" charset="-122"/>
                  <a:ea typeface="黑体" pitchFamily="49" charset="-122"/>
                </a:rPr>
                <a:t>快</a:t>
              </a:r>
            </a:p>
          </p:txBody>
        </p:sp>
        <p:sp>
          <p:nvSpPr>
            <p:cNvPr id="32" name="椭圆 31"/>
            <p:cNvSpPr/>
            <p:nvPr/>
          </p:nvSpPr>
          <p:spPr>
            <a:xfrm>
              <a:off x="4644008" y="1340768"/>
              <a:ext cx="1584176" cy="1656184"/>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TextBox 32"/>
            <p:cNvSpPr txBox="1"/>
            <p:nvPr/>
          </p:nvSpPr>
          <p:spPr>
            <a:xfrm>
              <a:off x="4932040" y="1556792"/>
              <a:ext cx="864096" cy="1107996"/>
            </a:xfrm>
            <a:prstGeom prst="rect">
              <a:avLst/>
            </a:prstGeom>
            <a:noFill/>
          </p:spPr>
          <p:txBody>
            <a:bodyPr wrap="square" rtlCol="0">
              <a:spAutoFit/>
            </a:bodyPr>
            <a:lstStyle/>
            <a:p>
              <a:pPr>
                <a:buSzPct val="80000"/>
              </a:pPr>
              <a:r>
                <a:rPr lang="zh-CN" altLang="en-US" sz="6600" dirty="0" smtClean="0">
                  <a:solidFill>
                    <a:schemeClr val="bg1"/>
                  </a:solidFill>
                  <a:latin typeface="黑体" pitchFamily="49" charset="-122"/>
                  <a:ea typeface="黑体" pitchFamily="49" charset="-122"/>
                </a:rPr>
                <a:t>好</a:t>
              </a:r>
            </a:p>
          </p:txBody>
        </p:sp>
        <p:sp>
          <p:nvSpPr>
            <p:cNvPr id="36" name="椭圆 35"/>
            <p:cNvSpPr/>
            <p:nvPr/>
          </p:nvSpPr>
          <p:spPr>
            <a:xfrm>
              <a:off x="6804248" y="1340768"/>
              <a:ext cx="1584176" cy="1656184"/>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TextBox 36"/>
            <p:cNvSpPr txBox="1"/>
            <p:nvPr/>
          </p:nvSpPr>
          <p:spPr>
            <a:xfrm>
              <a:off x="7092280" y="1556792"/>
              <a:ext cx="864096" cy="1107996"/>
            </a:xfrm>
            <a:prstGeom prst="rect">
              <a:avLst/>
            </a:prstGeom>
            <a:noFill/>
          </p:spPr>
          <p:txBody>
            <a:bodyPr wrap="square" rtlCol="0">
              <a:spAutoFit/>
            </a:bodyPr>
            <a:lstStyle/>
            <a:p>
              <a:pPr>
                <a:buSzPct val="80000"/>
              </a:pPr>
              <a:r>
                <a:rPr lang="zh-CN" altLang="en-US" sz="6600" dirty="0" smtClean="0">
                  <a:solidFill>
                    <a:schemeClr val="bg1"/>
                  </a:solidFill>
                  <a:latin typeface="黑体" pitchFamily="49" charset="-122"/>
                  <a:ea typeface="黑体" pitchFamily="49" charset="-122"/>
                </a:rPr>
                <a:t>省</a:t>
              </a:r>
            </a:p>
          </p:txBody>
        </p:sp>
        <p:sp>
          <p:nvSpPr>
            <p:cNvPr id="40" name="TextBox 39"/>
            <p:cNvSpPr txBox="1"/>
            <p:nvPr/>
          </p:nvSpPr>
          <p:spPr>
            <a:xfrm flipH="1">
              <a:off x="2843808" y="3140968"/>
              <a:ext cx="1512168" cy="1754326"/>
            </a:xfrm>
            <a:prstGeom prst="rect">
              <a:avLst/>
            </a:prstGeom>
            <a:noFill/>
          </p:spPr>
          <p:txBody>
            <a:bodyPr wrap="square" rtlCol="0">
              <a:spAutoFit/>
            </a:bodyPr>
            <a:lstStyle/>
            <a:p>
              <a:pPr>
                <a:buClr>
                  <a:srgbClr val="C00000"/>
                </a:buClr>
                <a:buSzPct val="80000"/>
                <a:buFont typeface="Wingdings" pitchFamily="2" charset="2"/>
                <a:buChar char="ü"/>
              </a:pPr>
              <a:r>
                <a:rPr lang="zh-CN" altLang="en-US" dirty="0">
                  <a:solidFill>
                    <a:srgbClr val="C00000"/>
                  </a:solidFill>
                  <a:latin typeface="方正姚体" pitchFamily="2" charset="-122"/>
                  <a:ea typeface="方正姚体" pitchFamily="2" charset="-122"/>
                </a:rPr>
                <a:t>网络投票结束无需</a:t>
              </a:r>
              <a:r>
                <a:rPr lang="zh-CN" altLang="en-US" dirty="0" smtClean="0">
                  <a:solidFill>
                    <a:srgbClr val="C00000"/>
                  </a:solidFill>
                  <a:latin typeface="方正姚体" pitchFamily="2" charset="-122"/>
                  <a:ea typeface="方正姚体" pitchFamily="2" charset="-122"/>
                </a:rPr>
                <a:t>等待</a:t>
              </a: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endParaRPr lang="en-US" altLang="zh-CN" dirty="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r>
                <a:rPr lang="en-US" altLang="zh-CN" dirty="0" smtClean="0">
                  <a:solidFill>
                    <a:srgbClr val="C00000"/>
                  </a:solidFill>
                  <a:latin typeface="方正姚体" pitchFamily="2" charset="-122"/>
                  <a:ea typeface="方正姚体" pitchFamily="2" charset="-122"/>
                </a:rPr>
                <a:t>3</a:t>
              </a:r>
              <a:r>
                <a:rPr lang="zh-CN" altLang="en-US" dirty="0" smtClean="0">
                  <a:solidFill>
                    <a:srgbClr val="C00000"/>
                  </a:solidFill>
                  <a:latin typeface="方正姚体" pitchFamily="2" charset="-122"/>
                  <a:ea typeface="方正姚体" pitchFamily="2" charset="-122"/>
                </a:rPr>
                <a:t>点立即获得统计结果</a:t>
              </a: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endParaRPr lang="en-US" altLang="zh-CN" dirty="0" smtClean="0">
                <a:solidFill>
                  <a:srgbClr val="C00000"/>
                </a:solidFill>
                <a:latin typeface="方正姚体" pitchFamily="2" charset="-122"/>
                <a:ea typeface="方正姚体" pitchFamily="2" charset="-122"/>
              </a:endParaRPr>
            </a:p>
          </p:txBody>
        </p:sp>
        <p:sp>
          <p:nvSpPr>
            <p:cNvPr id="44" name="TextBox 43"/>
            <p:cNvSpPr txBox="1"/>
            <p:nvPr/>
          </p:nvSpPr>
          <p:spPr>
            <a:xfrm flipH="1">
              <a:off x="7152010" y="3212976"/>
              <a:ext cx="1512168" cy="1754326"/>
            </a:xfrm>
            <a:prstGeom prst="rect">
              <a:avLst/>
            </a:prstGeom>
            <a:noFill/>
          </p:spPr>
          <p:txBody>
            <a:bodyPr wrap="square" rtlCol="0">
              <a:spAutoFit/>
            </a:bodyPr>
            <a:lstStyle/>
            <a:p>
              <a:pPr>
                <a:buClr>
                  <a:srgbClr val="C00000"/>
                </a:buClr>
                <a:buSzPct val="80000"/>
                <a:buFont typeface="Wingdings" pitchFamily="2" charset="2"/>
                <a:buChar char="ü"/>
              </a:pPr>
              <a:r>
                <a:rPr lang="zh-CN" altLang="en-US" dirty="0">
                  <a:solidFill>
                    <a:srgbClr val="C00000"/>
                  </a:solidFill>
                  <a:latin typeface="方正姚体" pitchFamily="2" charset="-122"/>
                  <a:ea typeface="方正姚体" pitchFamily="2" charset="-122"/>
                </a:rPr>
                <a:t>有效控制会议</a:t>
              </a:r>
              <a:r>
                <a:rPr lang="zh-CN" altLang="en-US" dirty="0" smtClean="0">
                  <a:solidFill>
                    <a:srgbClr val="C00000"/>
                  </a:solidFill>
                  <a:latin typeface="方正姚体" pitchFamily="2" charset="-122"/>
                  <a:ea typeface="方正姚体" pitchFamily="2" charset="-122"/>
                </a:rPr>
                <a:t>成本</a:t>
              </a:r>
              <a:endParaRPr lang="en-US" altLang="zh-CN" dirty="0" smtClean="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endParaRPr lang="zh-CN" altLang="en-US" dirty="0">
                <a:solidFill>
                  <a:srgbClr val="C00000"/>
                </a:solidFill>
                <a:latin typeface="方正姚体" pitchFamily="2" charset="-122"/>
                <a:ea typeface="方正姚体" pitchFamily="2" charset="-122"/>
              </a:endParaRPr>
            </a:p>
            <a:p>
              <a:pPr>
                <a:buClr>
                  <a:srgbClr val="C00000"/>
                </a:buClr>
                <a:buSzPct val="80000"/>
                <a:buFont typeface="Wingdings" pitchFamily="2" charset="2"/>
                <a:buChar char="ü"/>
              </a:pPr>
              <a:r>
                <a:rPr lang="zh-CN" altLang="en-US" dirty="0" smtClean="0">
                  <a:solidFill>
                    <a:srgbClr val="C00000"/>
                  </a:solidFill>
                  <a:latin typeface="方正姚体" pitchFamily="2" charset="-122"/>
                  <a:ea typeface="方正姚体" pitchFamily="2" charset="-122"/>
                </a:rPr>
                <a:t>无需</a:t>
              </a:r>
              <a:r>
                <a:rPr lang="zh-CN" altLang="en-US" dirty="0">
                  <a:solidFill>
                    <a:srgbClr val="C00000"/>
                  </a:solidFill>
                  <a:latin typeface="方正姚体" pitchFamily="2" charset="-122"/>
                  <a:ea typeface="方正姚体" pitchFamily="2" charset="-122"/>
                </a:rPr>
                <a:t>另行申请股东名册</a:t>
              </a:r>
            </a:p>
            <a:p>
              <a:pPr>
                <a:buClr>
                  <a:srgbClr val="C00000"/>
                </a:buClr>
                <a:buSzPct val="80000"/>
                <a:buFont typeface="Wingdings" pitchFamily="2" charset="2"/>
                <a:buChar char="ü"/>
              </a:pPr>
              <a:endParaRPr lang="en-US" altLang="zh-CN" dirty="0" smtClean="0">
                <a:solidFill>
                  <a:srgbClr val="C00000"/>
                </a:solidFill>
                <a:latin typeface="方正姚体" pitchFamily="2" charset="-122"/>
                <a:ea typeface="方正姚体" pitchFamily="2" charset="-122"/>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259632" y="2924944"/>
            <a:ext cx="7272808" cy="1224136"/>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2400" dirty="0" smtClean="0">
                <a:solidFill>
                  <a:schemeClr val="bg1"/>
                </a:solidFill>
                <a:latin typeface="方正姚体" pitchFamily="2" charset="-122"/>
                <a:ea typeface="方正姚体" pitchFamily="2" charset="-122"/>
              </a:rPr>
              <a:t>中国结算网络投票</a:t>
            </a:r>
            <a:r>
              <a:rPr lang="zh-CN" altLang="en-US" sz="3600" dirty="0" smtClean="0">
                <a:solidFill>
                  <a:schemeClr val="bg1"/>
                </a:solidFill>
                <a:latin typeface="方正姚体" pitchFamily="2" charset="-122"/>
                <a:ea typeface="方正姚体" pitchFamily="2" charset="-122"/>
              </a:rPr>
              <a:t>投资者使用感受</a:t>
            </a:r>
            <a:r>
              <a:rPr lang="zh-CN" altLang="en-US" sz="2400" dirty="0" smtClean="0">
                <a:solidFill>
                  <a:schemeClr val="bg1"/>
                </a:solidFill>
                <a:latin typeface="方正姚体" pitchFamily="2" charset="-122"/>
                <a:ea typeface="方正姚体" pitchFamily="2" charset="-122"/>
              </a:rPr>
              <a:t>如何</a:t>
            </a:r>
            <a:endParaRPr lang="zh-CN" altLang="en-US" sz="2400" dirty="0">
              <a:solidFill>
                <a:schemeClr val="bg1"/>
              </a:solidFill>
              <a:latin typeface="方正姚体" pitchFamily="2" charset="-122"/>
              <a:ea typeface="方正姚体" pitchFamily="2" charset="-122"/>
            </a:endParaRPr>
          </a:p>
        </p:txBody>
      </p:sp>
    </p:spTree>
    <p:extLst>
      <p:ext uri="{BB962C8B-B14F-4D97-AF65-F5344CB8AC3E}">
        <p14:creationId xmlns:p14="http://schemas.microsoft.com/office/powerpoint/2010/main" xmlns="" val="7946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nne\Desktop\400_F_28866505_g7XijhFsTlHqpwlYncUyMoqHv4QQqMWN.jpg"/>
          <p:cNvPicPr>
            <a:picLocks noChangeAspect="1" noChangeArrowheads="1"/>
          </p:cNvPicPr>
          <p:nvPr/>
        </p:nvPicPr>
        <p:blipFill>
          <a:blip r:embed="rId2" cstate="print"/>
          <a:srcRect/>
          <a:stretch>
            <a:fillRect/>
          </a:stretch>
        </p:blipFill>
        <p:spPr bwMode="auto">
          <a:xfrm rot="20861588">
            <a:off x="5867910" y="4436879"/>
            <a:ext cx="1512168" cy="1512168"/>
          </a:xfrm>
          <a:prstGeom prst="rect">
            <a:avLst/>
          </a:prstGeom>
          <a:noFill/>
        </p:spPr>
      </p:pic>
      <p:sp>
        <p:nvSpPr>
          <p:cNvPr id="11" name="矩形 10"/>
          <p:cNvSpPr/>
          <p:nvPr/>
        </p:nvSpPr>
        <p:spPr bwMode="auto">
          <a:xfrm>
            <a:off x="1364828" y="3284140"/>
            <a:ext cx="6121400" cy="1008956"/>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lstStyle/>
          <a:p>
            <a:pPr>
              <a:defRPr/>
            </a:pPr>
            <a:r>
              <a:rPr lang="en-US" altLang="zh-CN" dirty="0">
                <a:solidFill>
                  <a:schemeClr val="bg1"/>
                </a:solidFill>
                <a:latin typeface="方正姚体" pitchFamily="2" charset="-122"/>
                <a:ea typeface="方正姚体" pitchFamily="2" charset="-122"/>
              </a:rPr>
              <a:t> </a:t>
            </a:r>
            <a:r>
              <a:rPr lang="en-US" altLang="zh-CN" dirty="0" smtClean="0">
                <a:solidFill>
                  <a:schemeClr val="bg1"/>
                </a:solidFill>
                <a:latin typeface="方正姚体" pitchFamily="2" charset="-122"/>
                <a:ea typeface="方正姚体" pitchFamily="2" charset="-122"/>
              </a:rPr>
              <a:t>——</a:t>
            </a:r>
            <a:r>
              <a:rPr lang="zh-CN" altLang="en-US" dirty="0" smtClean="0">
                <a:solidFill>
                  <a:schemeClr val="bg1"/>
                </a:solidFill>
                <a:latin typeface="方正姚体" pitchFamily="2" charset="-122"/>
                <a:ea typeface="方正姚体" pitchFamily="2" charset="-122"/>
              </a:rPr>
              <a:t>上市公司召开股东大会应当“采用安全、经济、便捷的网络和其他方式为股东参加股东大会提供便利”</a:t>
            </a:r>
            <a:endParaRPr lang="en-US" altLang="zh-CN" dirty="0" smtClean="0">
              <a:solidFill>
                <a:schemeClr val="bg1"/>
              </a:solidFill>
              <a:latin typeface="方正姚体" pitchFamily="2" charset="-122"/>
              <a:ea typeface="方正姚体" pitchFamily="2" charset="-122"/>
            </a:endParaRPr>
          </a:p>
        </p:txBody>
      </p:sp>
      <p:sp>
        <p:nvSpPr>
          <p:cNvPr id="13" name="TextBox 12"/>
          <p:cNvSpPr txBox="1">
            <a:spLocks noChangeArrowheads="1"/>
          </p:cNvSpPr>
          <p:nvPr/>
        </p:nvSpPr>
        <p:spPr bwMode="auto">
          <a:xfrm>
            <a:off x="1403648" y="2881511"/>
            <a:ext cx="6072188" cy="369332"/>
          </a:xfrm>
          <a:prstGeom prst="rect">
            <a:avLst/>
          </a:prstGeom>
          <a:noFill/>
          <a:ln w="9525">
            <a:solidFill>
              <a:srgbClr val="C00000"/>
            </a:solidFill>
            <a:miter lim="800000"/>
            <a:headEnd/>
            <a:tailEnd/>
          </a:ln>
        </p:spPr>
        <p:txBody>
          <a:bodyPr>
            <a:spAutoFit/>
          </a:bodyPr>
          <a:lstStyle/>
          <a:p>
            <a:pPr>
              <a:buSzPct val="80000"/>
              <a:buFont typeface="Wingdings" pitchFamily="2" charset="2"/>
              <a:buChar char="n"/>
            </a:pPr>
            <a:r>
              <a:rPr lang="en-US" altLang="zh-CN" dirty="0" smtClean="0">
                <a:solidFill>
                  <a:srgbClr val="C00000"/>
                </a:solidFill>
                <a:latin typeface="方正姚体" pitchFamily="2" charset="-122"/>
                <a:ea typeface="方正姚体" pitchFamily="2" charset="-122"/>
              </a:rPr>
              <a:t>《</a:t>
            </a:r>
            <a:r>
              <a:rPr lang="zh-CN" altLang="en-US" dirty="0" smtClean="0">
                <a:solidFill>
                  <a:srgbClr val="C00000"/>
                </a:solidFill>
                <a:latin typeface="方正姚体" pitchFamily="2" charset="-122"/>
                <a:ea typeface="方正姚体" pitchFamily="2" charset="-122"/>
              </a:rPr>
              <a:t>上市公司股东大会规则</a:t>
            </a:r>
            <a:r>
              <a:rPr lang="en-US" altLang="zh-CN" dirty="0" smtClean="0">
                <a:solidFill>
                  <a:srgbClr val="C00000"/>
                </a:solidFill>
                <a:latin typeface="方正姚体" pitchFamily="2" charset="-122"/>
                <a:ea typeface="方正姚体" pitchFamily="2" charset="-122"/>
              </a:rPr>
              <a:t>》</a:t>
            </a:r>
            <a:r>
              <a:rPr lang="zh-CN" altLang="en-US" dirty="0" smtClean="0">
                <a:solidFill>
                  <a:srgbClr val="C00000"/>
                </a:solidFill>
                <a:latin typeface="方正姚体" pitchFamily="2" charset="-122"/>
                <a:ea typeface="方正姚体" pitchFamily="2" charset="-122"/>
              </a:rPr>
              <a:t>（</a:t>
            </a:r>
            <a:r>
              <a:rPr lang="en-US" altLang="zh-CN" dirty="0" smtClean="0">
                <a:solidFill>
                  <a:srgbClr val="C00000"/>
                </a:solidFill>
                <a:latin typeface="方正姚体" pitchFamily="2" charset="-122"/>
                <a:ea typeface="方正姚体" pitchFamily="2" charset="-122"/>
              </a:rPr>
              <a:t>2014</a:t>
            </a:r>
            <a:r>
              <a:rPr lang="zh-CN" altLang="en-US" dirty="0" smtClean="0">
                <a:solidFill>
                  <a:srgbClr val="C00000"/>
                </a:solidFill>
                <a:latin typeface="方正姚体" pitchFamily="2" charset="-122"/>
                <a:ea typeface="方正姚体" pitchFamily="2" charset="-122"/>
              </a:rPr>
              <a:t>年修订版）</a:t>
            </a:r>
            <a:endParaRPr lang="zh-CN" altLang="en-US" dirty="0">
              <a:solidFill>
                <a:srgbClr val="C00000"/>
              </a:solidFill>
              <a:latin typeface="方正姚体" pitchFamily="2" charset="-122"/>
              <a:ea typeface="方正姚体" pitchFamily="2" charset="-122"/>
            </a:endParaRPr>
          </a:p>
        </p:txBody>
      </p:sp>
      <p:sp>
        <p:nvSpPr>
          <p:cNvPr id="14" name="矩形 13"/>
          <p:cNvSpPr/>
          <p:nvPr/>
        </p:nvSpPr>
        <p:spPr>
          <a:xfrm>
            <a:off x="1907704" y="4941168"/>
            <a:ext cx="4572000" cy="707886"/>
          </a:xfrm>
          <a:prstGeom prst="rect">
            <a:avLst/>
          </a:prstGeom>
        </p:spPr>
        <p:txBody>
          <a:bodyPr>
            <a:spAutoFit/>
          </a:bodyPr>
          <a:lstStyle/>
          <a:p>
            <a:pPr>
              <a:buSzPct val="80000"/>
            </a:pPr>
            <a:r>
              <a:rPr lang="zh-CN" altLang="en-US" sz="4000" dirty="0" smtClean="0">
                <a:solidFill>
                  <a:srgbClr val="C00000"/>
                </a:solidFill>
                <a:latin typeface="方正姚体" pitchFamily="2" charset="-122"/>
                <a:ea typeface="方正姚体" pitchFamily="2" charset="-122"/>
              </a:rPr>
              <a:t>全面采用</a:t>
            </a:r>
            <a:r>
              <a:rPr lang="zh-CN" altLang="en-US" sz="2400" dirty="0" smtClean="0">
                <a:solidFill>
                  <a:srgbClr val="C00000"/>
                </a:solidFill>
                <a:latin typeface="方正姚体" pitchFamily="2" charset="-122"/>
                <a:ea typeface="方正姚体" pitchFamily="2" charset="-122"/>
              </a:rPr>
              <a:t>网络投票方式</a:t>
            </a:r>
            <a:endParaRPr lang="zh-CN" altLang="en-US" sz="2400" dirty="0"/>
          </a:p>
        </p:txBody>
      </p:sp>
      <p:sp>
        <p:nvSpPr>
          <p:cNvPr id="6" name="TextBox 5"/>
          <p:cNvSpPr txBox="1">
            <a:spLocks noChangeArrowheads="1"/>
          </p:cNvSpPr>
          <p:nvPr/>
        </p:nvSpPr>
        <p:spPr bwMode="auto">
          <a:xfrm>
            <a:off x="1427311" y="1484784"/>
            <a:ext cx="6072188" cy="369332"/>
          </a:xfrm>
          <a:prstGeom prst="rect">
            <a:avLst/>
          </a:prstGeom>
          <a:noFill/>
          <a:ln w="9525">
            <a:solidFill>
              <a:srgbClr val="C00000"/>
            </a:solidFill>
            <a:miter lim="800000"/>
            <a:headEnd/>
            <a:tailEnd/>
          </a:ln>
        </p:spPr>
        <p:txBody>
          <a:bodyPr>
            <a:spAutoFit/>
          </a:bodyPr>
          <a:lstStyle/>
          <a:p>
            <a:pPr>
              <a:buSzPct val="80000"/>
              <a:buFont typeface="Wingdings" pitchFamily="2" charset="2"/>
              <a:buChar char="n"/>
            </a:pPr>
            <a:r>
              <a:rPr lang="en-US" altLang="zh-CN" dirty="0" smtClean="0">
                <a:solidFill>
                  <a:srgbClr val="C00000"/>
                </a:solidFill>
                <a:latin typeface="方正姚体" pitchFamily="2" charset="-122"/>
                <a:ea typeface="方正姚体" pitchFamily="2" charset="-122"/>
              </a:rPr>
              <a:t>《</a:t>
            </a:r>
            <a:r>
              <a:rPr lang="zh-CN" altLang="en-US" dirty="0" smtClean="0">
                <a:solidFill>
                  <a:srgbClr val="C00000"/>
                </a:solidFill>
                <a:latin typeface="方正姚体" pitchFamily="2" charset="-122"/>
                <a:ea typeface="方正姚体" pitchFamily="2" charset="-122"/>
              </a:rPr>
              <a:t>国务院关于进一步促进资本市场健康发展的若干意见</a:t>
            </a:r>
            <a:r>
              <a:rPr lang="en-US" altLang="zh-CN" dirty="0" smtClean="0">
                <a:solidFill>
                  <a:srgbClr val="C00000"/>
                </a:solidFill>
                <a:latin typeface="方正姚体" pitchFamily="2" charset="-122"/>
                <a:ea typeface="方正姚体" pitchFamily="2" charset="-122"/>
              </a:rPr>
              <a:t>》</a:t>
            </a:r>
            <a:endParaRPr lang="zh-CN" altLang="en-US" dirty="0">
              <a:solidFill>
                <a:srgbClr val="C00000"/>
              </a:solidFill>
              <a:latin typeface="方正姚体" pitchFamily="2" charset="-122"/>
              <a:ea typeface="方正姚体" pitchFamily="2" charset="-122"/>
            </a:endParaRPr>
          </a:p>
        </p:txBody>
      </p:sp>
      <p:sp>
        <p:nvSpPr>
          <p:cNvPr id="7" name="矩形 6"/>
          <p:cNvSpPr/>
          <p:nvPr/>
        </p:nvSpPr>
        <p:spPr bwMode="auto">
          <a:xfrm>
            <a:off x="1402928" y="1878498"/>
            <a:ext cx="6121400" cy="686406"/>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lstStyle/>
          <a:p>
            <a:pPr>
              <a:defRPr/>
            </a:pPr>
            <a:r>
              <a:rPr lang="en-US" altLang="zh-CN" dirty="0">
                <a:solidFill>
                  <a:schemeClr val="bg1"/>
                </a:solidFill>
                <a:latin typeface="方正姚体" pitchFamily="2" charset="-122"/>
                <a:ea typeface="方正姚体" pitchFamily="2" charset="-122"/>
              </a:rPr>
              <a:t> </a:t>
            </a:r>
            <a:r>
              <a:rPr lang="en-US" altLang="zh-CN" dirty="0" smtClean="0">
                <a:solidFill>
                  <a:schemeClr val="bg1"/>
                </a:solidFill>
                <a:latin typeface="方正姚体" pitchFamily="2" charset="-122"/>
                <a:ea typeface="方正姚体" pitchFamily="2" charset="-122"/>
              </a:rPr>
              <a:t>——</a:t>
            </a:r>
            <a:r>
              <a:rPr lang="zh-CN" altLang="en-US" dirty="0" smtClean="0">
                <a:solidFill>
                  <a:schemeClr val="bg1"/>
                </a:solidFill>
                <a:latin typeface="方正姚体" pitchFamily="2" charset="-122"/>
                <a:ea typeface="方正姚体" pitchFamily="2" charset="-122"/>
              </a:rPr>
              <a:t>完善公众公司中小投资者投票和表决机制</a:t>
            </a:r>
            <a:endParaRPr lang="en-US" altLang="zh-CN" dirty="0" smtClean="0">
              <a:solidFill>
                <a:schemeClr val="bg1"/>
              </a:solidFill>
              <a:latin typeface="方正姚体" pitchFamily="2" charset="-122"/>
              <a:ea typeface="方正姚体" pitchFamily="2" charset="-122"/>
            </a:endParaRPr>
          </a:p>
        </p:txBody>
      </p:sp>
    </p:spTree>
    <p:extLst>
      <p:ext uri="{BB962C8B-B14F-4D97-AF65-F5344CB8AC3E}">
        <p14:creationId xmlns:p14="http://schemas.microsoft.com/office/powerpoint/2010/main" xmlns="" val="3517562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7624" y="2895327"/>
            <a:ext cx="7632848" cy="461665"/>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zh-CN" altLang="en-US" sz="2400" dirty="0" smtClean="0">
                <a:solidFill>
                  <a:srgbClr val="C00000"/>
                </a:solidFill>
                <a:latin typeface="方正姚体" pitchFamily="2" charset="-122"/>
                <a:ea typeface="方正姚体" pitchFamily="2" charset="-122"/>
              </a:rPr>
              <a:t>交互操作方式，</a:t>
            </a:r>
            <a:r>
              <a:rPr lang="zh-CN" altLang="en-US" sz="2000" dirty="0" smtClean="0">
                <a:solidFill>
                  <a:srgbClr val="C00000"/>
                </a:solidFill>
                <a:latin typeface="方正姚体" pitchFamily="2" charset="-122"/>
                <a:ea typeface="方正姚体" pitchFamily="2" charset="-122"/>
              </a:rPr>
              <a:t>只需点击鼠标，无需逐个输入</a:t>
            </a:r>
            <a:endParaRPr lang="en-US" altLang="zh-CN" sz="2000" dirty="0" smtClean="0">
              <a:solidFill>
                <a:srgbClr val="C00000"/>
              </a:solidFill>
              <a:latin typeface="方正姚体" pitchFamily="2" charset="-122"/>
              <a:ea typeface="方正姚体" pitchFamily="2" charset="-122"/>
            </a:endParaRPr>
          </a:p>
        </p:txBody>
      </p:sp>
      <p:sp>
        <p:nvSpPr>
          <p:cNvPr id="3" name="矩形 2"/>
          <p:cNvSpPr/>
          <p:nvPr/>
        </p:nvSpPr>
        <p:spPr>
          <a:xfrm>
            <a:off x="323528" y="1959223"/>
            <a:ext cx="7416824" cy="461665"/>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zh-CN" altLang="en-US" sz="2400" dirty="0" smtClean="0">
                <a:solidFill>
                  <a:srgbClr val="C00000"/>
                </a:solidFill>
                <a:latin typeface="方正姚体" pitchFamily="2" charset="-122"/>
                <a:ea typeface="方正姚体" pitchFamily="2" charset="-122"/>
              </a:rPr>
              <a:t>议案内容</a:t>
            </a:r>
            <a:r>
              <a:rPr lang="zh-CN" altLang="en-US" sz="2000" dirty="0" smtClean="0">
                <a:solidFill>
                  <a:srgbClr val="C00000"/>
                </a:solidFill>
                <a:latin typeface="方正姚体" pitchFamily="2" charset="-122"/>
                <a:ea typeface="方正姚体" pitchFamily="2" charset="-122"/>
              </a:rPr>
              <a:t>信息详实且</a:t>
            </a:r>
            <a:r>
              <a:rPr lang="zh-CN" altLang="en-US" sz="2400" dirty="0" smtClean="0">
                <a:solidFill>
                  <a:srgbClr val="C00000"/>
                </a:solidFill>
                <a:latin typeface="方正姚体" pitchFamily="2" charset="-122"/>
                <a:ea typeface="方正姚体" pitchFamily="2" charset="-122"/>
              </a:rPr>
              <a:t>与表决项一一对照</a:t>
            </a:r>
            <a:endParaRPr lang="en-US" altLang="zh-CN" sz="2400" dirty="0" smtClean="0">
              <a:solidFill>
                <a:srgbClr val="C00000"/>
              </a:solidFill>
              <a:latin typeface="方正姚体" pitchFamily="2" charset="-122"/>
              <a:ea typeface="方正姚体" pitchFamily="2" charset="-122"/>
            </a:endParaRPr>
          </a:p>
        </p:txBody>
      </p:sp>
      <p:sp>
        <p:nvSpPr>
          <p:cNvPr id="5" name="矩形 4"/>
          <p:cNvSpPr/>
          <p:nvPr/>
        </p:nvSpPr>
        <p:spPr>
          <a:xfrm>
            <a:off x="107504" y="3769876"/>
            <a:ext cx="7920880" cy="523220"/>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zh-CN" altLang="en-US" sz="2400" dirty="0" smtClean="0">
                <a:solidFill>
                  <a:srgbClr val="C00000"/>
                </a:solidFill>
                <a:latin typeface="方正姚体" pitchFamily="2" charset="-122"/>
                <a:ea typeface="方正姚体" pitchFamily="2" charset="-122"/>
              </a:rPr>
              <a:t>可</a:t>
            </a:r>
            <a:r>
              <a:rPr lang="zh-CN" altLang="en-US" sz="2800" dirty="0" smtClean="0">
                <a:solidFill>
                  <a:srgbClr val="C00000"/>
                </a:solidFill>
                <a:latin typeface="方正姚体" pitchFamily="2" charset="-122"/>
                <a:ea typeface="方正姚体" pitchFamily="2" charset="-122"/>
              </a:rPr>
              <a:t>随时查询</a:t>
            </a:r>
            <a:r>
              <a:rPr lang="zh-CN" altLang="en-US" sz="2000" dirty="0" smtClean="0">
                <a:solidFill>
                  <a:srgbClr val="C00000"/>
                </a:solidFill>
                <a:latin typeface="方正姚体" pitchFamily="2" charset="-122"/>
                <a:ea typeface="方正姚体" pitchFamily="2" charset="-122"/>
              </a:rPr>
              <a:t>投票结果及历史投票记录</a:t>
            </a:r>
            <a:endParaRPr lang="en-US" altLang="zh-CN" sz="2000" dirty="0" smtClean="0">
              <a:solidFill>
                <a:srgbClr val="C00000"/>
              </a:solidFill>
              <a:latin typeface="方正姚体" pitchFamily="2" charset="-122"/>
              <a:ea typeface="方正姚体" pitchFamily="2" charset="-122"/>
            </a:endParaRPr>
          </a:p>
        </p:txBody>
      </p:sp>
      <p:pic>
        <p:nvPicPr>
          <p:cNvPr id="3075" name="Picture 3" descr="C:\Users\anne\Desktop\Vote_Yes_logo_cranberry_副本.jpg"/>
          <p:cNvPicPr>
            <a:picLocks noChangeAspect="1" noChangeArrowheads="1"/>
          </p:cNvPicPr>
          <p:nvPr/>
        </p:nvPicPr>
        <p:blipFill>
          <a:blip r:embed="rId2" cstate="print"/>
          <a:srcRect/>
          <a:stretch>
            <a:fillRect/>
          </a:stretch>
        </p:blipFill>
        <p:spPr bwMode="auto">
          <a:xfrm rot="21212800">
            <a:off x="5522683" y="4352365"/>
            <a:ext cx="3105623" cy="1715856"/>
          </a:xfrm>
          <a:prstGeom prst="rect">
            <a:avLst/>
          </a:prstGeom>
          <a:noFill/>
        </p:spPr>
      </p:pic>
      <p:sp>
        <p:nvSpPr>
          <p:cNvPr id="6" name="矩形 5"/>
          <p:cNvSpPr/>
          <p:nvPr/>
        </p:nvSpPr>
        <p:spPr>
          <a:xfrm>
            <a:off x="1979712" y="4581128"/>
            <a:ext cx="7920880" cy="461665"/>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en-US" altLang="zh-CN" sz="2400" dirty="0" smtClean="0">
                <a:solidFill>
                  <a:srgbClr val="C00000"/>
                </a:solidFill>
                <a:latin typeface="方正姚体" pitchFamily="2" charset="-122"/>
                <a:ea typeface="方正姚体" pitchFamily="2" charset="-122"/>
              </a:rPr>
              <a:t>……</a:t>
            </a:r>
            <a:endParaRPr lang="en-US" altLang="zh-CN" sz="2000" dirty="0" smtClean="0">
              <a:solidFill>
                <a:srgbClr val="C00000"/>
              </a:solidFill>
              <a:latin typeface="方正姚体" pitchFamily="2" charset="-122"/>
              <a:ea typeface="方正姚体" pitchFamily="2" charset="-122"/>
            </a:endParaRPr>
          </a:p>
        </p:txBody>
      </p:sp>
    </p:spTree>
    <p:extLst>
      <p:ext uri="{BB962C8B-B14F-4D97-AF65-F5344CB8AC3E}">
        <p14:creationId xmlns:p14="http://schemas.microsoft.com/office/powerpoint/2010/main" xmlns="" val="26272008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a:srcRect/>
          <a:stretch>
            <a:fillRect/>
          </a:stretch>
        </p:blipFill>
        <p:spPr bwMode="auto">
          <a:xfrm>
            <a:off x="5140168" y="1556792"/>
            <a:ext cx="3248256" cy="3960440"/>
          </a:xfrm>
          <a:prstGeom prst="rect">
            <a:avLst/>
          </a:prstGeom>
          <a:noFill/>
          <a:ln w="9525">
            <a:noFill/>
            <a:miter lim="800000"/>
            <a:headEnd/>
            <a:tailEnd/>
          </a:ln>
        </p:spPr>
      </p:pic>
      <p:pic>
        <p:nvPicPr>
          <p:cNvPr id="57347" name="Picture 3" descr="C:\Users\Zhang Yingbo\Desktop\11.gif"/>
          <p:cNvPicPr>
            <a:picLocks noChangeAspect="1" noChangeArrowheads="1"/>
          </p:cNvPicPr>
          <p:nvPr/>
        </p:nvPicPr>
        <p:blipFill>
          <a:blip r:embed="rId3"/>
          <a:srcRect/>
          <a:stretch>
            <a:fillRect/>
          </a:stretch>
        </p:blipFill>
        <p:spPr bwMode="auto">
          <a:xfrm>
            <a:off x="747680" y="1628800"/>
            <a:ext cx="2664296" cy="3322885"/>
          </a:xfrm>
          <a:prstGeom prst="rect">
            <a:avLst/>
          </a:prstGeom>
          <a:noFill/>
        </p:spPr>
      </p:pic>
      <p:sp>
        <p:nvSpPr>
          <p:cNvPr id="6" name="TextBox 5"/>
          <p:cNvSpPr txBox="1"/>
          <p:nvPr/>
        </p:nvSpPr>
        <p:spPr>
          <a:xfrm>
            <a:off x="1179728" y="2996952"/>
            <a:ext cx="648072" cy="276999"/>
          </a:xfrm>
          <a:prstGeom prst="rect">
            <a:avLst/>
          </a:prstGeom>
          <a:solidFill>
            <a:schemeClr val="bg1"/>
          </a:solidFill>
        </p:spPr>
        <p:txBody>
          <a:bodyPr wrap="square" rtlCol="0">
            <a:spAutoFit/>
          </a:bodyPr>
          <a:lstStyle/>
          <a:p>
            <a:pPr>
              <a:buSzPct val="80000"/>
            </a:pPr>
            <a:r>
              <a:rPr lang="en-US" altLang="zh-CN" sz="1200" b="1" dirty="0" smtClean="0">
                <a:latin typeface="方正姚体" pitchFamily="2" charset="-122"/>
                <a:ea typeface="方正姚体" pitchFamily="2" charset="-122"/>
              </a:rPr>
              <a:t>738000</a:t>
            </a:r>
            <a:endParaRPr lang="zh-CN" altLang="en-US" sz="1200" b="1" dirty="0" smtClean="0">
              <a:latin typeface="方正姚体" pitchFamily="2" charset="-122"/>
              <a:ea typeface="方正姚体" pitchFamily="2" charset="-122"/>
            </a:endParaRPr>
          </a:p>
        </p:txBody>
      </p:sp>
      <p:sp>
        <p:nvSpPr>
          <p:cNvPr id="7" name="TextBox 6"/>
          <p:cNvSpPr txBox="1"/>
          <p:nvPr/>
        </p:nvSpPr>
        <p:spPr>
          <a:xfrm>
            <a:off x="2331856" y="2996952"/>
            <a:ext cx="936104" cy="276999"/>
          </a:xfrm>
          <a:prstGeom prst="rect">
            <a:avLst/>
          </a:prstGeom>
          <a:solidFill>
            <a:schemeClr val="bg1"/>
          </a:solidFill>
        </p:spPr>
        <p:txBody>
          <a:bodyPr wrap="square" rtlCol="0">
            <a:spAutoFit/>
          </a:bodyPr>
          <a:lstStyle/>
          <a:p>
            <a:pPr>
              <a:buSzPct val="80000"/>
            </a:pPr>
            <a:r>
              <a:rPr lang="en-US" altLang="zh-CN" sz="1200" b="1" dirty="0" smtClean="0">
                <a:latin typeface="+mj-ea"/>
                <a:ea typeface="+mj-ea"/>
              </a:rPr>
              <a:t>XX</a:t>
            </a:r>
            <a:r>
              <a:rPr lang="zh-CN" altLang="en-US" sz="1200" b="1" dirty="0" smtClean="0">
                <a:latin typeface="+mj-ea"/>
                <a:ea typeface="+mj-ea"/>
              </a:rPr>
              <a:t>投票</a:t>
            </a:r>
          </a:p>
        </p:txBody>
      </p:sp>
      <p:sp>
        <p:nvSpPr>
          <p:cNvPr id="8" name="TextBox 7"/>
          <p:cNvSpPr txBox="1"/>
          <p:nvPr/>
        </p:nvSpPr>
        <p:spPr>
          <a:xfrm>
            <a:off x="1179728" y="3296017"/>
            <a:ext cx="648072" cy="276999"/>
          </a:xfrm>
          <a:prstGeom prst="rect">
            <a:avLst/>
          </a:prstGeom>
          <a:solidFill>
            <a:schemeClr val="bg1"/>
          </a:solidFill>
        </p:spPr>
        <p:txBody>
          <a:bodyPr wrap="square" rtlCol="0">
            <a:spAutoFit/>
          </a:bodyPr>
          <a:lstStyle/>
          <a:p>
            <a:pPr>
              <a:buSzPct val="80000"/>
            </a:pPr>
            <a:r>
              <a:rPr lang="en-US" altLang="zh-CN" sz="1200" b="1" dirty="0" smtClean="0">
                <a:latin typeface="方正姚体" pitchFamily="2" charset="-122"/>
                <a:ea typeface="方正姚体" pitchFamily="2" charset="-122"/>
              </a:rPr>
              <a:t>1.00</a:t>
            </a:r>
            <a:endParaRPr lang="zh-CN" altLang="en-US" sz="1200" b="1" dirty="0" smtClean="0">
              <a:latin typeface="方正姚体" pitchFamily="2" charset="-122"/>
              <a:ea typeface="方正姚体" pitchFamily="2" charset="-122"/>
            </a:endParaRPr>
          </a:p>
        </p:txBody>
      </p:sp>
      <p:sp>
        <p:nvSpPr>
          <p:cNvPr id="9" name="TextBox 8"/>
          <p:cNvSpPr txBox="1"/>
          <p:nvPr/>
        </p:nvSpPr>
        <p:spPr>
          <a:xfrm>
            <a:off x="1232280" y="3645025"/>
            <a:ext cx="1368152" cy="246221"/>
          </a:xfrm>
          <a:prstGeom prst="rect">
            <a:avLst/>
          </a:prstGeom>
          <a:solidFill>
            <a:schemeClr val="bg1"/>
          </a:solidFill>
          <a:ln w="15875">
            <a:solidFill>
              <a:schemeClr val="tx1"/>
            </a:solidFill>
          </a:ln>
        </p:spPr>
        <p:txBody>
          <a:bodyPr wrap="square" rtlCol="0">
            <a:spAutoFit/>
          </a:bodyPr>
          <a:lstStyle/>
          <a:p>
            <a:pPr>
              <a:buSzPct val="80000"/>
            </a:pPr>
            <a:r>
              <a:rPr lang="en-US" altLang="zh-CN" sz="1000" b="1" dirty="0" smtClean="0">
                <a:latin typeface="方正姚体" pitchFamily="2" charset="-122"/>
                <a:ea typeface="方正姚体" pitchFamily="2" charset="-122"/>
              </a:rPr>
              <a:t>2</a:t>
            </a:r>
            <a:endParaRPr lang="zh-CN" altLang="en-US" sz="1000" b="1" dirty="0" smtClean="0">
              <a:latin typeface="方正姚体" pitchFamily="2" charset="-122"/>
              <a:ea typeface="方正姚体" pitchFamily="2" charset="-122"/>
            </a:endParaRPr>
          </a:p>
        </p:txBody>
      </p:sp>
      <p:pic>
        <p:nvPicPr>
          <p:cNvPr id="57348" name="Picture 4"/>
          <p:cNvPicPr>
            <a:picLocks noChangeAspect="1" noChangeArrowheads="1"/>
          </p:cNvPicPr>
          <p:nvPr/>
        </p:nvPicPr>
        <p:blipFill>
          <a:blip r:embed="rId4"/>
          <a:srcRect/>
          <a:stretch>
            <a:fillRect/>
          </a:stretch>
        </p:blipFill>
        <p:spPr bwMode="auto">
          <a:xfrm>
            <a:off x="1755792" y="3284984"/>
            <a:ext cx="2592288" cy="2788834"/>
          </a:xfrm>
          <a:prstGeom prst="rect">
            <a:avLst/>
          </a:prstGeom>
          <a:noFill/>
          <a:ln w="9525">
            <a:noFill/>
            <a:miter lim="800000"/>
            <a:headEnd/>
            <a:tailEnd/>
          </a:ln>
        </p:spPr>
      </p:pic>
      <p:sp>
        <p:nvSpPr>
          <p:cNvPr id="10" name="TextBox 9"/>
          <p:cNvSpPr txBox="1"/>
          <p:nvPr/>
        </p:nvSpPr>
        <p:spPr>
          <a:xfrm>
            <a:off x="786592" y="4005064"/>
            <a:ext cx="1257232" cy="646331"/>
          </a:xfrm>
          <a:prstGeom prst="rect">
            <a:avLst/>
          </a:prstGeom>
          <a:solidFill>
            <a:schemeClr val="bg1"/>
          </a:solidFill>
        </p:spPr>
        <p:txBody>
          <a:bodyPr wrap="square" rtlCol="0">
            <a:spAutoFit/>
          </a:bodyPr>
          <a:lstStyle/>
          <a:p>
            <a:pPr>
              <a:buSzPct val="80000"/>
            </a:pPr>
            <a:endParaRPr lang="en-US" altLang="zh-CN" sz="1200" b="1" dirty="0" smtClean="0">
              <a:latin typeface="方正姚体" pitchFamily="2" charset="-122"/>
              <a:ea typeface="方正姚体" pitchFamily="2" charset="-122"/>
            </a:endParaRPr>
          </a:p>
          <a:p>
            <a:pPr>
              <a:buSzPct val="80000"/>
            </a:pPr>
            <a:endParaRPr lang="en-US" altLang="zh-CN" sz="1200" b="1" dirty="0" smtClean="0">
              <a:latin typeface="方正姚体" pitchFamily="2" charset="-122"/>
              <a:ea typeface="方正姚体" pitchFamily="2" charset="-122"/>
            </a:endParaRPr>
          </a:p>
          <a:p>
            <a:pPr>
              <a:buSzPct val="80000"/>
            </a:pPr>
            <a:endParaRPr lang="en-US" altLang="zh-CN" sz="1200" b="1" dirty="0" smtClean="0">
              <a:latin typeface="方正姚体" pitchFamily="2" charset="-122"/>
              <a:ea typeface="方正姚体" pitchFamily="2" charset="-122"/>
            </a:endParaRPr>
          </a:p>
        </p:txBody>
      </p:sp>
    </p:spTree>
    <p:extLst>
      <p:ext uri="{BB962C8B-B14F-4D97-AF65-F5344CB8AC3E}">
        <p14:creationId xmlns:p14="http://schemas.microsoft.com/office/powerpoint/2010/main" xmlns="" val="19326056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9525" y="2174875"/>
            <a:ext cx="9134475" cy="1685925"/>
          </a:xfrm>
          <a:prstGeom prst="rect">
            <a:avLst/>
          </a:prstGeom>
          <a:noFill/>
          <a:ln w="9525">
            <a:noFill/>
            <a:miter lim="800000"/>
            <a:headEnd/>
            <a:tailEnd/>
          </a:ln>
        </p:spPr>
      </p:pic>
      <p:sp>
        <p:nvSpPr>
          <p:cNvPr id="11267" name="TextBox 4"/>
          <p:cNvSpPr txBox="1">
            <a:spLocks noChangeArrowheads="1"/>
          </p:cNvSpPr>
          <p:nvPr/>
        </p:nvSpPr>
        <p:spPr bwMode="auto">
          <a:xfrm>
            <a:off x="1691680" y="4531518"/>
            <a:ext cx="5256213" cy="1201738"/>
          </a:xfrm>
          <a:prstGeom prst="rect">
            <a:avLst/>
          </a:prstGeom>
          <a:solidFill>
            <a:srgbClr val="990000"/>
          </a:solidFill>
          <a:ln w="9525">
            <a:noFill/>
            <a:miter lim="800000"/>
            <a:headEnd/>
            <a:tailEnd/>
          </a:ln>
        </p:spPr>
        <p:txBody>
          <a:bodyPr>
            <a:spAutoFit/>
          </a:bodyPr>
          <a:lstStyle/>
          <a:p>
            <a:pPr algn="ctr">
              <a:lnSpc>
                <a:spcPct val="150000"/>
              </a:lnSpc>
              <a:spcBef>
                <a:spcPts val="1200"/>
              </a:spcBef>
              <a:spcAft>
                <a:spcPts val="1200"/>
              </a:spcAft>
              <a:buSzPct val="80000"/>
            </a:pPr>
            <a:r>
              <a:rPr lang="zh-CN" altLang="en-US" sz="4800" dirty="0" smtClean="0">
                <a:solidFill>
                  <a:schemeClr val="bg1"/>
                </a:solidFill>
                <a:latin typeface="方正姚体" pitchFamily="2" charset="-122"/>
                <a:ea typeface="方正姚体" pitchFamily="2" charset="-122"/>
              </a:rPr>
              <a:t>网络投票更</a:t>
            </a:r>
            <a:r>
              <a:rPr lang="zh-CN" altLang="en-US" sz="4800" dirty="0">
                <a:solidFill>
                  <a:schemeClr val="bg1"/>
                </a:solidFill>
                <a:latin typeface="方正姚体" pitchFamily="2" charset="-122"/>
                <a:ea typeface="方正姚体" pitchFamily="2" charset="-122"/>
              </a:rPr>
              <a:t>便捷</a:t>
            </a:r>
          </a:p>
        </p:txBody>
      </p:sp>
      <p:pic>
        <p:nvPicPr>
          <p:cNvPr id="11268" name="Picture 2"/>
          <p:cNvPicPr>
            <a:picLocks noChangeAspect="1" noChangeArrowheads="1"/>
          </p:cNvPicPr>
          <p:nvPr/>
        </p:nvPicPr>
        <p:blipFill>
          <a:blip r:embed="rId3"/>
          <a:srcRect/>
          <a:stretch>
            <a:fillRect/>
          </a:stretch>
        </p:blipFill>
        <p:spPr bwMode="auto">
          <a:xfrm>
            <a:off x="2493963" y="769938"/>
            <a:ext cx="3887787" cy="3738562"/>
          </a:xfrm>
          <a:prstGeom prst="rect">
            <a:avLst/>
          </a:prstGeom>
          <a:noFill/>
          <a:ln w="9525">
            <a:noFill/>
            <a:miter lim="800000"/>
            <a:headEnd/>
            <a:tailEnd/>
          </a:ln>
        </p:spPr>
      </p:pic>
    </p:spTree>
    <p:extLst>
      <p:ext uri="{BB962C8B-B14F-4D97-AF65-F5344CB8AC3E}">
        <p14:creationId xmlns:p14="http://schemas.microsoft.com/office/powerpoint/2010/main" xmlns="" val="24281938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43608" y="1565503"/>
            <a:ext cx="4851276" cy="4928290"/>
            <a:chOff x="827584" y="1340768"/>
            <a:chExt cx="5067300" cy="5153025"/>
          </a:xfrm>
        </p:grpSpPr>
        <p:grpSp>
          <p:nvGrpSpPr>
            <p:cNvPr id="8" name="组合 7"/>
            <p:cNvGrpSpPr/>
            <p:nvPr/>
          </p:nvGrpSpPr>
          <p:grpSpPr>
            <a:xfrm>
              <a:off x="827584" y="1340768"/>
              <a:ext cx="5067300" cy="5153025"/>
              <a:chOff x="3131840" y="908720"/>
              <a:chExt cx="5067300" cy="5153025"/>
            </a:xfrm>
          </p:grpSpPr>
          <p:pic>
            <p:nvPicPr>
              <p:cNvPr id="48131" name="Picture 3"/>
              <p:cNvPicPr>
                <a:picLocks noChangeAspect="1" noChangeArrowheads="1"/>
              </p:cNvPicPr>
              <p:nvPr/>
            </p:nvPicPr>
            <p:blipFill>
              <a:blip r:embed="rId2" cstate="print"/>
              <a:srcRect/>
              <a:stretch>
                <a:fillRect/>
              </a:stretch>
            </p:blipFill>
            <p:spPr bwMode="auto">
              <a:xfrm>
                <a:off x="3131840" y="908720"/>
                <a:ext cx="5067300" cy="5153025"/>
              </a:xfrm>
              <a:prstGeom prst="rect">
                <a:avLst/>
              </a:prstGeom>
              <a:noFill/>
              <a:ln w="9525">
                <a:noFill/>
                <a:miter lim="800000"/>
                <a:headEnd/>
                <a:tailEnd/>
              </a:ln>
            </p:spPr>
          </p:pic>
          <p:sp>
            <p:nvSpPr>
              <p:cNvPr id="7" name="TextBox 6"/>
              <p:cNvSpPr txBox="1"/>
              <p:nvPr/>
            </p:nvSpPr>
            <p:spPr>
              <a:xfrm>
                <a:off x="4860032" y="4753719"/>
                <a:ext cx="2935105" cy="547079"/>
              </a:xfrm>
              <a:prstGeom prst="rect">
                <a:avLst/>
              </a:prstGeom>
              <a:solidFill>
                <a:srgbClr val="FFFFFF"/>
              </a:solidFill>
              <a:ln w="15875">
                <a:solidFill>
                  <a:srgbClr val="B48900"/>
                </a:solidFill>
              </a:ln>
            </p:spPr>
            <p:txBody>
              <a:bodyPr wrap="square" rtlCol="0">
                <a:spAutoFit/>
              </a:bodyPr>
              <a:lstStyle/>
              <a:p>
                <a:pPr>
                  <a:buSzPct val="80000"/>
                </a:pPr>
                <a:r>
                  <a:rPr lang="zh-CN" altLang="en-US" sz="2800" b="1" dirty="0" smtClean="0">
                    <a:solidFill>
                      <a:srgbClr val="B48900"/>
                    </a:solidFill>
                    <a:latin typeface="黑体" pitchFamily="49" charset="-122"/>
                    <a:ea typeface="黑体" pitchFamily="49" charset="-122"/>
                  </a:rPr>
                  <a:t>各类投票均支持</a:t>
                </a:r>
              </a:p>
            </p:txBody>
          </p:sp>
        </p:grpSp>
        <p:sp>
          <p:nvSpPr>
            <p:cNvPr id="9" name="矩形 8"/>
            <p:cNvSpPr/>
            <p:nvPr/>
          </p:nvSpPr>
          <p:spPr bwMode="auto">
            <a:xfrm>
              <a:off x="2771800" y="4787627"/>
              <a:ext cx="1692188" cy="360040"/>
            </a:xfrm>
            <a:prstGeom prst="rect">
              <a:avLst/>
            </a:prstGeom>
            <a:solidFill>
              <a:srgbClr val="99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1600" b="1" dirty="0" smtClean="0">
                  <a:solidFill>
                    <a:schemeClr val="bg1"/>
                  </a:solidFill>
                  <a:latin typeface="黑体" pitchFamily="49" charset="-122"/>
                  <a:ea typeface="黑体" pitchFamily="49" charset="-122"/>
                </a:rPr>
                <a:t>沪深上市公司</a:t>
              </a:r>
              <a:endParaRPr lang="zh-CN" altLang="en-US" sz="1600" b="1" dirty="0">
                <a:solidFill>
                  <a:schemeClr val="bg1"/>
                </a:solidFill>
                <a:latin typeface="黑体" pitchFamily="49" charset="-122"/>
                <a:ea typeface="黑体" pitchFamily="49" charset="-122"/>
              </a:endParaRPr>
            </a:p>
          </p:txBody>
        </p:sp>
        <p:sp>
          <p:nvSpPr>
            <p:cNvPr id="11" name="TextBox 10"/>
            <p:cNvSpPr txBox="1"/>
            <p:nvPr/>
          </p:nvSpPr>
          <p:spPr>
            <a:xfrm>
              <a:off x="3347864" y="4077072"/>
              <a:ext cx="1917374" cy="418355"/>
            </a:xfrm>
            <a:prstGeom prst="rect">
              <a:avLst/>
            </a:prstGeom>
            <a:blipFill>
              <a:blip r:embed="rId3"/>
              <a:tile tx="0" ty="0" sx="100000" sy="100000" flip="none" algn="tl"/>
            </a:blipFill>
            <a:ln w="15875">
              <a:noFill/>
            </a:ln>
          </p:spPr>
          <p:txBody>
            <a:bodyPr wrap="square" rtlCol="0">
              <a:spAutoFit/>
            </a:bodyPr>
            <a:lstStyle/>
            <a:p>
              <a:pPr>
                <a:buSzPct val="80000"/>
              </a:pPr>
              <a:r>
                <a:rPr lang="zh-CN" altLang="en-US" sz="2000" b="1" dirty="0" smtClean="0">
                  <a:solidFill>
                    <a:srgbClr val="B48900"/>
                  </a:solidFill>
                  <a:latin typeface="黑体" pitchFamily="49" charset="-122"/>
                  <a:ea typeface="黑体" pitchFamily="49" charset="-122"/>
                </a:rPr>
                <a:t>债券发行人</a:t>
              </a:r>
              <a:endParaRPr lang="zh-CN" altLang="en-US" sz="2000" b="1" dirty="0" smtClean="0">
                <a:solidFill>
                  <a:srgbClr val="B48900"/>
                </a:solidFill>
                <a:latin typeface="黑体" pitchFamily="49" charset="-122"/>
                <a:ea typeface="黑体" pitchFamily="49" charset="-122"/>
              </a:endParaRPr>
            </a:p>
          </p:txBody>
        </p:sp>
        <p:sp>
          <p:nvSpPr>
            <p:cNvPr id="10" name="矩形 9"/>
            <p:cNvSpPr/>
            <p:nvPr/>
          </p:nvSpPr>
          <p:spPr bwMode="auto">
            <a:xfrm>
              <a:off x="3203848" y="4446637"/>
              <a:ext cx="1944216" cy="288032"/>
            </a:xfrm>
            <a:prstGeom prst="rect">
              <a:avLst/>
            </a:prstGeom>
            <a:solidFill>
              <a:srgbClr val="99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1600" b="1" smtClean="0">
                  <a:solidFill>
                    <a:schemeClr val="bg1"/>
                  </a:solidFill>
                  <a:latin typeface="黑体" pitchFamily="49" charset="-122"/>
                  <a:ea typeface="黑体" pitchFamily="49" charset="-122"/>
                </a:rPr>
                <a:t>新三板挂牌公司</a:t>
              </a:r>
              <a:endParaRPr lang="zh-CN" altLang="en-US" sz="1600" b="1" dirty="0">
                <a:solidFill>
                  <a:schemeClr val="bg1"/>
                </a:solidFill>
                <a:latin typeface="黑体" pitchFamily="49" charset="-122"/>
                <a:ea typeface="黑体" pitchFamily="49" charset="-122"/>
              </a:endParaRPr>
            </a:p>
          </p:txBody>
        </p:sp>
        <p:sp>
          <p:nvSpPr>
            <p:cNvPr id="13" name="TextBox 12"/>
            <p:cNvSpPr txBox="1"/>
            <p:nvPr/>
          </p:nvSpPr>
          <p:spPr>
            <a:xfrm>
              <a:off x="3707904" y="3429000"/>
              <a:ext cx="1512168" cy="369332"/>
            </a:xfrm>
            <a:prstGeom prst="rect">
              <a:avLst/>
            </a:prstGeom>
            <a:blipFill>
              <a:blip r:embed="rId3"/>
              <a:tile tx="0" ty="0" sx="100000" sy="100000" flip="none" algn="tl"/>
            </a:blipFill>
            <a:ln w="15875">
              <a:noFill/>
            </a:ln>
          </p:spPr>
          <p:txBody>
            <a:bodyPr wrap="square" rtlCol="0">
              <a:spAutoFit/>
            </a:bodyPr>
            <a:lstStyle/>
            <a:p>
              <a:pPr>
                <a:buSzPct val="80000"/>
              </a:pPr>
              <a:r>
                <a:rPr lang="zh-CN" altLang="en-US" b="1" dirty="0" smtClean="0">
                  <a:solidFill>
                    <a:srgbClr val="B48900"/>
                  </a:solidFill>
                  <a:latin typeface="黑体" pitchFamily="49" charset="-122"/>
                  <a:ea typeface="黑体" pitchFamily="49" charset="-122"/>
                </a:rPr>
                <a:t>退市公司</a:t>
              </a:r>
            </a:p>
          </p:txBody>
        </p:sp>
        <p:sp>
          <p:nvSpPr>
            <p:cNvPr id="12" name="矩形 11"/>
            <p:cNvSpPr/>
            <p:nvPr/>
          </p:nvSpPr>
          <p:spPr bwMode="auto">
            <a:xfrm>
              <a:off x="3851920" y="3789040"/>
              <a:ext cx="1440160" cy="360040"/>
            </a:xfrm>
            <a:prstGeom prst="rect">
              <a:avLst/>
            </a:prstGeom>
            <a:solidFill>
              <a:srgbClr val="99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1600" b="1" dirty="0" smtClean="0">
                  <a:solidFill>
                    <a:schemeClr val="bg1"/>
                  </a:solidFill>
                  <a:latin typeface="黑体" pitchFamily="49" charset="-122"/>
                  <a:ea typeface="黑体" pitchFamily="49" charset="-122"/>
                </a:rPr>
                <a:t>基金公司</a:t>
              </a:r>
              <a:endParaRPr lang="zh-CN" altLang="en-US" sz="1600" b="1" dirty="0">
                <a:solidFill>
                  <a:schemeClr val="bg1"/>
                </a:solidFill>
                <a:latin typeface="黑体" pitchFamily="49" charset="-122"/>
                <a:ea typeface="黑体" pitchFamily="49" charset="-122"/>
              </a:endParaRPr>
            </a:p>
          </p:txBody>
        </p:sp>
      </p:grpSp>
      <p:sp>
        <p:nvSpPr>
          <p:cNvPr id="15" name="矩形 14"/>
          <p:cNvSpPr/>
          <p:nvPr/>
        </p:nvSpPr>
        <p:spPr>
          <a:xfrm>
            <a:off x="6084168" y="1559689"/>
            <a:ext cx="2448272" cy="4893647"/>
          </a:xfrm>
          <a:prstGeom prst="rect">
            <a:avLst/>
          </a:prstGeom>
        </p:spPr>
        <p:txBody>
          <a:bodyPr wrap="square">
            <a:spAutoFit/>
          </a:bodyPr>
          <a:lstStyle/>
          <a:p>
            <a:r>
              <a:rPr lang="zh-CN" altLang="zh-CN" sz="2400" dirty="0" smtClean="0">
                <a:solidFill>
                  <a:srgbClr val="990000"/>
                </a:solidFill>
                <a:latin typeface="方正姚体" pitchFamily="2" charset="-122"/>
                <a:ea typeface="方正姚体" pitchFamily="2" charset="-122"/>
              </a:rPr>
              <a:t>凡所发行的证券登记在</a:t>
            </a:r>
            <a:r>
              <a:rPr lang="zh-CN" altLang="en-US" sz="2400" dirty="0" smtClean="0">
                <a:solidFill>
                  <a:srgbClr val="990000"/>
                </a:solidFill>
                <a:latin typeface="方正姚体" pitchFamily="2" charset="-122"/>
                <a:ea typeface="方正姚体" pitchFamily="2" charset="-122"/>
              </a:rPr>
              <a:t>中国结算</a:t>
            </a:r>
            <a:r>
              <a:rPr lang="zh-CN" altLang="zh-CN" sz="3200" dirty="0" smtClean="0">
                <a:solidFill>
                  <a:srgbClr val="990000"/>
                </a:solidFill>
                <a:latin typeface="方正姚体" pitchFamily="2" charset="-122"/>
                <a:ea typeface="方正姚体" pitchFamily="2" charset="-122"/>
              </a:rPr>
              <a:t>一码通账户</a:t>
            </a:r>
            <a:r>
              <a:rPr lang="zh-CN" altLang="zh-CN" sz="2400" dirty="0" smtClean="0">
                <a:solidFill>
                  <a:srgbClr val="990000"/>
                </a:solidFill>
                <a:latin typeface="方正姚体" pitchFamily="2" charset="-122"/>
                <a:ea typeface="方正姚体" pitchFamily="2" charset="-122"/>
              </a:rPr>
              <a:t>（包括下属证券子账户）中的发行人召开持有人大会采用</a:t>
            </a:r>
            <a:r>
              <a:rPr lang="zh-CN" altLang="zh-CN" sz="3200" b="1" dirty="0" smtClean="0">
                <a:solidFill>
                  <a:srgbClr val="990000"/>
                </a:solidFill>
                <a:latin typeface="方正姚体" pitchFamily="2" charset="-122"/>
                <a:ea typeface="方正姚体" pitchFamily="2" charset="-122"/>
              </a:rPr>
              <a:t>网络投票</a:t>
            </a:r>
            <a:r>
              <a:rPr lang="zh-CN" altLang="zh-CN" sz="2400" dirty="0" smtClean="0">
                <a:solidFill>
                  <a:srgbClr val="990000"/>
                </a:solidFill>
                <a:latin typeface="方正姚体" pitchFamily="2" charset="-122"/>
                <a:ea typeface="方正姚体" pitchFamily="2" charset="-122"/>
              </a:rPr>
              <a:t>方式的，发行人均可委托本公司办理持有人大会网络投票业务</a:t>
            </a:r>
            <a:endParaRPr lang="zh-CN" altLang="en-US" sz="2400" dirty="0">
              <a:solidFill>
                <a:srgbClr val="990000"/>
              </a:solidFill>
              <a:latin typeface="方正姚体" pitchFamily="2" charset="-122"/>
              <a:ea typeface="方正姚体" pitchFamily="2" charset="-122"/>
            </a:endParaRPr>
          </a:p>
        </p:txBody>
      </p:sp>
      <p:sp>
        <p:nvSpPr>
          <p:cNvPr id="16" name="矩形 15"/>
          <p:cNvSpPr/>
          <p:nvPr/>
        </p:nvSpPr>
        <p:spPr>
          <a:xfrm>
            <a:off x="-491194" y="810746"/>
            <a:ext cx="7920880" cy="584775"/>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zh-CN" altLang="en-US" sz="3200" dirty="0" smtClean="0">
                <a:solidFill>
                  <a:srgbClr val="C00000"/>
                </a:solidFill>
                <a:latin typeface="方正姚体" pitchFamily="2" charset="-122"/>
                <a:ea typeface="方正姚体" pitchFamily="2" charset="-122"/>
              </a:rPr>
              <a:t>服务范围更广泛</a:t>
            </a:r>
            <a:endParaRPr lang="en-US" altLang="zh-CN" sz="3200" dirty="0" smtClean="0">
              <a:solidFill>
                <a:srgbClr val="C00000"/>
              </a:solidFill>
              <a:latin typeface="方正姚体" pitchFamily="2" charset="-122"/>
              <a:ea typeface="方正姚体" pitchFamily="2" charset="-122"/>
            </a:endParaRPr>
          </a:p>
        </p:txBody>
      </p:sp>
    </p:spTree>
    <p:extLst>
      <p:ext uri="{BB962C8B-B14F-4D97-AF65-F5344CB8AC3E}">
        <p14:creationId xmlns:p14="http://schemas.microsoft.com/office/powerpoint/2010/main" xmlns="" val="10016456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Grp="1" noChangeAspect="1" noChangeArrowheads="1"/>
          </p:cNvPicPr>
          <p:nvPr>
            <p:ph idx="1"/>
          </p:nvPr>
        </p:nvPicPr>
        <p:blipFill>
          <a:blip r:embed="rId2" cstate="print"/>
          <a:srcRect/>
          <a:stretch>
            <a:fillRect/>
          </a:stretch>
        </p:blipFill>
        <p:spPr bwMode="auto">
          <a:xfrm>
            <a:off x="3931377" y="1916832"/>
            <a:ext cx="5035594" cy="3744416"/>
          </a:xfrm>
          <a:prstGeom prst="rect">
            <a:avLst/>
          </a:prstGeom>
          <a:noFill/>
          <a:ln w="9525">
            <a:noFill/>
            <a:miter lim="800000"/>
            <a:headEnd/>
            <a:tailEnd/>
          </a:ln>
        </p:spPr>
      </p:pic>
      <p:sp>
        <p:nvSpPr>
          <p:cNvPr id="5" name="矩形 4"/>
          <p:cNvSpPr/>
          <p:nvPr/>
        </p:nvSpPr>
        <p:spPr>
          <a:xfrm>
            <a:off x="971600" y="1844824"/>
            <a:ext cx="2952328" cy="3908762"/>
          </a:xfrm>
          <a:prstGeom prst="rect">
            <a:avLst/>
          </a:prstGeom>
        </p:spPr>
        <p:txBody>
          <a:bodyPr wrap="square">
            <a:spAutoFit/>
          </a:bodyPr>
          <a:lstStyle/>
          <a:p>
            <a:r>
              <a:rPr lang="zh-CN" altLang="en-US" sz="2400" dirty="0" smtClean="0">
                <a:solidFill>
                  <a:srgbClr val="990000"/>
                </a:solidFill>
                <a:latin typeface="方正姚体" pitchFamily="2" charset="-122"/>
                <a:ea typeface="方正姚体" pitchFamily="2" charset="-122"/>
              </a:rPr>
              <a:t>发行人以</a:t>
            </a:r>
            <a:r>
              <a:rPr lang="zh-CN" altLang="zh-CN" sz="2400" dirty="0" smtClean="0">
                <a:solidFill>
                  <a:srgbClr val="990000"/>
                </a:solidFill>
                <a:latin typeface="方正姚体" pitchFamily="2" charset="-122"/>
                <a:ea typeface="方正姚体" pitchFamily="2" charset="-122"/>
              </a:rPr>
              <a:t>一码通账户</a:t>
            </a:r>
            <a:r>
              <a:rPr lang="zh-CN" altLang="en-US" sz="2400" dirty="0" smtClean="0">
                <a:solidFill>
                  <a:srgbClr val="990000"/>
                </a:solidFill>
                <a:latin typeface="方正姚体" pitchFamily="2" charset="-122"/>
                <a:ea typeface="方正姚体" pitchFamily="2" charset="-122"/>
              </a:rPr>
              <a:t>为单位对网络投票结果进行统计，实现</a:t>
            </a:r>
            <a:r>
              <a:rPr lang="zh-CN" altLang="en-US" sz="2800" b="1" dirty="0" smtClean="0">
                <a:solidFill>
                  <a:srgbClr val="990000"/>
                </a:solidFill>
                <a:latin typeface="方正姚体" pitchFamily="2" charset="-122"/>
                <a:ea typeface="方正姚体" pitchFamily="2" charset="-122"/>
              </a:rPr>
              <a:t>中小投资者单独计票</a:t>
            </a:r>
            <a:r>
              <a:rPr lang="zh-CN" altLang="en-US" sz="2400" dirty="0" smtClean="0">
                <a:solidFill>
                  <a:srgbClr val="990000"/>
                </a:solidFill>
                <a:latin typeface="方正姚体" pitchFamily="2" charset="-122"/>
                <a:ea typeface="方正姚体" pitchFamily="2" charset="-122"/>
              </a:rPr>
              <a:t>及</a:t>
            </a:r>
            <a:r>
              <a:rPr lang="zh-CN" altLang="en-US" sz="2800" b="1" dirty="0" smtClean="0">
                <a:solidFill>
                  <a:srgbClr val="990000"/>
                </a:solidFill>
                <a:latin typeface="方正姚体" pitchFamily="2" charset="-122"/>
                <a:ea typeface="方正姚体" pitchFamily="2" charset="-122"/>
              </a:rPr>
              <a:t>分段统计</a:t>
            </a:r>
            <a:r>
              <a:rPr lang="zh-CN" altLang="en-US" sz="2400" dirty="0" smtClean="0">
                <a:solidFill>
                  <a:srgbClr val="990000"/>
                </a:solidFill>
                <a:latin typeface="方正姚体" pitchFamily="2" charset="-122"/>
                <a:ea typeface="方正姚体" pitchFamily="2" charset="-122"/>
              </a:rPr>
              <a:t>功能</a:t>
            </a:r>
            <a:r>
              <a:rPr lang="zh-CN" altLang="zh-CN" sz="2400" dirty="0" smtClean="0">
                <a:solidFill>
                  <a:srgbClr val="990000"/>
                </a:solidFill>
                <a:latin typeface="方正姚体" pitchFamily="2" charset="-122"/>
                <a:ea typeface="方正姚体" pitchFamily="2" charset="-122"/>
              </a:rPr>
              <a:t>，</a:t>
            </a:r>
            <a:r>
              <a:rPr lang="zh-CN" altLang="en-US" sz="2400" dirty="0" smtClean="0">
                <a:solidFill>
                  <a:srgbClr val="990000"/>
                </a:solidFill>
                <a:latin typeface="方正姚体" pitchFamily="2" charset="-122"/>
                <a:ea typeface="方正姚体" pitchFamily="2" charset="-122"/>
              </a:rPr>
              <a:t>提高统计效率和准确性，便于发行人按照</a:t>
            </a:r>
            <a:r>
              <a:rPr lang="zh-CN" altLang="en-US" sz="2400" b="1" dirty="0" smtClean="0">
                <a:solidFill>
                  <a:srgbClr val="990000"/>
                </a:solidFill>
                <a:latin typeface="方正姚体" pitchFamily="2" charset="-122"/>
                <a:ea typeface="方正姚体" pitchFamily="2" charset="-122"/>
              </a:rPr>
              <a:t>监管要求</a:t>
            </a:r>
            <a:r>
              <a:rPr lang="zh-CN" altLang="en-US" sz="2400" dirty="0" smtClean="0">
                <a:solidFill>
                  <a:srgbClr val="990000"/>
                </a:solidFill>
                <a:latin typeface="方正姚体" pitchFamily="2" charset="-122"/>
                <a:ea typeface="方正姚体" pitchFamily="2" charset="-122"/>
              </a:rPr>
              <a:t>进行网络投票汇总统计及信息披露</a:t>
            </a:r>
            <a:endParaRPr lang="zh-CN" altLang="en-US" sz="2400" dirty="0">
              <a:solidFill>
                <a:srgbClr val="990000"/>
              </a:solidFill>
              <a:latin typeface="方正姚体" pitchFamily="2" charset="-122"/>
              <a:ea typeface="方正姚体" pitchFamily="2" charset="-122"/>
            </a:endParaRPr>
          </a:p>
        </p:txBody>
      </p:sp>
      <p:sp>
        <p:nvSpPr>
          <p:cNvPr id="4" name="矩形 3"/>
          <p:cNvSpPr/>
          <p:nvPr/>
        </p:nvSpPr>
        <p:spPr>
          <a:xfrm>
            <a:off x="-540568" y="980728"/>
            <a:ext cx="7920880" cy="584775"/>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zh-CN" altLang="en-US" sz="3200" dirty="0" smtClean="0">
                <a:solidFill>
                  <a:srgbClr val="C00000"/>
                </a:solidFill>
                <a:latin typeface="方正姚体" pitchFamily="2" charset="-122"/>
                <a:ea typeface="方正姚体" pitchFamily="2" charset="-122"/>
              </a:rPr>
              <a:t>投票统计更高效</a:t>
            </a:r>
            <a:endParaRPr lang="en-US" altLang="zh-CN" sz="3200" dirty="0" smtClean="0">
              <a:solidFill>
                <a:srgbClr val="C00000"/>
              </a:solidFill>
              <a:latin typeface="方正姚体" pitchFamily="2" charset="-122"/>
              <a:ea typeface="方正姚体" pitchFamily="2" charset="-122"/>
            </a:endParaRPr>
          </a:p>
        </p:txBody>
      </p:sp>
    </p:spTree>
    <p:extLst>
      <p:ext uri="{BB962C8B-B14F-4D97-AF65-F5344CB8AC3E}">
        <p14:creationId xmlns:p14="http://schemas.microsoft.com/office/powerpoint/2010/main" xmlns="" val="5773698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Grp="1" noChangeAspect="1" noChangeArrowheads="1"/>
          </p:cNvPicPr>
          <p:nvPr>
            <p:ph idx="1"/>
          </p:nvPr>
        </p:nvPicPr>
        <p:blipFill>
          <a:blip r:embed="rId2" cstate="print"/>
          <a:srcRect/>
          <a:stretch>
            <a:fillRect/>
          </a:stretch>
        </p:blipFill>
        <p:spPr bwMode="auto">
          <a:xfrm>
            <a:off x="4280067" y="1639341"/>
            <a:ext cx="4252373" cy="4525963"/>
          </a:xfrm>
          <a:prstGeom prst="rect">
            <a:avLst/>
          </a:prstGeom>
          <a:noFill/>
          <a:ln w="9525">
            <a:noFill/>
            <a:miter lim="800000"/>
            <a:headEnd/>
            <a:tailEnd/>
          </a:ln>
        </p:spPr>
      </p:pic>
      <p:sp>
        <p:nvSpPr>
          <p:cNvPr id="6" name="矩形 5"/>
          <p:cNvSpPr/>
          <p:nvPr/>
        </p:nvSpPr>
        <p:spPr>
          <a:xfrm>
            <a:off x="899592" y="1772816"/>
            <a:ext cx="3096344" cy="4278094"/>
          </a:xfrm>
          <a:prstGeom prst="rect">
            <a:avLst/>
          </a:prstGeom>
        </p:spPr>
        <p:txBody>
          <a:bodyPr wrap="square">
            <a:spAutoFit/>
          </a:bodyPr>
          <a:lstStyle/>
          <a:p>
            <a:r>
              <a:rPr lang="zh-CN" altLang="en-US" sz="2400" dirty="0" smtClean="0">
                <a:solidFill>
                  <a:srgbClr val="990000"/>
                </a:solidFill>
                <a:latin typeface="方正姚体" pitchFamily="2" charset="-122"/>
                <a:ea typeface="方正姚体" pitchFamily="2" charset="-122"/>
              </a:rPr>
              <a:t>投资者对其一码通账户下任一证券子账户办理</a:t>
            </a:r>
            <a:r>
              <a:rPr lang="zh-CN" altLang="en-US" sz="3200" b="1" dirty="0" smtClean="0">
                <a:solidFill>
                  <a:srgbClr val="990000"/>
                </a:solidFill>
                <a:latin typeface="方正姚体" pitchFamily="2" charset="-122"/>
                <a:ea typeface="方正姚体" pitchFamily="2" charset="-122"/>
              </a:rPr>
              <a:t>网络服务身份认证</a:t>
            </a:r>
            <a:r>
              <a:rPr lang="zh-CN" altLang="en-US" sz="2400" dirty="0" smtClean="0">
                <a:solidFill>
                  <a:srgbClr val="990000"/>
                </a:solidFill>
                <a:latin typeface="方正姚体" pitchFamily="2" charset="-122"/>
                <a:ea typeface="方正姚体" pitchFamily="2" charset="-122"/>
              </a:rPr>
              <a:t>后，参加该一码通账户下属其他证券子账户所持有证券的持有人大会网络投票业务时，</a:t>
            </a:r>
            <a:r>
              <a:rPr lang="zh-CN" altLang="en-US" sz="3200" b="1" dirty="0" smtClean="0">
                <a:solidFill>
                  <a:srgbClr val="990000"/>
                </a:solidFill>
                <a:latin typeface="方正姚体" pitchFamily="2" charset="-122"/>
                <a:ea typeface="方正姚体" pitchFamily="2" charset="-122"/>
              </a:rPr>
              <a:t>无需再次办理</a:t>
            </a:r>
            <a:r>
              <a:rPr lang="zh-CN" altLang="en-US" sz="2400" dirty="0" smtClean="0">
                <a:solidFill>
                  <a:srgbClr val="990000"/>
                </a:solidFill>
                <a:latin typeface="方正姚体" pitchFamily="2" charset="-122"/>
                <a:ea typeface="方正姚体" pitchFamily="2" charset="-122"/>
              </a:rPr>
              <a:t>网络服务身份认证</a:t>
            </a:r>
          </a:p>
        </p:txBody>
      </p:sp>
      <p:sp>
        <p:nvSpPr>
          <p:cNvPr id="4" name="矩形 3"/>
          <p:cNvSpPr/>
          <p:nvPr/>
        </p:nvSpPr>
        <p:spPr>
          <a:xfrm>
            <a:off x="-540568" y="980728"/>
            <a:ext cx="7920880" cy="584775"/>
          </a:xfrm>
          <a:prstGeom prst="rect">
            <a:avLst/>
          </a:prstGeom>
        </p:spPr>
        <p:txBody>
          <a:bodyPr wrap="square">
            <a:spAutoFit/>
          </a:bodyPr>
          <a:lstStyle/>
          <a:p>
            <a:pPr marL="1600200" lvl="3" indent="-228600">
              <a:spcBef>
                <a:spcPct val="40000"/>
              </a:spcBef>
              <a:buClr>
                <a:srgbClr val="CC0000"/>
              </a:buClr>
              <a:buSzPct val="80000"/>
              <a:buFont typeface="Wingdings" pitchFamily="2" charset="2"/>
              <a:buChar char="n"/>
            </a:pPr>
            <a:r>
              <a:rPr lang="zh-CN" altLang="en-US" sz="3200" dirty="0" smtClean="0">
                <a:solidFill>
                  <a:srgbClr val="C00000"/>
                </a:solidFill>
                <a:latin typeface="方正姚体" pitchFamily="2" charset="-122"/>
                <a:ea typeface="方正姚体" pitchFamily="2" charset="-122"/>
              </a:rPr>
              <a:t>身份认证更便捷</a:t>
            </a:r>
            <a:endParaRPr lang="en-US" altLang="zh-CN" sz="3200" dirty="0" smtClean="0">
              <a:solidFill>
                <a:srgbClr val="C00000"/>
              </a:solidFill>
              <a:latin typeface="方正姚体" pitchFamily="2" charset="-122"/>
              <a:ea typeface="方正姚体" pitchFamily="2" charset="-122"/>
            </a:endParaRPr>
          </a:p>
        </p:txBody>
      </p:sp>
    </p:spTree>
    <p:extLst>
      <p:ext uri="{BB962C8B-B14F-4D97-AF65-F5344CB8AC3E}">
        <p14:creationId xmlns:p14="http://schemas.microsoft.com/office/powerpoint/2010/main" xmlns="" val="23148715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547664" y="2636912"/>
            <a:ext cx="6408712" cy="1296988"/>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2400" dirty="0" smtClean="0">
                <a:solidFill>
                  <a:schemeClr val="bg1"/>
                </a:solidFill>
                <a:latin typeface="方正姚体" pitchFamily="2" charset="-122"/>
                <a:ea typeface="方正姚体" pitchFamily="2" charset="-122"/>
              </a:rPr>
              <a:t>发行人如何办理</a:t>
            </a:r>
            <a:r>
              <a:rPr lang="zh-CN" altLang="en-US" sz="3600" dirty="0" smtClean="0">
                <a:solidFill>
                  <a:schemeClr val="bg1"/>
                </a:solidFill>
                <a:latin typeface="方正姚体" pitchFamily="2" charset="-122"/>
                <a:ea typeface="方正姚体" pitchFamily="2" charset="-122"/>
              </a:rPr>
              <a:t>网络投票</a:t>
            </a:r>
            <a:r>
              <a:rPr lang="zh-CN" altLang="en-US" sz="2400" dirty="0" smtClean="0">
                <a:solidFill>
                  <a:schemeClr val="bg1"/>
                </a:solidFill>
                <a:latin typeface="方正姚体" pitchFamily="2" charset="-122"/>
                <a:ea typeface="方正姚体" pitchFamily="2" charset="-122"/>
              </a:rPr>
              <a:t>业务</a:t>
            </a:r>
            <a:endParaRPr lang="zh-CN" altLang="en-US" sz="2400" dirty="0">
              <a:solidFill>
                <a:schemeClr val="bg1"/>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a:srcRect/>
          <a:stretch>
            <a:fillRect/>
          </a:stretch>
        </p:blipFill>
        <p:spPr bwMode="auto">
          <a:xfrm>
            <a:off x="971600" y="1484784"/>
            <a:ext cx="7462534" cy="4785454"/>
          </a:xfrm>
          <a:prstGeom prst="rect">
            <a:avLst/>
          </a:prstGeom>
          <a:noFill/>
          <a:ln w="9525">
            <a:noFill/>
            <a:miter lim="800000"/>
            <a:headEnd/>
            <a:tailEnd/>
          </a:ln>
        </p:spPr>
      </p:pic>
      <p:sp>
        <p:nvSpPr>
          <p:cNvPr id="3" name="Rectangle 4"/>
          <p:cNvSpPr>
            <a:spLocks noChangeArrowheads="1"/>
          </p:cNvSpPr>
          <p:nvPr/>
        </p:nvSpPr>
        <p:spPr bwMode="auto">
          <a:xfrm>
            <a:off x="467544" y="980728"/>
            <a:ext cx="8178800" cy="4171950"/>
          </a:xfrm>
          <a:prstGeom prst="rect">
            <a:avLst/>
          </a:prstGeom>
          <a:noFill/>
          <a:ln w="9525">
            <a:noFill/>
            <a:miter lim="800000"/>
            <a:headEnd/>
            <a:tailEnd/>
          </a:ln>
        </p:spPr>
        <p:txBody>
          <a:bodyPr/>
          <a:lstStyle/>
          <a:p>
            <a:pPr marL="342900" indent="-342900">
              <a:spcBef>
                <a:spcPct val="40000"/>
              </a:spcBef>
              <a:buClr>
                <a:srgbClr val="CC0000"/>
              </a:buClr>
              <a:buSzPct val="80000"/>
              <a:buFont typeface="Wingdings" pitchFamily="2" charset="2"/>
              <a:buChar char="n"/>
            </a:pPr>
            <a:r>
              <a:rPr lang="zh-CN" altLang="en-US" sz="2000" dirty="0" smtClean="0">
                <a:solidFill>
                  <a:srgbClr val="4D4D4D"/>
                </a:solidFill>
                <a:ea typeface="黑体" pitchFamily="49" charset="-122"/>
              </a:rPr>
              <a:t>中国结算网站</a:t>
            </a:r>
            <a:r>
              <a:rPr lang="en-US" altLang="zh-CN" sz="2000" dirty="0" smtClean="0">
                <a:solidFill>
                  <a:srgbClr val="4D4D4D"/>
                </a:solidFill>
                <a:ea typeface="黑体" pitchFamily="49" charset="-122"/>
              </a:rPr>
              <a:t>-</a:t>
            </a:r>
            <a:r>
              <a:rPr lang="zh-CN" altLang="en-US" sz="2000" dirty="0" smtClean="0">
                <a:solidFill>
                  <a:srgbClr val="4D4D4D"/>
                </a:solidFill>
                <a:ea typeface="黑体" pitchFamily="49" charset="-122"/>
              </a:rPr>
              <a:t>发行人服务专区</a:t>
            </a:r>
            <a:r>
              <a:rPr lang="en-US" altLang="zh-CN" sz="2000" dirty="0" smtClean="0">
                <a:solidFill>
                  <a:srgbClr val="4D4D4D"/>
                </a:solidFill>
                <a:ea typeface="黑体" pitchFamily="49" charset="-122"/>
              </a:rPr>
              <a:t>-</a:t>
            </a:r>
            <a:r>
              <a:rPr lang="zh-CN" altLang="en-US" sz="2000" dirty="0" smtClean="0">
                <a:solidFill>
                  <a:srgbClr val="4D4D4D"/>
                </a:solidFill>
                <a:ea typeface="黑体" pitchFamily="49" charset="-122"/>
              </a:rPr>
              <a:t>股东大会网络投票</a:t>
            </a:r>
            <a:endParaRPr lang="en-US" altLang="en-US" sz="2000" dirty="0">
              <a:solidFill>
                <a:srgbClr val="4D4D4D"/>
              </a:solidFill>
              <a:ea typeface="黑体" pitchFamily="49" charset="-122"/>
            </a:endParaRPr>
          </a:p>
          <a:p>
            <a:pPr marL="1143000" lvl="2" indent="-228600">
              <a:spcBef>
                <a:spcPct val="40000"/>
              </a:spcBef>
              <a:buClr>
                <a:srgbClr val="CC0000"/>
              </a:buClr>
              <a:buSzPct val="80000"/>
              <a:buFont typeface="Wingdings" pitchFamily="2" charset="2"/>
              <a:buChar char="n"/>
            </a:pPr>
            <a:endParaRPr lang="en-US" altLang="zh-CN" dirty="0" smtClean="0">
              <a:solidFill>
                <a:srgbClr val="4D4D4D"/>
              </a:solidFill>
              <a:latin typeface="黑体" pitchFamily="49" charset="-122"/>
              <a:ea typeface="黑体" pitchFamily="49" charset="-122"/>
            </a:endParaRPr>
          </a:p>
        </p:txBody>
      </p:sp>
      <p:sp>
        <p:nvSpPr>
          <p:cNvPr id="4" name="椭圆 3"/>
          <p:cNvSpPr/>
          <p:nvPr/>
        </p:nvSpPr>
        <p:spPr bwMode="auto">
          <a:xfrm>
            <a:off x="899592" y="2204864"/>
            <a:ext cx="1944216" cy="576064"/>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467544" y="908720"/>
            <a:ext cx="8178800" cy="4171950"/>
          </a:xfrm>
          <a:prstGeom prst="rect">
            <a:avLst/>
          </a:prstGeom>
          <a:noFill/>
          <a:ln w="9525">
            <a:noFill/>
            <a:miter lim="800000"/>
            <a:headEnd/>
            <a:tailEnd/>
          </a:ln>
        </p:spPr>
        <p:txBody>
          <a:bodyPr/>
          <a:lstStyle/>
          <a:p>
            <a:pPr marL="342900" indent="-342900">
              <a:spcBef>
                <a:spcPct val="40000"/>
              </a:spcBef>
              <a:buClr>
                <a:srgbClr val="CC0000"/>
              </a:buClr>
              <a:buSzPct val="80000"/>
              <a:buFont typeface="Wingdings" pitchFamily="2" charset="2"/>
              <a:buChar char="n"/>
            </a:pPr>
            <a:r>
              <a:rPr lang="zh-CN" altLang="en-US" sz="2000" dirty="0" smtClean="0">
                <a:solidFill>
                  <a:srgbClr val="4D4D4D"/>
                </a:solidFill>
                <a:ea typeface="黑体" pitchFamily="49" charset="-122"/>
              </a:rPr>
              <a:t>发行人业务办理</a:t>
            </a:r>
            <a:r>
              <a:rPr lang="zh-CN" altLang="en-US" sz="2000" dirty="0">
                <a:solidFill>
                  <a:srgbClr val="4D4D4D"/>
                </a:solidFill>
                <a:ea typeface="黑体" pitchFamily="49" charset="-122"/>
              </a:rPr>
              <a:t>流程</a:t>
            </a:r>
            <a:endParaRPr lang="en-US" altLang="en-US" sz="2000" dirty="0">
              <a:solidFill>
                <a:srgbClr val="4D4D4D"/>
              </a:solidFill>
              <a:ea typeface="黑体" pitchFamily="49" charset="-122"/>
            </a:endParaRPr>
          </a:p>
          <a:p>
            <a:pPr marL="1143000" lvl="2" indent="-228600">
              <a:spcBef>
                <a:spcPct val="40000"/>
              </a:spcBef>
              <a:buClr>
                <a:srgbClr val="CC0000"/>
              </a:buClr>
              <a:buSzPct val="80000"/>
              <a:buFont typeface="Wingdings" pitchFamily="2" charset="2"/>
              <a:buChar char="n"/>
            </a:pPr>
            <a:endParaRPr lang="en-US" altLang="zh-CN" dirty="0" smtClean="0">
              <a:solidFill>
                <a:srgbClr val="4D4D4D"/>
              </a:solidFill>
              <a:latin typeface="黑体" pitchFamily="49" charset="-122"/>
              <a:ea typeface="黑体" pitchFamily="49" charset="-122"/>
            </a:endParaRPr>
          </a:p>
        </p:txBody>
      </p:sp>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p:cNvGraphicFramePr>
            <a:graphicFrameLocks noChangeAspect="1"/>
          </p:cNvGraphicFramePr>
          <p:nvPr/>
        </p:nvGraphicFramePr>
        <p:xfrm>
          <a:off x="1919288" y="1484313"/>
          <a:ext cx="5029200" cy="5040312"/>
        </p:xfrm>
        <a:graphic>
          <a:graphicData uri="http://schemas.openxmlformats.org/presentationml/2006/ole">
            <p:oleObj spid="_x0000_s46093" name="Visio" r:id="rId4" imgW="4207049" imgH="4193237" progId="Visio.Drawing.11">
              <p:embed/>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a:srcRect/>
          <a:stretch>
            <a:fillRect/>
          </a:stretch>
        </p:blipFill>
        <p:spPr bwMode="auto">
          <a:xfrm>
            <a:off x="179512" y="620688"/>
            <a:ext cx="8905931" cy="5615842"/>
          </a:xfrm>
          <a:prstGeom prst="rect">
            <a:avLst/>
          </a:prstGeom>
          <a:noFill/>
          <a:ln w="9525">
            <a:noFill/>
            <a:miter lim="800000"/>
            <a:headEnd/>
            <a:tailEnd/>
          </a:ln>
        </p:spPr>
      </p:pic>
      <p:sp>
        <p:nvSpPr>
          <p:cNvPr id="4" name="椭圆 3"/>
          <p:cNvSpPr/>
          <p:nvPr/>
        </p:nvSpPr>
        <p:spPr bwMode="auto">
          <a:xfrm>
            <a:off x="35496" y="2492896"/>
            <a:ext cx="1944216" cy="576064"/>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5580112" y="1844824"/>
            <a:ext cx="2592288" cy="3240360"/>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4000" dirty="0" smtClean="0">
                <a:solidFill>
                  <a:schemeClr val="bg1"/>
                </a:solidFill>
                <a:latin typeface="方正姚体" pitchFamily="2" charset="-122"/>
                <a:ea typeface="方正姚体" pitchFamily="2" charset="-122"/>
              </a:rPr>
              <a:t>多</a:t>
            </a:r>
            <a:r>
              <a:rPr lang="zh-CN" altLang="en-US" sz="4000" dirty="0">
                <a:solidFill>
                  <a:schemeClr val="bg1"/>
                </a:solidFill>
                <a:latin typeface="方正姚体" pitchFamily="2" charset="-122"/>
                <a:ea typeface="方正姚体" pitchFamily="2" charset="-122"/>
              </a:rPr>
              <a:t>快好</a:t>
            </a:r>
            <a:r>
              <a:rPr lang="zh-CN" altLang="en-US" sz="4000" dirty="0" smtClean="0">
                <a:solidFill>
                  <a:schemeClr val="bg1"/>
                </a:solidFill>
                <a:latin typeface="方正姚体" pitchFamily="2" charset="-122"/>
                <a:ea typeface="方正姚体" pitchFamily="2" charset="-122"/>
              </a:rPr>
              <a:t>省</a:t>
            </a:r>
            <a:endParaRPr lang="en-US" altLang="zh-CN" sz="4000" dirty="0" smtClean="0">
              <a:solidFill>
                <a:schemeClr val="bg1"/>
              </a:solidFill>
              <a:latin typeface="方正姚体" pitchFamily="2" charset="-122"/>
              <a:ea typeface="方正姚体" pitchFamily="2" charset="-122"/>
            </a:endParaRPr>
          </a:p>
          <a:p>
            <a:pPr>
              <a:defRPr/>
            </a:pPr>
            <a:endParaRPr lang="en-US" altLang="zh-CN" sz="4000" dirty="0" smtClean="0">
              <a:solidFill>
                <a:schemeClr val="bg1"/>
              </a:solidFill>
              <a:latin typeface="方正姚体" pitchFamily="2" charset="-122"/>
              <a:ea typeface="方正姚体" pitchFamily="2" charset="-122"/>
            </a:endParaRPr>
          </a:p>
          <a:p>
            <a:pPr>
              <a:defRPr/>
            </a:pPr>
            <a:r>
              <a:rPr lang="zh-CN" altLang="en-US" sz="4000" dirty="0" smtClean="0">
                <a:solidFill>
                  <a:schemeClr val="bg1"/>
                </a:solidFill>
                <a:latin typeface="方正姚体" pitchFamily="2" charset="-122"/>
                <a:ea typeface="方正姚体" pitchFamily="2" charset="-122"/>
              </a:rPr>
              <a:t>事半功倍</a:t>
            </a:r>
            <a:endParaRPr lang="en-US" altLang="zh-CN" sz="4000" dirty="0" smtClean="0">
              <a:solidFill>
                <a:schemeClr val="bg1"/>
              </a:solidFill>
              <a:latin typeface="方正姚体" pitchFamily="2" charset="-122"/>
              <a:ea typeface="方正姚体" pitchFamily="2" charset="-122"/>
            </a:endParaRPr>
          </a:p>
          <a:p>
            <a:pPr>
              <a:defRPr/>
            </a:pPr>
            <a:endParaRPr lang="en-US" altLang="zh-CN" sz="2400" dirty="0" smtClean="0">
              <a:solidFill>
                <a:schemeClr val="bg1"/>
              </a:solidFill>
              <a:latin typeface="方正姚体" pitchFamily="2" charset="-122"/>
              <a:ea typeface="方正姚体" pitchFamily="2" charset="-122"/>
            </a:endParaRPr>
          </a:p>
        </p:txBody>
      </p:sp>
      <p:pic>
        <p:nvPicPr>
          <p:cNvPr id="2051" name="Picture 3" descr="C:\Users\anne\Desktop\fa76e076b17687729b_2wm6ba75a_副本.jpg"/>
          <p:cNvPicPr>
            <a:picLocks noChangeAspect="1" noChangeArrowheads="1"/>
          </p:cNvPicPr>
          <p:nvPr/>
        </p:nvPicPr>
        <p:blipFill>
          <a:blip r:embed="rId2" cstate="print"/>
          <a:srcRect/>
          <a:stretch>
            <a:fillRect/>
          </a:stretch>
        </p:blipFill>
        <p:spPr bwMode="auto">
          <a:xfrm>
            <a:off x="978335" y="1845990"/>
            <a:ext cx="2585553" cy="3239194"/>
          </a:xfrm>
          <a:prstGeom prst="rect">
            <a:avLst/>
          </a:prstGeom>
          <a:noFill/>
        </p:spPr>
      </p:pic>
      <p:pic>
        <p:nvPicPr>
          <p:cNvPr id="4" name="Picture 2"/>
          <p:cNvPicPr>
            <a:picLocks noGrp="1" noChangeAspect="1" noChangeArrowheads="1"/>
          </p:cNvPicPr>
          <p:nvPr>
            <p:ph idx="1"/>
          </p:nvPr>
        </p:nvPicPr>
        <p:blipFill>
          <a:blip r:embed="rId3" cstate="print"/>
          <a:srcRect/>
          <a:stretch>
            <a:fillRect/>
          </a:stretch>
        </p:blipFill>
        <p:spPr bwMode="auto">
          <a:xfrm>
            <a:off x="3650729" y="1628800"/>
            <a:ext cx="18669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43000" y="836712"/>
            <a:ext cx="7101408" cy="5329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75446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547664" y="2636912"/>
            <a:ext cx="6408712" cy="1296988"/>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2400" dirty="0" smtClean="0">
                <a:solidFill>
                  <a:schemeClr val="bg1"/>
                </a:solidFill>
                <a:latin typeface="方正姚体" pitchFamily="2" charset="-122"/>
                <a:ea typeface="方正姚体" pitchFamily="2" charset="-122"/>
              </a:rPr>
              <a:t>投资者如何办理</a:t>
            </a:r>
            <a:r>
              <a:rPr lang="zh-CN" altLang="en-US" sz="3600" dirty="0" smtClean="0">
                <a:solidFill>
                  <a:schemeClr val="bg1"/>
                </a:solidFill>
                <a:latin typeface="方正姚体" pitchFamily="2" charset="-122"/>
                <a:ea typeface="方正姚体" pitchFamily="2" charset="-122"/>
              </a:rPr>
              <a:t>网络投票</a:t>
            </a:r>
            <a:r>
              <a:rPr lang="zh-CN" altLang="en-US" sz="2400" dirty="0" smtClean="0">
                <a:solidFill>
                  <a:schemeClr val="bg1"/>
                </a:solidFill>
                <a:latin typeface="方正姚体" pitchFamily="2" charset="-122"/>
                <a:ea typeface="方正姚体" pitchFamily="2" charset="-122"/>
              </a:rPr>
              <a:t>业务</a:t>
            </a:r>
            <a:endParaRPr lang="zh-CN" altLang="en-US" sz="2400" dirty="0">
              <a:solidFill>
                <a:schemeClr val="bg1"/>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403648" y="1628800"/>
            <a:ext cx="5544616" cy="936104"/>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680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dirty="0" smtClean="0">
                <a:ln>
                  <a:noFill/>
                </a:ln>
                <a:solidFill>
                  <a:schemeClr val="bg1"/>
                </a:solidFill>
                <a:effectLst/>
                <a:latin typeface="方正姚体" pitchFamily="2" charset="-122"/>
                <a:ea typeface="方正姚体" pitchFamily="2" charset="-122"/>
              </a:rPr>
              <a:t>一次认证，终身有效</a:t>
            </a:r>
          </a:p>
        </p:txBody>
      </p:sp>
      <p:sp>
        <p:nvSpPr>
          <p:cNvPr id="16" name="Rectangle 4"/>
          <p:cNvSpPr>
            <a:spLocks noChangeArrowheads="1"/>
          </p:cNvSpPr>
          <p:nvPr/>
        </p:nvSpPr>
        <p:spPr bwMode="auto">
          <a:xfrm>
            <a:off x="683568" y="980728"/>
            <a:ext cx="8178800" cy="4171950"/>
          </a:xfrm>
          <a:prstGeom prst="rect">
            <a:avLst/>
          </a:prstGeom>
          <a:noFill/>
          <a:ln w="9525">
            <a:noFill/>
            <a:miter lim="800000"/>
            <a:headEnd/>
            <a:tailEnd/>
          </a:ln>
        </p:spPr>
        <p:txBody>
          <a:bodyPr/>
          <a:lstStyle/>
          <a:p>
            <a:pPr marL="742950" lvl="1" indent="-285750">
              <a:spcBef>
                <a:spcPct val="40000"/>
              </a:spcBef>
              <a:buClr>
                <a:srgbClr val="CC0000"/>
              </a:buClr>
              <a:buSzPct val="80000"/>
              <a:buFont typeface="Wingdings" pitchFamily="2" charset="2"/>
              <a:buChar char="n"/>
            </a:pPr>
            <a:r>
              <a:rPr lang="zh-CN" altLang="en-US" sz="2000" dirty="0" smtClean="0">
                <a:solidFill>
                  <a:srgbClr val="4D4D4D"/>
                </a:solidFill>
                <a:ea typeface="黑体" pitchFamily="49" charset="-122"/>
              </a:rPr>
              <a:t>投资者身份认证流程</a:t>
            </a:r>
            <a:endParaRPr lang="en-US" altLang="zh-CN" sz="2000" dirty="0" smtClean="0">
              <a:solidFill>
                <a:srgbClr val="4D4D4D"/>
              </a:solidFill>
              <a:ea typeface="黑体" pitchFamily="49" charset="-122"/>
            </a:endParaRPr>
          </a:p>
          <a:p>
            <a:pPr marL="742950" lvl="1" indent="-285750">
              <a:spcBef>
                <a:spcPct val="40000"/>
              </a:spcBef>
              <a:buClr>
                <a:srgbClr val="CC0000"/>
              </a:buClr>
              <a:buSzPct val="80000"/>
              <a:buFont typeface="Wingdings" pitchFamily="2" charset="2"/>
              <a:buChar char="n"/>
            </a:pPr>
            <a:endParaRPr lang="en-US" altLang="zh-CN" sz="2000" dirty="0">
              <a:solidFill>
                <a:srgbClr val="4D4D4D"/>
              </a:solidFill>
              <a:ea typeface="黑体" pitchFamily="49" charset="-122"/>
            </a:endParaRPr>
          </a:p>
        </p:txBody>
      </p:sp>
      <p:sp>
        <p:nvSpPr>
          <p:cNvPr id="40961" name="Rectangle 1"/>
          <p:cNvSpPr>
            <a:spLocks noChangeArrowheads="1"/>
          </p:cNvSpPr>
          <p:nvPr/>
        </p:nvSpPr>
        <p:spPr bwMode="auto">
          <a:xfrm>
            <a:off x="7020272" y="4797152"/>
            <a:ext cx="172819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eaLnBrk="1" latinLnBrk="0" hangingPunct="1">
              <a:lnSpc>
                <a:spcPct val="100000"/>
              </a:lnSpc>
              <a:buClrTx/>
              <a:buSzTx/>
              <a:buFontTx/>
              <a:buNone/>
              <a:tabLst/>
            </a:pPr>
            <a:r>
              <a:rPr lang="zh-CN" altLang="en-US" sz="1200" dirty="0" smtClean="0">
                <a:solidFill>
                  <a:srgbClr val="C00000"/>
                </a:solidFill>
                <a:latin typeface="方正姚体" pitchFamily="2" charset="-122"/>
                <a:ea typeface="方正姚体" pitchFamily="2" charset="-122"/>
              </a:rPr>
              <a:t>直接至营业部认证，</a:t>
            </a:r>
          </a:p>
          <a:p>
            <a:pPr marL="0" marR="0" lvl="0" indent="0" defTabSz="914400" eaLnBrk="0" latinLnBrk="0" hangingPunct="0">
              <a:lnSpc>
                <a:spcPct val="100000"/>
              </a:lnSpc>
              <a:buClrTx/>
              <a:buSzTx/>
              <a:buFontTx/>
              <a:buNone/>
              <a:tabLst/>
            </a:pPr>
            <a:r>
              <a:rPr lang="zh-CN" altLang="en-US" sz="1200" dirty="0" smtClean="0">
                <a:solidFill>
                  <a:srgbClr val="C00000"/>
                </a:solidFill>
                <a:latin typeface="方正姚体" pitchFamily="2" charset="-122"/>
                <a:ea typeface="方正姚体" pitchFamily="2" charset="-122"/>
              </a:rPr>
              <a:t>简单方便，</a:t>
            </a:r>
            <a:r>
              <a:rPr lang="en-US" altLang="zh-CN" sz="1200" dirty="0" smtClean="0">
                <a:solidFill>
                  <a:srgbClr val="C00000"/>
                </a:solidFill>
                <a:latin typeface="方正姚体" pitchFamily="2" charset="-122"/>
                <a:ea typeface="方正姚体" pitchFamily="2" charset="-122"/>
              </a:rPr>
              <a:t>T+1</a:t>
            </a:r>
            <a:r>
              <a:rPr lang="zh-CN" altLang="en-US" sz="1200" dirty="0" smtClean="0">
                <a:solidFill>
                  <a:srgbClr val="C00000"/>
                </a:solidFill>
                <a:latin typeface="方正姚体" pitchFamily="2" charset="-122"/>
                <a:ea typeface="方正姚体" pitchFamily="2" charset="-122"/>
              </a:rPr>
              <a:t>日生效 </a:t>
            </a:r>
          </a:p>
        </p:txBody>
      </p:sp>
      <p:sp>
        <p:nvSpPr>
          <p:cNvPr id="20" name="Rectangle 1"/>
          <p:cNvSpPr>
            <a:spLocks noChangeArrowheads="1"/>
          </p:cNvSpPr>
          <p:nvPr/>
        </p:nvSpPr>
        <p:spPr bwMode="auto">
          <a:xfrm>
            <a:off x="7024464" y="3991347"/>
            <a:ext cx="172819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en-US" sz="1200" dirty="0" smtClean="0">
                <a:solidFill>
                  <a:srgbClr val="C00000"/>
                </a:solidFill>
                <a:latin typeface="方正姚体" pitchFamily="2" charset="-122"/>
                <a:ea typeface="方正姚体" pitchFamily="2" charset="-122"/>
              </a:rPr>
              <a:t>可选择成为证书用户，</a:t>
            </a:r>
          </a:p>
          <a:p>
            <a:r>
              <a:rPr lang="zh-CN" altLang="en-US" sz="1200" dirty="0" smtClean="0">
                <a:solidFill>
                  <a:srgbClr val="C00000"/>
                </a:solidFill>
                <a:latin typeface="方正姚体" pitchFamily="2" charset="-122"/>
                <a:ea typeface="方正姚体" pitchFamily="2" charset="-122"/>
              </a:rPr>
              <a:t>安全性高，</a:t>
            </a:r>
            <a:r>
              <a:rPr lang="en-US" altLang="en-US" sz="1200" dirty="0" smtClean="0">
                <a:solidFill>
                  <a:srgbClr val="C00000"/>
                </a:solidFill>
                <a:latin typeface="方正姚体" pitchFamily="2" charset="-122"/>
                <a:ea typeface="方正姚体" pitchFamily="2" charset="-122"/>
              </a:rPr>
              <a:t>T</a:t>
            </a:r>
            <a:r>
              <a:rPr lang="zh-CN" altLang="en-US" sz="1200" dirty="0" smtClean="0">
                <a:solidFill>
                  <a:srgbClr val="C00000"/>
                </a:solidFill>
                <a:latin typeface="方正姚体" pitchFamily="2" charset="-122"/>
                <a:ea typeface="方正姚体" pitchFamily="2" charset="-122"/>
              </a:rPr>
              <a:t>日生效</a:t>
            </a:r>
          </a:p>
        </p:txBody>
      </p:sp>
      <p:sp>
        <p:nvSpPr>
          <p:cNvPr id="21" name="Rectangle 1"/>
          <p:cNvSpPr>
            <a:spLocks noChangeArrowheads="1"/>
          </p:cNvSpPr>
          <p:nvPr/>
        </p:nvSpPr>
        <p:spPr bwMode="auto">
          <a:xfrm>
            <a:off x="7039322" y="3184401"/>
            <a:ext cx="172819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en-US" sz="1200" dirty="0" smtClean="0">
                <a:solidFill>
                  <a:srgbClr val="C00000"/>
                </a:solidFill>
                <a:latin typeface="方正姚体" pitchFamily="2" charset="-122"/>
                <a:ea typeface="方正姚体" pitchFamily="2" charset="-122"/>
              </a:rPr>
              <a:t>交易终端自助操作，</a:t>
            </a:r>
          </a:p>
          <a:p>
            <a:r>
              <a:rPr lang="zh-CN" altLang="en-US" sz="1200" dirty="0" smtClean="0">
                <a:solidFill>
                  <a:srgbClr val="C00000"/>
                </a:solidFill>
                <a:latin typeface="方正姚体" pitchFamily="2" charset="-122"/>
                <a:ea typeface="方正姚体" pitchFamily="2" charset="-122"/>
              </a:rPr>
              <a:t>方便快捷，</a:t>
            </a:r>
            <a:r>
              <a:rPr lang="en-US" sz="1200" dirty="0" smtClean="0">
                <a:solidFill>
                  <a:srgbClr val="C00000"/>
                </a:solidFill>
                <a:latin typeface="方正姚体" pitchFamily="2" charset="-122"/>
                <a:ea typeface="方正姚体" pitchFamily="2" charset="-122"/>
              </a:rPr>
              <a:t>T</a:t>
            </a:r>
            <a:r>
              <a:rPr lang="zh-CN" altLang="en-US" sz="1200" dirty="0" smtClean="0">
                <a:solidFill>
                  <a:srgbClr val="C00000"/>
                </a:solidFill>
                <a:latin typeface="方正姚体" pitchFamily="2" charset="-122"/>
                <a:ea typeface="方正姚体" pitchFamily="2" charset="-122"/>
              </a:rPr>
              <a:t>日生效</a:t>
            </a:r>
            <a:endParaRPr kumimoji="0" lang="zh-CN" altLang="en-US" sz="1800" b="0" i="0" u="none" strike="noStrike" cap="none" normalizeH="0" baseline="0" dirty="0" smtClean="0">
              <a:ln>
                <a:noFill/>
              </a:ln>
              <a:solidFill>
                <a:srgbClr val="C00000"/>
              </a:solidFill>
              <a:effectLst/>
              <a:latin typeface="方正姚体" pitchFamily="2" charset="-122"/>
              <a:ea typeface="方正姚体" pitchFamily="2" charset="-122"/>
              <a:cs typeface="宋体" pitchFamily="2" charset="-122"/>
            </a:endParaRPr>
          </a:p>
        </p:txBody>
      </p:sp>
      <p:grpSp>
        <p:nvGrpSpPr>
          <p:cNvPr id="56" name="组合 55"/>
          <p:cNvGrpSpPr/>
          <p:nvPr/>
        </p:nvGrpSpPr>
        <p:grpSpPr>
          <a:xfrm>
            <a:off x="1259632" y="3060536"/>
            <a:ext cx="5544617" cy="2312680"/>
            <a:chOff x="1331639" y="3060536"/>
            <a:chExt cx="5544617" cy="2312680"/>
          </a:xfrm>
        </p:grpSpPr>
        <p:grpSp>
          <p:nvGrpSpPr>
            <p:cNvPr id="22" name="组合 21"/>
            <p:cNvGrpSpPr/>
            <p:nvPr/>
          </p:nvGrpSpPr>
          <p:grpSpPr>
            <a:xfrm>
              <a:off x="1331639" y="4067954"/>
              <a:ext cx="1332035" cy="700812"/>
              <a:chOff x="1209" y="1435253"/>
              <a:chExt cx="1401624" cy="700812"/>
            </a:xfrm>
            <a:solidFill>
              <a:schemeClr val="accent3">
                <a:lumMod val="85000"/>
              </a:schemeClr>
            </a:solidFill>
          </p:grpSpPr>
          <p:sp>
            <p:nvSpPr>
              <p:cNvPr id="53" name="圆角矩形 52"/>
              <p:cNvSpPr/>
              <p:nvPr/>
            </p:nvSpPr>
            <p:spPr>
              <a:xfrm>
                <a:off x="1209" y="1435253"/>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4" name="圆角矩形 4"/>
              <p:cNvSpPr/>
              <p:nvPr/>
            </p:nvSpPr>
            <p:spPr>
              <a:xfrm>
                <a:off x="21735" y="1455779"/>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b="1" kern="1200" dirty="0" smtClean="0">
                    <a:solidFill>
                      <a:schemeClr val="tx1"/>
                    </a:solidFill>
                  </a:rPr>
                  <a:t>身份</a:t>
                </a:r>
                <a:r>
                  <a:rPr lang="zh-CN" altLang="en-US" sz="1400" b="1" dirty="0" smtClean="0">
                    <a:solidFill>
                      <a:schemeClr val="tx1"/>
                    </a:solidFill>
                    <a:latin typeface="+mn-ea"/>
                  </a:rPr>
                  <a:t>认证</a:t>
                </a:r>
                <a:r>
                  <a:rPr lang="zh-CN" altLang="en-US" sz="1400" b="1" kern="1200" dirty="0" smtClean="0">
                    <a:solidFill>
                      <a:schemeClr val="tx1"/>
                    </a:solidFill>
                  </a:rPr>
                  <a:t>方式</a:t>
                </a:r>
                <a:endParaRPr lang="zh-CN" altLang="en-US" sz="1400" b="1" kern="1200" dirty="0">
                  <a:solidFill>
                    <a:schemeClr val="tx1"/>
                  </a:solidFill>
                </a:endParaRPr>
              </a:p>
            </p:txBody>
          </p:sp>
        </p:grpSp>
        <p:grpSp>
          <p:nvGrpSpPr>
            <p:cNvPr id="23" name="组合 22"/>
            <p:cNvGrpSpPr/>
            <p:nvPr/>
          </p:nvGrpSpPr>
          <p:grpSpPr>
            <a:xfrm>
              <a:off x="2923390" y="3703919"/>
              <a:ext cx="41221" cy="824432"/>
              <a:chOff x="1662548" y="1071218"/>
              <a:chExt cx="41221" cy="824432"/>
            </a:xfrm>
            <a:solidFill>
              <a:schemeClr val="accent3">
                <a:lumMod val="85000"/>
              </a:schemeClr>
            </a:solidFill>
          </p:grpSpPr>
          <p:sp>
            <p:nvSpPr>
              <p:cNvPr id="51" name="直接连接符 5"/>
              <p:cNvSpPr/>
              <p:nvPr/>
            </p:nvSpPr>
            <p:spPr>
              <a:xfrm rot="18770822">
                <a:off x="1270942" y="1463527"/>
                <a:ext cx="824432" cy="39814"/>
              </a:xfrm>
              <a:custGeom>
                <a:avLst/>
                <a:gdLst/>
                <a:ahLst/>
                <a:cxnLst/>
                <a:rect l="0" t="0" r="0" b="0"/>
                <a:pathLst>
                  <a:path>
                    <a:moveTo>
                      <a:pt x="0" y="19907"/>
                    </a:moveTo>
                    <a:lnTo>
                      <a:pt x="824432" y="19907"/>
                    </a:lnTo>
                  </a:path>
                </a:pathLst>
              </a:custGeom>
              <a:grp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2" name="直接连接符 6"/>
              <p:cNvSpPr/>
              <p:nvPr/>
            </p:nvSpPr>
            <p:spPr>
              <a:xfrm rot="18770822">
                <a:off x="1662548" y="1462823"/>
                <a:ext cx="41221" cy="41221"/>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24" name="组合 23"/>
            <p:cNvGrpSpPr/>
            <p:nvPr/>
          </p:nvGrpSpPr>
          <p:grpSpPr>
            <a:xfrm>
              <a:off x="3224325" y="3463503"/>
              <a:ext cx="1401624" cy="700812"/>
              <a:chOff x="1963483" y="830802"/>
              <a:chExt cx="1401624" cy="700812"/>
            </a:xfrm>
            <a:solidFill>
              <a:schemeClr val="accent3">
                <a:lumMod val="85000"/>
              </a:schemeClr>
            </a:solidFill>
          </p:grpSpPr>
          <p:sp>
            <p:nvSpPr>
              <p:cNvPr id="49" name="圆角矩形 48"/>
              <p:cNvSpPr/>
              <p:nvPr/>
            </p:nvSpPr>
            <p:spPr>
              <a:xfrm>
                <a:off x="1963483" y="830802"/>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圆角矩形 8"/>
              <p:cNvSpPr/>
              <p:nvPr/>
            </p:nvSpPr>
            <p:spPr>
              <a:xfrm>
                <a:off x="1984009" y="851328"/>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rPr>
                  <a:t>已开户投资者</a:t>
                </a:r>
                <a:endParaRPr lang="zh-CN" altLang="en-US" sz="1400" b="1" dirty="0">
                  <a:solidFill>
                    <a:schemeClr val="tx1"/>
                  </a:solidFill>
                </a:endParaRPr>
              </a:p>
            </p:txBody>
          </p:sp>
        </p:grpSp>
        <p:grpSp>
          <p:nvGrpSpPr>
            <p:cNvPr id="25" name="组合 24"/>
            <p:cNvGrpSpPr/>
            <p:nvPr/>
          </p:nvGrpSpPr>
          <p:grpSpPr>
            <a:xfrm>
              <a:off x="4561053" y="3592519"/>
              <a:ext cx="690442" cy="39814"/>
              <a:chOff x="3300211" y="959818"/>
              <a:chExt cx="690442" cy="39814"/>
            </a:xfrm>
            <a:solidFill>
              <a:schemeClr val="accent3">
                <a:lumMod val="85000"/>
              </a:schemeClr>
            </a:solidFill>
          </p:grpSpPr>
          <p:sp>
            <p:nvSpPr>
              <p:cNvPr id="47" name="直接连接符 9"/>
              <p:cNvSpPr/>
              <p:nvPr/>
            </p:nvSpPr>
            <p:spPr>
              <a:xfrm rot="19457599">
                <a:off x="3300211" y="959818"/>
                <a:ext cx="690442" cy="39814"/>
              </a:xfrm>
              <a:custGeom>
                <a:avLst/>
                <a:gdLst/>
                <a:ahLst/>
                <a:cxnLst/>
                <a:rect l="0" t="0" r="0" b="0"/>
                <a:pathLst>
                  <a:path>
                    <a:moveTo>
                      <a:pt x="0" y="19907"/>
                    </a:moveTo>
                    <a:lnTo>
                      <a:pt x="690442" y="19907"/>
                    </a:lnTo>
                  </a:path>
                </a:pathLst>
              </a:custGeom>
              <a:grp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8" name="直接连接符 10"/>
              <p:cNvSpPr/>
              <p:nvPr/>
            </p:nvSpPr>
            <p:spPr>
              <a:xfrm rot="19457599">
                <a:off x="3628172" y="962464"/>
                <a:ext cx="34522" cy="34522"/>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26" name="组合 25"/>
            <p:cNvGrpSpPr/>
            <p:nvPr/>
          </p:nvGrpSpPr>
          <p:grpSpPr>
            <a:xfrm>
              <a:off x="5186600" y="3060536"/>
              <a:ext cx="1689656" cy="700812"/>
              <a:chOff x="3925758" y="427835"/>
              <a:chExt cx="1401624" cy="700812"/>
            </a:xfrm>
            <a:solidFill>
              <a:schemeClr val="accent3">
                <a:lumMod val="85000"/>
              </a:schemeClr>
            </a:solidFill>
          </p:grpSpPr>
          <p:sp>
            <p:nvSpPr>
              <p:cNvPr id="45" name="圆角矩形 44"/>
              <p:cNvSpPr/>
              <p:nvPr/>
            </p:nvSpPr>
            <p:spPr>
              <a:xfrm>
                <a:off x="3925758" y="427835"/>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 name="圆角矩形 12"/>
              <p:cNvSpPr/>
              <p:nvPr/>
            </p:nvSpPr>
            <p:spPr>
              <a:xfrm>
                <a:off x="3946284" y="448361"/>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rPr>
                  <a:t>网站注册后通过交易报盘进行身份认证</a:t>
                </a:r>
              </a:p>
            </p:txBody>
          </p:sp>
        </p:grpSp>
        <p:grpSp>
          <p:nvGrpSpPr>
            <p:cNvPr id="27" name="组合 26"/>
            <p:cNvGrpSpPr/>
            <p:nvPr/>
          </p:nvGrpSpPr>
          <p:grpSpPr>
            <a:xfrm>
              <a:off x="4561053" y="3995486"/>
              <a:ext cx="690442" cy="39814"/>
              <a:chOff x="3300211" y="1362785"/>
              <a:chExt cx="690442" cy="39814"/>
            </a:xfrm>
            <a:solidFill>
              <a:schemeClr val="accent3">
                <a:lumMod val="85000"/>
              </a:schemeClr>
            </a:solidFill>
          </p:grpSpPr>
          <p:sp>
            <p:nvSpPr>
              <p:cNvPr id="43" name="直接连接符 13"/>
              <p:cNvSpPr/>
              <p:nvPr/>
            </p:nvSpPr>
            <p:spPr>
              <a:xfrm rot="2142401">
                <a:off x="3300211" y="1362785"/>
                <a:ext cx="690442" cy="39814"/>
              </a:xfrm>
              <a:custGeom>
                <a:avLst/>
                <a:gdLst/>
                <a:ahLst/>
                <a:cxnLst/>
                <a:rect l="0" t="0" r="0" b="0"/>
                <a:pathLst>
                  <a:path>
                    <a:moveTo>
                      <a:pt x="0" y="19907"/>
                    </a:moveTo>
                    <a:lnTo>
                      <a:pt x="690442" y="19907"/>
                    </a:lnTo>
                  </a:path>
                </a:pathLst>
              </a:custGeom>
              <a:grp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4" name="直接连接符 14"/>
              <p:cNvSpPr/>
              <p:nvPr/>
            </p:nvSpPr>
            <p:spPr>
              <a:xfrm rot="2142401">
                <a:off x="3628172" y="1365431"/>
                <a:ext cx="34522" cy="34522"/>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28" name="组合 27"/>
            <p:cNvGrpSpPr/>
            <p:nvPr/>
          </p:nvGrpSpPr>
          <p:grpSpPr>
            <a:xfrm>
              <a:off x="5186600" y="3866470"/>
              <a:ext cx="1689656" cy="700812"/>
              <a:chOff x="3925758" y="1233769"/>
              <a:chExt cx="1401624" cy="700812"/>
            </a:xfrm>
            <a:solidFill>
              <a:schemeClr val="accent3">
                <a:lumMod val="85000"/>
              </a:schemeClr>
            </a:solidFill>
          </p:grpSpPr>
          <p:sp>
            <p:nvSpPr>
              <p:cNvPr id="41" name="圆角矩形 40"/>
              <p:cNvSpPr/>
              <p:nvPr/>
            </p:nvSpPr>
            <p:spPr>
              <a:xfrm>
                <a:off x="3925758" y="1233769"/>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圆角矩形 16"/>
              <p:cNvSpPr/>
              <p:nvPr/>
            </p:nvSpPr>
            <p:spPr>
              <a:xfrm>
                <a:off x="3946284" y="1254295"/>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rPr>
                  <a:t>网站注册后至身份认证机构现场激活</a:t>
                </a:r>
                <a:endParaRPr lang="zh-CN" altLang="en-US" sz="1400" b="1" dirty="0">
                  <a:solidFill>
                    <a:schemeClr val="tx1"/>
                  </a:solidFill>
                </a:endParaRPr>
              </a:p>
            </p:txBody>
          </p:sp>
        </p:grpSp>
        <p:grpSp>
          <p:nvGrpSpPr>
            <p:cNvPr id="29" name="组合 28"/>
            <p:cNvGrpSpPr/>
            <p:nvPr/>
          </p:nvGrpSpPr>
          <p:grpSpPr>
            <a:xfrm>
              <a:off x="2923390" y="4308369"/>
              <a:ext cx="41221" cy="824432"/>
              <a:chOff x="1662548" y="1675668"/>
              <a:chExt cx="41221" cy="824432"/>
            </a:xfrm>
            <a:solidFill>
              <a:schemeClr val="accent3">
                <a:lumMod val="85000"/>
              </a:schemeClr>
            </a:solidFill>
          </p:grpSpPr>
          <p:sp>
            <p:nvSpPr>
              <p:cNvPr id="39" name="直接连接符 17"/>
              <p:cNvSpPr/>
              <p:nvPr/>
            </p:nvSpPr>
            <p:spPr>
              <a:xfrm rot="2829178">
                <a:off x="1270942" y="2067977"/>
                <a:ext cx="824432" cy="39814"/>
              </a:xfrm>
              <a:custGeom>
                <a:avLst/>
                <a:gdLst/>
                <a:ahLst/>
                <a:cxnLst/>
                <a:rect l="0" t="0" r="0" b="0"/>
                <a:pathLst>
                  <a:path>
                    <a:moveTo>
                      <a:pt x="0" y="19907"/>
                    </a:moveTo>
                    <a:lnTo>
                      <a:pt x="824432" y="19907"/>
                    </a:lnTo>
                  </a:path>
                </a:pathLst>
              </a:custGeom>
              <a:grp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0" name="直接连接符 18"/>
              <p:cNvSpPr/>
              <p:nvPr/>
            </p:nvSpPr>
            <p:spPr>
              <a:xfrm rot="2829178">
                <a:off x="1662548" y="2067273"/>
                <a:ext cx="41221" cy="41221"/>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30" name="组合 29"/>
            <p:cNvGrpSpPr/>
            <p:nvPr/>
          </p:nvGrpSpPr>
          <p:grpSpPr>
            <a:xfrm>
              <a:off x="3224325" y="4672404"/>
              <a:ext cx="1401624" cy="700812"/>
              <a:chOff x="1963483" y="2039703"/>
              <a:chExt cx="1401624" cy="700812"/>
            </a:xfrm>
            <a:solidFill>
              <a:schemeClr val="accent3">
                <a:lumMod val="85000"/>
              </a:schemeClr>
            </a:solidFill>
          </p:grpSpPr>
          <p:sp>
            <p:nvSpPr>
              <p:cNvPr id="37" name="圆角矩形 36"/>
              <p:cNvSpPr/>
              <p:nvPr/>
            </p:nvSpPr>
            <p:spPr>
              <a:xfrm>
                <a:off x="1963483" y="2039703"/>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圆角矩形 20"/>
              <p:cNvSpPr/>
              <p:nvPr/>
            </p:nvSpPr>
            <p:spPr>
              <a:xfrm>
                <a:off x="1984009" y="2060229"/>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rPr>
                  <a:t>新开户投资者</a:t>
                </a:r>
                <a:endParaRPr lang="zh-CN" altLang="en-US" sz="1400" b="1" dirty="0">
                  <a:solidFill>
                    <a:schemeClr val="tx1"/>
                  </a:solidFill>
                </a:endParaRPr>
              </a:p>
            </p:txBody>
          </p:sp>
        </p:grpSp>
        <p:grpSp>
          <p:nvGrpSpPr>
            <p:cNvPr id="31" name="组合 30"/>
            <p:cNvGrpSpPr/>
            <p:nvPr/>
          </p:nvGrpSpPr>
          <p:grpSpPr>
            <a:xfrm>
              <a:off x="4625950" y="5002903"/>
              <a:ext cx="560649" cy="39814"/>
              <a:chOff x="3365108" y="2370202"/>
              <a:chExt cx="560649" cy="39814"/>
            </a:xfrm>
            <a:solidFill>
              <a:schemeClr val="accent3">
                <a:lumMod val="85000"/>
              </a:schemeClr>
            </a:solidFill>
          </p:grpSpPr>
          <p:sp>
            <p:nvSpPr>
              <p:cNvPr id="35" name="直接连接符 21"/>
              <p:cNvSpPr/>
              <p:nvPr/>
            </p:nvSpPr>
            <p:spPr>
              <a:xfrm>
                <a:off x="3365108" y="2370202"/>
                <a:ext cx="560649" cy="39814"/>
              </a:xfrm>
              <a:custGeom>
                <a:avLst/>
                <a:gdLst/>
                <a:ahLst/>
                <a:cxnLst/>
                <a:rect l="0" t="0" r="0" b="0"/>
                <a:pathLst>
                  <a:path>
                    <a:moveTo>
                      <a:pt x="0" y="19907"/>
                    </a:moveTo>
                    <a:lnTo>
                      <a:pt x="560649" y="19907"/>
                    </a:lnTo>
                  </a:path>
                </a:pathLst>
              </a:custGeom>
              <a:grp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直接连接符 22"/>
              <p:cNvSpPr/>
              <p:nvPr/>
            </p:nvSpPr>
            <p:spPr>
              <a:xfrm>
                <a:off x="3631416" y="2376093"/>
                <a:ext cx="28032" cy="28032"/>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32" name="组合 31"/>
            <p:cNvGrpSpPr/>
            <p:nvPr/>
          </p:nvGrpSpPr>
          <p:grpSpPr>
            <a:xfrm>
              <a:off x="5186600" y="4672404"/>
              <a:ext cx="1689656" cy="700812"/>
              <a:chOff x="3925758" y="2039703"/>
              <a:chExt cx="1401624" cy="700812"/>
            </a:xfrm>
            <a:solidFill>
              <a:schemeClr val="accent3">
                <a:lumMod val="85000"/>
              </a:schemeClr>
            </a:solidFill>
          </p:grpSpPr>
          <p:sp>
            <p:nvSpPr>
              <p:cNvPr id="33" name="圆角矩形 32"/>
              <p:cNvSpPr/>
              <p:nvPr/>
            </p:nvSpPr>
            <p:spPr>
              <a:xfrm>
                <a:off x="3925758" y="2039703"/>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圆角矩形 24"/>
              <p:cNvSpPr/>
              <p:nvPr/>
            </p:nvSpPr>
            <p:spPr>
              <a:xfrm>
                <a:off x="3946284" y="2060229"/>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rPr>
                  <a:t>通过统一账户平台开通网络服务功能</a:t>
                </a:r>
                <a:endParaRPr lang="zh-CN" altLang="en-US" sz="1400" b="1" dirty="0">
                  <a:solidFill>
                    <a:schemeClr val="tx1"/>
                  </a:solidFill>
                </a:endParaRPr>
              </a:p>
            </p:txBody>
          </p:sp>
        </p:grpSp>
      </p:grpSp>
      <p:sp>
        <p:nvSpPr>
          <p:cNvPr id="55" name="直接连接符 13"/>
          <p:cNvSpPr/>
          <p:nvPr/>
        </p:nvSpPr>
        <p:spPr>
          <a:xfrm rot="3253526">
            <a:off x="4030514" y="4562230"/>
            <a:ext cx="1933042" cy="399511"/>
          </a:xfrm>
          <a:custGeom>
            <a:avLst/>
            <a:gdLst/>
            <a:ahLst/>
            <a:cxnLst/>
            <a:rect l="0" t="0" r="0" b="0"/>
            <a:pathLst>
              <a:path>
                <a:moveTo>
                  <a:pt x="0" y="19907"/>
                </a:moveTo>
                <a:lnTo>
                  <a:pt x="690442" y="19907"/>
                </a:lnTo>
              </a:path>
            </a:pathLst>
          </a:custGeom>
          <a:solidFill>
            <a:schemeClr val="accent3">
              <a:lumMod val="85000"/>
            </a:schemeClr>
          </a:solid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755576" y="1424970"/>
            <a:ext cx="1080120" cy="707886"/>
          </a:xfrm>
          <a:prstGeom prst="rect">
            <a:avLst/>
          </a:prstGeom>
          <a:noFill/>
        </p:spPr>
        <p:txBody>
          <a:bodyPr wrap="square" rtlCol="0">
            <a:spAutoFit/>
          </a:bodyPr>
          <a:lstStyle/>
          <a:p>
            <a:r>
              <a:rPr lang="zh-CN" altLang="en-US" sz="2000" dirty="0" smtClean="0">
                <a:solidFill>
                  <a:srgbClr val="C00000"/>
                </a:solidFill>
                <a:latin typeface="黑体" pitchFamily="49" charset="-122"/>
                <a:ea typeface="黑体" pitchFamily="49" charset="-122"/>
              </a:rPr>
              <a:t>新开户投资者</a:t>
            </a:r>
          </a:p>
        </p:txBody>
      </p:sp>
      <p:sp>
        <p:nvSpPr>
          <p:cNvPr id="7" name="矩形 6"/>
          <p:cNvSpPr/>
          <p:nvPr/>
        </p:nvSpPr>
        <p:spPr bwMode="auto">
          <a:xfrm flipH="1">
            <a:off x="654993" y="1431826"/>
            <a:ext cx="72008" cy="720080"/>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bg1"/>
              </a:solidFill>
              <a:effectLst/>
              <a:latin typeface="黑体" pitchFamily="49" charset="-122"/>
              <a:ea typeface="黑体" pitchFamily="49" charset="-122"/>
            </a:endParaRPr>
          </a:p>
        </p:txBody>
      </p:sp>
      <p:sp>
        <p:nvSpPr>
          <p:cNvPr id="9" name="矩形 8"/>
          <p:cNvSpPr/>
          <p:nvPr/>
        </p:nvSpPr>
        <p:spPr bwMode="auto">
          <a:xfrm flipH="1">
            <a:off x="654993" y="3867869"/>
            <a:ext cx="72008" cy="720080"/>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bg1"/>
              </a:solidFill>
              <a:effectLst/>
              <a:latin typeface="黑体" pitchFamily="49" charset="-122"/>
              <a:ea typeface="黑体" pitchFamily="49" charset="-122"/>
            </a:endParaRPr>
          </a:p>
        </p:txBody>
      </p:sp>
      <p:cxnSp>
        <p:nvCxnSpPr>
          <p:cNvPr id="11" name="直接连接符 10"/>
          <p:cNvCxnSpPr/>
          <p:nvPr/>
        </p:nvCxnSpPr>
        <p:spPr bwMode="auto">
          <a:xfrm>
            <a:off x="683568" y="3284984"/>
            <a:ext cx="6840760" cy="1588"/>
          </a:xfrm>
          <a:prstGeom prst="line">
            <a:avLst/>
          </a:prstGeom>
          <a:ln w="15875">
            <a:solidFill>
              <a:srgbClr val="C00000"/>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1"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4"/>
          <p:cNvSpPr>
            <a:spLocks noChangeArrowheads="1"/>
          </p:cNvSpPr>
          <p:nvPr/>
        </p:nvSpPr>
        <p:spPr bwMode="auto">
          <a:xfrm>
            <a:off x="-396552" y="841226"/>
            <a:ext cx="8178800" cy="4171950"/>
          </a:xfrm>
          <a:prstGeom prst="rect">
            <a:avLst/>
          </a:prstGeom>
          <a:noFill/>
          <a:ln w="9525">
            <a:noFill/>
            <a:miter lim="800000"/>
            <a:headEnd/>
            <a:tailEnd/>
          </a:ln>
        </p:spPr>
        <p:txBody>
          <a:bodyPr/>
          <a:lstStyle/>
          <a:p>
            <a:pPr marL="1143000" lvl="2" indent="-228600">
              <a:spcBef>
                <a:spcPct val="40000"/>
              </a:spcBef>
              <a:buClr>
                <a:srgbClr val="CC0000"/>
              </a:buClr>
              <a:buSzPct val="80000"/>
              <a:buFont typeface="Wingdings" pitchFamily="2" charset="2"/>
              <a:buChar char="n"/>
            </a:pPr>
            <a:r>
              <a:rPr lang="zh-CN" altLang="en-US" dirty="0" smtClean="0">
                <a:solidFill>
                  <a:srgbClr val="4D4D4D"/>
                </a:solidFill>
                <a:latin typeface="黑体" pitchFamily="49" charset="-122"/>
                <a:ea typeface="黑体" pitchFamily="49" charset="-122"/>
              </a:rPr>
              <a:t>直接至身份认证机构通过统一账户平台进行身份认证</a:t>
            </a:r>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TextBox 20"/>
          <p:cNvSpPr txBox="1"/>
          <p:nvPr/>
        </p:nvSpPr>
        <p:spPr>
          <a:xfrm>
            <a:off x="755576" y="3861048"/>
            <a:ext cx="1080120" cy="707886"/>
          </a:xfrm>
          <a:prstGeom prst="rect">
            <a:avLst/>
          </a:prstGeom>
          <a:noFill/>
        </p:spPr>
        <p:txBody>
          <a:bodyPr wrap="square" rtlCol="0">
            <a:spAutoFit/>
          </a:bodyPr>
          <a:lstStyle/>
          <a:p>
            <a:r>
              <a:rPr lang="zh-CN" altLang="en-US" sz="2000" dirty="0" smtClean="0">
                <a:solidFill>
                  <a:srgbClr val="C00000"/>
                </a:solidFill>
                <a:latin typeface="黑体" pitchFamily="49" charset="-122"/>
                <a:ea typeface="黑体" pitchFamily="49" charset="-122"/>
              </a:rPr>
              <a:t>已开户投资者</a:t>
            </a:r>
          </a:p>
        </p:txBody>
      </p:sp>
      <p:sp>
        <p:nvSpPr>
          <p:cNvPr id="22" name="矩形 21"/>
          <p:cNvSpPr/>
          <p:nvPr/>
        </p:nvSpPr>
        <p:spPr>
          <a:xfrm>
            <a:off x="2483768" y="1412776"/>
            <a:ext cx="4752528" cy="1323439"/>
          </a:xfrm>
          <a:prstGeom prst="rect">
            <a:avLst/>
          </a:prstGeom>
          <a:ln w="12700">
            <a:solidFill>
              <a:srgbClr val="C00000"/>
            </a:solidFill>
          </a:ln>
        </p:spPr>
        <p:txBody>
          <a:bodyPr wrap="square">
            <a:spAutoFit/>
          </a:bodyPr>
          <a:lstStyle/>
          <a:p>
            <a:pPr>
              <a:buFont typeface="Wingdings" pitchFamily="2" charset="2"/>
              <a:buChar char="Ø"/>
            </a:pPr>
            <a:r>
              <a:rPr lang="zh-CN" altLang="en-US" sz="1600" dirty="0" smtClean="0">
                <a:latin typeface="+mn-ea"/>
                <a:ea typeface="+mn-ea"/>
              </a:rPr>
              <a:t>开户时直接在</a:t>
            </a:r>
            <a:r>
              <a:rPr lang="en-US" altLang="zh-CN" sz="1600" dirty="0" smtClean="0">
                <a:latin typeface="+mn-ea"/>
                <a:ea typeface="+mn-ea"/>
              </a:rPr>
              <a:t>《</a:t>
            </a:r>
            <a:r>
              <a:rPr lang="zh-CN" altLang="en-US" sz="1600" dirty="0" smtClean="0">
                <a:latin typeface="+mn-ea"/>
                <a:ea typeface="+mn-ea"/>
              </a:rPr>
              <a:t>证券账户开立申请表</a:t>
            </a:r>
            <a:r>
              <a:rPr lang="en-US" altLang="zh-CN" sz="1600" dirty="0" smtClean="0">
                <a:latin typeface="+mn-ea"/>
                <a:ea typeface="+mn-ea"/>
              </a:rPr>
              <a:t>》</a:t>
            </a:r>
            <a:r>
              <a:rPr lang="zh-CN" altLang="en-US" sz="1600" dirty="0" smtClean="0">
                <a:latin typeface="+mn-ea"/>
                <a:ea typeface="+mn-ea"/>
              </a:rPr>
              <a:t>中注明开通网络服务，并设置网络服务初始密码</a:t>
            </a:r>
            <a:endParaRPr lang="en-US" altLang="zh-CN" sz="1600" dirty="0" smtClean="0">
              <a:latin typeface="+mn-ea"/>
              <a:ea typeface="+mn-ea"/>
            </a:endParaRPr>
          </a:p>
          <a:p>
            <a:pPr>
              <a:buFont typeface="Wingdings" pitchFamily="2" charset="2"/>
              <a:buChar char="Ø"/>
            </a:pPr>
            <a:r>
              <a:rPr lang="zh-CN" altLang="en-US" sz="1600" dirty="0" smtClean="0">
                <a:latin typeface="+mn-ea"/>
                <a:ea typeface="+mn-ea"/>
              </a:rPr>
              <a:t>成功开户次日后，投资者可使用其证券账户号及开通时设置的初始密码登录本公司网站办理查询、投票等业务</a:t>
            </a:r>
            <a:endParaRPr lang="zh-CN" altLang="en-US" sz="1600" dirty="0">
              <a:latin typeface="+mn-ea"/>
              <a:ea typeface="+mn-ea"/>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37" name="Object 13"/>
          <p:cNvGraphicFramePr>
            <a:graphicFrameLocks noChangeAspect="1"/>
          </p:cNvGraphicFramePr>
          <p:nvPr/>
        </p:nvGraphicFramePr>
        <p:xfrm>
          <a:off x="2595339" y="3717032"/>
          <a:ext cx="4352925" cy="2524125"/>
        </p:xfrm>
        <a:graphic>
          <a:graphicData uri="http://schemas.openxmlformats.org/presentationml/2006/ole">
            <p:oleObj spid="_x0000_s1067" name="Visio" r:id="rId3" imgW="4084590" imgH="2374637" progId="Visio.Drawing.11">
              <p:embed/>
            </p:oleObj>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713712" y="1400547"/>
            <a:ext cx="1080120" cy="892552"/>
          </a:xfrm>
          <a:prstGeom prst="rect">
            <a:avLst/>
          </a:prstGeom>
          <a:noFill/>
        </p:spPr>
        <p:txBody>
          <a:bodyPr wrap="square" rtlCol="0">
            <a:spAutoFit/>
          </a:bodyPr>
          <a:lstStyle/>
          <a:p>
            <a:r>
              <a:rPr lang="zh-CN" altLang="en-US" sz="2000" dirty="0" smtClean="0">
                <a:solidFill>
                  <a:srgbClr val="C00000"/>
                </a:solidFill>
                <a:latin typeface="黑体" pitchFamily="49" charset="-122"/>
                <a:ea typeface="黑体" pitchFamily="49" charset="-122"/>
              </a:rPr>
              <a:t>第一步</a:t>
            </a:r>
          </a:p>
          <a:p>
            <a:r>
              <a:rPr lang="zh-CN" altLang="en-US" sz="3200" dirty="0" smtClean="0">
                <a:solidFill>
                  <a:srgbClr val="C00000"/>
                </a:solidFill>
                <a:latin typeface="黑体" pitchFamily="49" charset="-122"/>
                <a:ea typeface="黑体" pitchFamily="49" charset="-122"/>
              </a:rPr>
              <a:t>注册</a:t>
            </a:r>
          </a:p>
        </p:txBody>
      </p:sp>
      <p:sp>
        <p:nvSpPr>
          <p:cNvPr id="7" name="矩形 6"/>
          <p:cNvSpPr/>
          <p:nvPr/>
        </p:nvSpPr>
        <p:spPr bwMode="auto">
          <a:xfrm flipH="1">
            <a:off x="654993" y="1491605"/>
            <a:ext cx="72008" cy="720080"/>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bg1"/>
              </a:solidFill>
              <a:effectLst/>
              <a:latin typeface="黑体" pitchFamily="49" charset="-122"/>
              <a:ea typeface="黑体" pitchFamily="49" charset="-122"/>
            </a:endParaRPr>
          </a:p>
        </p:txBody>
      </p:sp>
      <p:sp>
        <p:nvSpPr>
          <p:cNvPr id="8" name="TextBox 7"/>
          <p:cNvSpPr txBox="1"/>
          <p:nvPr/>
        </p:nvSpPr>
        <p:spPr>
          <a:xfrm>
            <a:off x="715384" y="3776811"/>
            <a:ext cx="1080120" cy="892552"/>
          </a:xfrm>
          <a:prstGeom prst="rect">
            <a:avLst/>
          </a:prstGeom>
          <a:noFill/>
        </p:spPr>
        <p:txBody>
          <a:bodyPr wrap="square" rtlCol="0">
            <a:spAutoFit/>
          </a:bodyPr>
          <a:lstStyle/>
          <a:p>
            <a:r>
              <a:rPr lang="zh-CN" altLang="en-US" sz="2000" dirty="0" smtClean="0">
                <a:solidFill>
                  <a:srgbClr val="C00000"/>
                </a:solidFill>
                <a:latin typeface="黑体" pitchFamily="49" charset="-122"/>
                <a:ea typeface="黑体" pitchFamily="49" charset="-122"/>
              </a:rPr>
              <a:t>第二步</a:t>
            </a:r>
            <a:endParaRPr lang="en-US" altLang="zh-CN" sz="2000" dirty="0" smtClean="0">
              <a:solidFill>
                <a:srgbClr val="C00000"/>
              </a:solidFill>
              <a:latin typeface="黑体" pitchFamily="49" charset="-122"/>
              <a:ea typeface="黑体" pitchFamily="49" charset="-122"/>
            </a:endParaRPr>
          </a:p>
          <a:p>
            <a:r>
              <a:rPr lang="zh-CN" altLang="en-US" sz="3200" dirty="0" smtClean="0">
                <a:solidFill>
                  <a:srgbClr val="C00000"/>
                </a:solidFill>
                <a:latin typeface="黑体" pitchFamily="49" charset="-122"/>
                <a:ea typeface="黑体" pitchFamily="49" charset="-122"/>
              </a:rPr>
              <a:t>激活</a:t>
            </a:r>
          </a:p>
        </p:txBody>
      </p:sp>
      <p:sp>
        <p:nvSpPr>
          <p:cNvPr id="9" name="矩形 8"/>
          <p:cNvSpPr/>
          <p:nvPr/>
        </p:nvSpPr>
        <p:spPr bwMode="auto">
          <a:xfrm flipH="1">
            <a:off x="654993" y="3867869"/>
            <a:ext cx="72008" cy="720080"/>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bg1"/>
              </a:solidFill>
              <a:effectLst/>
              <a:latin typeface="黑体" pitchFamily="49" charset="-122"/>
              <a:ea typeface="黑体" pitchFamily="49" charset="-122"/>
            </a:endParaRPr>
          </a:p>
        </p:txBody>
      </p:sp>
      <p:cxnSp>
        <p:nvCxnSpPr>
          <p:cNvPr id="11" name="直接连接符 10"/>
          <p:cNvCxnSpPr/>
          <p:nvPr/>
        </p:nvCxnSpPr>
        <p:spPr bwMode="auto">
          <a:xfrm>
            <a:off x="683568" y="3548558"/>
            <a:ext cx="6840760" cy="1588"/>
          </a:xfrm>
          <a:prstGeom prst="line">
            <a:avLst/>
          </a:prstGeom>
          <a:ln w="15875">
            <a:solidFill>
              <a:srgbClr val="C00000"/>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Object 4"/>
          <p:cNvGraphicFramePr>
            <a:graphicFrameLocks noChangeAspect="1"/>
          </p:cNvGraphicFramePr>
          <p:nvPr/>
        </p:nvGraphicFramePr>
        <p:xfrm>
          <a:off x="2555776" y="1404292"/>
          <a:ext cx="4533900" cy="2000250"/>
        </p:xfrm>
        <a:graphic>
          <a:graphicData uri="http://schemas.openxmlformats.org/presentationml/2006/ole">
            <p:oleObj spid="_x0000_s44094" name="Visio" r:id="rId3" imgW="4174681" imgH="1834541" progId="Visio.Drawing.11">
              <p:embed/>
            </p:oleObj>
          </a:graphicData>
        </a:graphic>
      </p:graphicFrame>
      <p:sp>
        <p:nvSpPr>
          <p:cNvPr id="1031"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30" name="Object 6"/>
          <p:cNvGraphicFramePr>
            <a:graphicFrameLocks noChangeAspect="1"/>
          </p:cNvGraphicFramePr>
          <p:nvPr/>
        </p:nvGraphicFramePr>
        <p:xfrm>
          <a:off x="2586955" y="3776811"/>
          <a:ext cx="4505325" cy="2676525"/>
        </p:xfrm>
        <a:graphic>
          <a:graphicData uri="http://schemas.openxmlformats.org/presentationml/2006/ole">
            <p:oleObj spid="_x0000_s44095" name="Visio" r:id="rId4" imgW="3994768" imgH="2374637" progId="Visio.Drawing.11">
              <p:embed/>
            </p:oleObj>
          </a:graphicData>
        </a:graphic>
      </p:graphicFrame>
      <p:sp>
        <p:nvSpPr>
          <p:cNvPr id="14" name="Rectangle 4"/>
          <p:cNvSpPr>
            <a:spLocks noChangeArrowheads="1"/>
          </p:cNvSpPr>
          <p:nvPr/>
        </p:nvSpPr>
        <p:spPr bwMode="auto">
          <a:xfrm>
            <a:off x="-396552" y="836712"/>
            <a:ext cx="8178800" cy="4171950"/>
          </a:xfrm>
          <a:prstGeom prst="rect">
            <a:avLst/>
          </a:prstGeom>
          <a:noFill/>
          <a:ln w="9525">
            <a:noFill/>
            <a:miter lim="800000"/>
            <a:headEnd/>
            <a:tailEnd/>
          </a:ln>
        </p:spPr>
        <p:txBody>
          <a:bodyPr/>
          <a:lstStyle/>
          <a:p>
            <a:pPr marL="1143000" lvl="2" indent="-228600">
              <a:spcBef>
                <a:spcPct val="40000"/>
              </a:spcBef>
              <a:buClr>
                <a:srgbClr val="CC0000"/>
              </a:buClr>
              <a:buSzPct val="80000"/>
              <a:buFont typeface="Wingdings" pitchFamily="2" charset="2"/>
              <a:buChar char="n"/>
            </a:pPr>
            <a:r>
              <a:rPr lang="zh-CN" altLang="en-US" dirty="0" smtClean="0">
                <a:solidFill>
                  <a:srgbClr val="4D4D4D"/>
                </a:solidFill>
                <a:latin typeface="黑体" pitchFamily="49" charset="-122"/>
                <a:ea typeface="黑体" pitchFamily="49" charset="-122"/>
              </a:rPr>
              <a:t>通过交易报盘方式办理身份认证</a:t>
            </a:r>
            <a:endParaRPr lang="en-US" altLang="zh-CN" dirty="0" smtClean="0">
              <a:solidFill>
                <a:srgbClr val="4D4D4D"/>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755576" y="1340768"/>
            <a:ext cx="1080120" cy="892552"/>
          </a:xfrm>
          <a:prstGeom prst="rect">
            <a:avLst/>
          </a:prstGeom>
          <a:noFill/>
        </p:spPr>
        <p:txBody>
          <a:bodyPr wrap="square" rtlCol="0">
            <a:spAutoFit/>
          </a:bodyPr>
          <a:lstStyle/>
          <a:p>
            <a:r>
              <a:rPr lang="zh-CN" altLang="en-US" sz="2000" dirty="0" smtClean="0">
                <a:solidFill>
                  <a:srgbClr val="C00000"/>
                </a:solidFill>
                <a:latin typeface="黑体" pitchFamily="49" charset="-122"/>
                <a:ea typeface="黑体" pitchFamily="49" charset="-122"/>
              </a:rPr>
              <a:t>第一步</a:t>
            </a:r>
          </a:p>
          <a:p>
            <a:r>
              <a:rPr lang="zh-CN" altLang="en-US" sz="3200" dirty="0" smtClean="0">
                <a:solidFill>
                  <a:srgbClr val="C00000"/>
                </a:solidFill>
                <a:latin typeface="黑体" pitchFamily="49" charset="-122"/>
                <a:ea typeface="黑体" pitchFamily="49" charset="-122"/>
              </a:rPr>
              <a:t>注册</a:t>
            </a:r>
          </a:p>
        </p:txBody>
      </p:sp>
      <p:sp>
        <p:nvSpPr>
          <p:cNvPr id="7" name="矩形 6"/>
          <p:cNvSpPr/>
          <p:nvPr/>
        </p:nvSpPr>
        <p:spPr bwMode="auto">
          <a:xfrm flipH="1">
            <a:off x="654993" y="1431826"/>
            <a:ext cx="72008" cy="720080"/>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bg1"/>
              </a:solidFill>
              <a:effectLst/>
              <a:latin typeface="黑体" pitchFamily="49" charset="-122"/>
              <a:ea typeface="黑体" pitchFamily="49" charset="-122"/>
            </a:endParaRPr>
          </a:p>
        </p:txBody>
      </p:sp>
      <p:sp>
        <p:nvSpPr>
          <p:cNvPr id="8" name="TextBox 7"/>
          <p:cNvSpPr txBox="1"/>
          <p:nvPr/>
        </p:nvSpPr>
        <p:spPr>
          <a:xfrm>
            <a:off x="755576" y="3776811"/>
            <a:ext cx="1080120" cy="892552"/>
          </a:xfrm>
          <a:prstGeom prst="rect">
            <a:avLst/>
          </a:prstGeom>
          <a:noFill/>
        </p:spPr>
        <p:txBody>
          <a:bodyPr wrap="square" rtlCol="0">
            <a:spAutoFit/>
          </a:bodyPr>
          <a:lstStyle/>
          <a:p>
            <a:r>
              <a:rPr lang="zh-CN" altLang="en-US" sz="2000" dirty="0" smtClean="0">
                <a:solidFill>
                  <a:srgbClr val="C00000"/>
                </a:solidFill>
                <a:latin typeface="黑体" pitchFamily="49" charset="-122"/>
                <a:ea typeface="黑体" pitchFamily="49" charset="-122"/>
              </a:rPr>
              <a:t>第二步</a:t>
            </a:r>
            <a:endParaRPr lang="en-US" altLang="zh-CN" sz="2000" dirty="0" smtClean="0">
              <a:solidFill>
                <a:srgbClr val="C00000"/>
              </a:solidFill>
              <a:latin typeface="黑体" pitchFamily="49" charset="-122"/>
              <a:ea typeface="黑体" pitchFamily="49" charset="-122"/>
            </a:endParaRPr>
          </a:p>
          <a:p>
            <a:r>
              <a:rPr lang="zh-CN" altLang="en-US" sz="3200" dirty="0" smtClean="0">
                <a:solidFill>
                  <a:srgbClr val="C00000"/>
                </a:solidFill>
                <a:latin typeface="黑体" pitchFamily="49" charset="-122"/>
                <a:ea typeface="黑体" pitchFamily="49" charset="-122"/>
              </a:rPr>
              <a:t>激活</a:t>
            </a:r>
          </a:p>
        </p:txBody>
      </p:sp>
      <p:sp>
        <p:nvSpPr>
          <p:cNvPr id="9" name="矩形 8"/>
          <p:cNvSpPr/>
          <p:nvPr/>
        </p:nvSpPr>
        <p:spPr bwMode="auto">
          <a:xfrm flipH="1">
            <a:off x="654993" y="3867869"/>
            <a:ext cx="72008" cy="720080"/>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bg1"/>
              </a:solidFill>
              <a:effectLst/>
              <a:latin typeface="黑体" pitchFamily="49" charset="-122"/>
              <a:ea typeface="黑体" pitchFamily="49" charset="-122"/>
            </a:endParaRPr>
          </a:p>
        </p:txBody>
      </p:sp>
      <p:cxnSp>
        <p:nvCxnSpPr>
          <p:cNvPr id="11" name="直接连接符 10"/>
          <p:cNvCxnSpPr/>
          <p:nvPr/>
        </p:nvCxnSpPr>
        <p:spPr bwMode="auto">
          <a:xfrm>
            <a:off x="683568" y="3717032"/>
            <a:ext cx="6840760" cy="1588"/>
          </a:xfrm>
          <a:prstGeom prst="line">
            <a:avLst/>
          </a:prstGeom>
          <a:ln w="15875">
            <a:solidFill>
              <a:srgbClr val="C00000"/>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1"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4"/>
          <p:cNvSpPr>
            <a:spLocks noChangeArrowheads="1"/>
          </p:cNvSpPr>
          <p:nvPr/>
        </p:nvSpPr>
        <p:spPr bwMode="auto">
          <a:xfrm>
            <a:off x="-396552" y="764704"/>
            <a:ext cx="8178800" cy="4171950"/>
          </a:xfrm>
          <a:prstGeom prst="rect">
            <a:avLst/>
          </a:prstGeom>
          <a:noFill/>
          <a:ln w="9525">
            <a:noFill/>
            <a:miter lim="800000"/>
            <a:headEnd/>
            <a:tailEnd/>
          </a:ln>
        </p:spPr>
        <p:txBody>
          <a:bodyPr/>
          <a:lstStyle/>
          <a:p>
            <a:pPr marL="1143000" lvl="2" indent="-228600">
              <a:spcBef>
                <a:spcPct val="40000"/>
              </a:spcBef>
              <a:buClr>
                <a:srgbClr val="CC0000"/>
              </a:buClr>
              <a:buSzPct val="80000"/>
              <a:buFont typeface="Wingdings" pitchFamily="2" charset="2"/>
              <a:buChar char="n"/>
            </a:pPr>
            <a:r>
              <a:rPr lang="zh-CN" altLang="en-US" dirty="0" smtClean="0">
                <a:solidFill>
                  <a:srgbClr val="4D4D4D"/>
                </a:solidFill>
                <a:latin typeface="黑体" pitchFamily="49" charset="-122"/>
                <a:ea typeface="黑体" pitchFamily="49" charset="-122"/>
              </a:rPr>
              <a:t>网站注册后至身份认证机构现场激活</a:t>
            </a:r>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Object 7"/>
          <p:cNvGraphicFramePr>
            <a:graphicFrameLocks noChangeAspect="1"/>
          </p:cNvGraphicFramePr>
          <p:nvPr/>
        </p:nvGraphicFramePr>
        <p:xfrm>
          <a:off x="2483768" y="1196752"/>
          <a:ext cx="4133850" cy="2457450"/>
        </p:xfrm>
        <a:graphic>
          <a:graphicData uri="http://schemas.openxmlformats.org/presentationml/2006/ole">
            <p:oleObj spid="_x0000_s45118" name="Visio" r:id="rId3" imgW="3994768" imgH="2374637" progId="Visio.Drawing.11">
              <p:embed/>
            </p:oleObj>
          </a:graphicData>
        </a:graphic>
      </p:graphicFrame>
      <p:sp>
        <p:nvSpPr>
          <p:cNvPr id="10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33" name="Object 9"/>
          <p:cNvGraphicFramePr>
            <a:graphicFrameLocks noChangeAspect="1"/>
          </p:cNvGraphicFramePr>
          <p:nvPr/>
        </p:nvGraphicFramePr>
        <p:xfrm>
          <a:off x="2483768" y="3933056"/>
          <a:ext cx="4104456" cy="2441892"/>
        </p:xfrm>
        <a:graphic>
          <a:graphicData uri="http://schemas.openxmlformats.org/presentationml/2006/ole">
            <p:oleObj spid="_x0000_s45119" name="Visio" r:id="rId4" imgW="3994768" imgH="2374637" progId="Visio.Drawing.11">
              <p:embed/>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913" name="Object 1"/>
          <p:cNvGraphicFramePr>
            <a:graphicFrameLocks noChangeAspect="1"/>
          </p:cNvGraphicFramePr>
          <p:nvPr/>
        </p:nvGraphicFramePr>
        <p:xfrm>
          <a:off x="2627784" y="1484784"/>
          <a:ext cx="3514725" cy="4943475"/>
        </p:xfrm>
        <a:graphic>
          <a:graphicData uri="http://schemas.openxmlformats.org/presentationml/2006/ole">
            <p:oleObj spid="_x0000_s38943" name="Visio" r:id="rId3" imgW="3058789" imgH="4300770" progId="Visio.Drawing.11">
              <p:embed/>
            </p:oleObj>
          </a:graphicData>
        </a:graphic>
      </p:graphicFrame>
      <p:sp>
        <p:nvSpPr>
          <p:cNvPr id="4" name="Rectangle 4"/>
          <p:cNvSpPr>
            <a:spLocks noChangeArrowheads="1"/>
          </p:cNvSpPr>
          <p:nvPr/>
        </p:nvSpPr>
        <p:spPr bwMode="auto">
          <a:xfrm>
            <a:off x="611560" y="908720"/>
            <a:ext cx="8178800" cy="4171950"/>
          </a:xfrm>
          <a:prstGeom prst="rect">
            <a:avLst/>
          </a:prstGeom>
          <a:noFill/>
          <a:ln w="9525">
            <a:noFill/>
            <a:miter lim="800000"/>
            <a:headEnd/>
            <a:tailEnd/>
          </a:ln>
        </p:spPr>
        <p:txBody>
          <a:bodyPr/>
          <a:lstStyle/>
          <a:p>
            <a:pPr marL="342900" indent="-342900">
              <a:spcBef>
                <a:spcPct val="40000"/>
              </a:spcBef>
              <a:buClr>
                <a:srgbClr val="CC0000"/>
              </a:buClr>
              <a:buSzPct val="80000"/>
              <a:buFont typeface="Wingdings" pitchFamily="2" charset="2"/>
              <a:buChar char="n"/>
            </a:pPr>
            <a:r>
              <a:rPr lang="zh-CN" altLang="en-US" sz="2000" dirty="0" smtClean="0">
                <a:solidFill>
                  <a:srgbClr val="4D4D4D"/>
                </a:solidFill>
                <a:ea typeface="黑体" pitchFamily="49" charset="-122"/>
              </a:rPr>
              <a:t>投资者网络投票流程</a:t>
            </a:r>
            <a:endParaRPr lang="en-US" altLang="en-US" sz="2000" dirty="0">
              <a:solidFill>
                <a:srgbClr val="4D4D4D"/>
              </a:solidFill>
              <a:ea typeface="黑体" pitchFamily="49"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srcRect/>
          <a:stretch>
            <a:fillRect/>
          </a:stretch>
        </p:blipFill>
        <p:spPr bwMode="auto">
          <a:xfrm>
            <a:off x="899591" y="332656"/>
            <a:ext cx="7395791" cy="55446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a:srcRect/>
          <a:stretch>
            <a:fillRect/>
          </a:stretch>
        </p:blipFill>
        <p:spPr bwMode="auto">
          <a:xfrm>
            <a:off x="899592" y="404664"/>
            <a:ext cx="7491840" cy="56166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8" name="Picture 4" descr="http://www.dmsltd.co/assets/images/Performance_Improvement_web_picture.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83768" y="2924944"/>
            <a:ext cx="4320481" cy="2865846"/>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bwMode="auto">
          <a:xfrm>
            <a:off x="2843808" y="1340768"/>
            <a:ext cx="3456384" cy="1008112"/>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3600" dirty="0" smtClean="0">
                <a:solidFill>
                  <a:schemeClr val="bg1"/>
                </a:solidFill>
                <a:latin typeface="方正姚体" pitchFamily="2" charset="-122"/>
                <a:ea typeface="方正姚体" pitchFamily="2" charset="-122"/>
              </a:rPr>
              <a:t>交流与讨论</a:t>
            </a:r>
            <a:endParaRPr lang="zh-CN" altLang="en-US" sz="2400" dirty="0">
              <a:solidFill>
                <a:schemeClr val="bg1"/>
              </a:solidFill>
              <a:latin typeface="方正姚体" pitchFamily="2" charset="-122"/>
              <a:ea typeface="方正姚体" pitchFamily="2" charset="-122"/>
            </a:endParaRPr>
          </a:p>
        </p:txBody>
      </p:sp>
    </p:spTree>
    <p:extLst>
      <p:ext uri="{BB962C8B-B14F-4D97-AF65-F5344CB8AC3E}">
        <p14:creationId xmlns:p14="http://schemas.microsoft.com/office/powerpoint/2010/main" xmlns="" val="23453225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bwMode="auto">
          <a:xfrm>
            <a:off x="1259632" y="5085184"/>
            <a:ext cx="6336704" cy="936104"/>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680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bg1"/>
                </a:solidFill>
                <a:effectLst/>
                <a:latin typeface="方正姚体" pitchFamily="2" charset="-122"/>
                <a:ea typeface="方正姚体" pitchFamily="2" charset="-122"/>
              </a:rPr>
              <a:t>自主选择</a:t>
            </a:r>
            <a:r>
              <a:rPr lang="zh-CN" altLang="en-US" sz="2400" dirty="0" smtClean="0">
                <a:solidFill>
                  <a:schemeClr val="bg1"/>
                </a:solidFill>
                <a:latin typeface="方正姚体" pitchFamily="2" charset="-122"/>
                <a:ea typeface="方正姚体" pitchFamily="2" charset="-122"/>
              </a:rPr>
              <a:t>，同时可用</a:t>
            </a:r>
            <a:endParaRPr kumimoji="0" lang="zh-CN" altLang="en-US" sz="2400" b="0" i="0" u="none" strike="noStrike" cap="none" normalizeH="0" baseline="0" dirty="0" smtClean="0">
              <a:ln>
                <a:noFill/>
              </a:ln>
              <a:solidFill>
                <a:schemeClr val="bg1"/>
              </a:solidFill>
              <a:effectLst/>
              <a:latin typeface="方正姚体" pitchFamily="2" charset="-122"/>
              <a:ea typeface="方正姚体" pitchFamily="2" charset="-122"/>
            </a:endParaRPr>
          </a:p>
        </p:txBody>
      </p:sp>
      <p:grpSp>
        <p:nvGrpSpPr>
          <p:cNvPr id="85" name="组合 84"/>
          <p:cNvGrpSpPr/>
          <p:nvPr/>
        </p:nvGrpSpPr>
        <p:grpSpPr>
          <a:xfrm>
            <a:off x="1259632" y="1044527"/>
            <a:ext cx="6336704" cy="3686810"/>
            <a:chOff x="1259632" y="1044527"/>
            <a:chExt cx="6336704" cy="3686810"/>
          </a:xfrm>
        </p:grpSpPr>
        <p:sp>
          <p:nvSpPr>
            <p:cNvPr id="2" name="直接连接符 3"/>
            <p:cNvSpPr/>
            <p:nvPr/>
          </p:nvSpPr>
          <p:spPr>
            <a:xfrm>
              <a:off x="1705630" y="2702727"/>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 name="直接连接符 4"/>
            <p:cNvSpPr/>
            <p:nvPr/>
          </p:nvSpPr>
          <p:spPr>
            <a:xfrm>
              <a:off x="1705630" y="1792229"/>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 name="圆角矩形 3"/>
            <p:cNvSpPr/>
            <p:nvPr/>
          </p:nvSpPr>
          <p:spPr>
            <a:xfrm>
              <a:off x="1259632" y="1167746"/>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5" name="组合 4"/>
            <p:cNvGrpSpPr/>
            <p:nvPr/>
          </p:nvGrpSpPr>
          <p:grpSpPr>
            <a:xfrm>
              <a:off x="1368902" y="1271554"/>
              <a:ext cx="983436" cy="624482"/>
              <a:chOff x="111288" y="1155732"/>
              <a:chExt cx="983436" cy="624482"/>
            </a:xfrm>
          </p:grpSpPr>
          <p:sp>
            <p:nvSpPr>
              <p:cNvPr id="14" name="圆角矩形 13"/>
              <p:cNvSpPr/>
              <p:nvPr/>
            </p:nvSpPr>
            <p:spPr>
              <a:xfrm>
                <a:off x="111288" y="1155732"/>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5" name="圆角矩形 7"/>
              <p:cNvSpPr/>
              <p:nvPr/>
            </p:nvSpPr>
            <p:spPr>
              <a:xfrm>
                <a:off x="129578" y="1174022"/>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发行人</a:t>
                </a:r>
                <a:endParaRPr lang="zh-CN" altLang="en-US" sz="1600" b="1" kern="1200" dirty="0"/>
              </a:p>
            </p:txBody>
          </p:sp>
        </p:grpSp>
        <p:sp>
          <p:nvSpPr>
            <p:cNvPr id="6" name="圆角矩形 5"/>
            <p:cNvSpPr/>
            <p:nvPr/>
          </p:nvSpPr>
          <p:spPr>
            <a:xfrm>
              <a:off x="1259632" y="207824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7" name="组合 6"/>
            <p:cNvGrpSpPr/>
            <p:nvPr/>
          </p:nvGrpSpPr>
          <p:grpSpPr>
            <a:xfrm>
              <a:off x="1368902" y="2182052"/>
              <a:ext cx="983436" cy="624482"/>
              <a:chOff x="111288" y="2066230"/>
              <a:chExt cx="983436" cy="624482"/>
            </a:xfrm>
          </p:grpSpPr>
          <p:sp>
            <p:nvSpPr>
              <p:cNvPr id="12" name="圆角矩形 11"/>
              <p:cNvSpPr/>
              <p:nvPr/>
            </p:nvSpPr>
            <p:spPr>
              <a:xfrm>
                <a:off x="111288" y="2066230"/>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圆角矩形 10"/>
              <p:cNvSpPr/>
              <p:nvPr/>
            </p:nvSpPr>
            <p:spPr>
              <a:xfrm>
                <a:off x="129578" y="2084520"/>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上市地点</a:t>
                </a:r>
                <a:endParaRPr lang="zh-CN" altLang="en-US" sz="1600" b="1" kern="1200" dirty="0"/>
              </a:p>
            </p:txBody>
          </p:sp>
        </p:grpSp>
        <p:sp>
          <p:nvSpPr>
            <p:cNvPr id="8" name="圆角矩形 7"/>
            <p:cNvSpPr/>
            <p:nvPr/>
          </p:nvSpPr>
          <p:spPr>
            <a:xfrm>
              <a:off x="1259632" y="2988743"/>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9" name="组合 8"/>
            <p:cNvGrpSpPr/>
            <p:nvPr/>
          </p:nvGrpSpPr>
          <p:grpSpPr>
            <a:xfrm>
              <a:off x="1368902" y="3092550"/>
              <a:ext cx="983436" cy="624482"/>
              <a:chOff x="111288" y="2976728"/>
              <a:chExt cx="983436" cy="624482"/>
            </a:xfrm>
          </p:grpSpPr>
          <p:sp>
            <p:nvSpPr>
              <p:cNvPr id="10" name="圆角矩形 9"/>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服务主体</a:t>
                </a:r>
                <a:endParaRPr lang="zh-CN" altLang="en-US" sz="1600" b="1" kern="1200" dirty="0"/>
              </a:p>
            </p:txBody>
          </p:sp>
        </p:grpSp>
        <p:sp>
          <p:nvSpPr>
            <p:cNvPr id="16" name="直接连接符 3"/>
            <p:cNvSpPr/>
            <p:nvPr/>
          </p:nvSpPr>
          <p:spPr>
            <a:xfrm>
              <a:off x="3080958" y="2683484"/>
              <a:ext cx="600989" cy="286016"/>
            </a:xfrm>
            <a:custGeom>
              <a:avLst/>
              <a:gdLst/>
              <a:ahLst/>
              <a:cxnLst/>
              <a:rect l="0" t="0" r="0" b="0"/>
              <a:pathLst>
                <a:path>
                  <a:moveTo>
                    <a:pt x="600989" y="0"/>
                  </a:moveTo>
                  <a:lnTo>
                    <a:pt x="600989" y="194911"/>
                  </a:lnTo>
                  <a:lnTo>
                    <a:pt x="0" y="194911"/>
                  </a:lnTo>
                  <a:lnTo>
                    <a:pt x="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直接连接符 4"/>
            <p:cNvSpPr/>
            <p:nvPr/>
          </p:nvSpPr>
          <p:spPr>
            <a:xfrm>
              <a:off x="3681947" y="2683484"/>
              <a:ext cx="962061" cy="286016"/>
            </a:xfrm>
            <a:custGeom>
              <a:avLst/>
              <a:gdLst/>
              <a:ahLst/>
              <a:cxnLst/>
              <a:rect l="0" t="0" r="0" b="0"/>
              <a:pathLst>
                <a:path>
                  <a:moveTo>
                    <a:pt x="0" y="0"/>
                  </a:moveTo>
                  <a:lnTo>
                    <a:pt x="0" y="194911"/>
                  </a:lnTo>
                  <a:lnTo>
                    <a:pt x="600989" y="194911"/>
                  </a:lnTo>
                  <a:lnTo>
                    <a:pt x="600989"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直接连接符 5"/>
            <p:cNvSpPr/>
            <p:nvPr/>
          </p:nvSpPr>
          <p:spPr>
            <a:xfrm>
              <a:off x="3681947" y="1700808"/>
              <a:ext cx="1309762" cy="358193"/>
            </a:xfrm>
            <a:custGeom>
              <a:avLst/>
              <a:gdLst/>
              <a:ahLst/>
              <a:cxnLst/>
              <a:rect l="0" t="0" r="0" b="0"/>
              <a:pathLst>
                <a:path>
                  <a:moveTo>
                    <a:pt x="1309762" y="0"/>
                  </a:moveTo>
                  <a:lnTo>
                    <a:pt x="1309762" y="267089"/>
                  </a:lnTo>
                  <a:lnTo>
                    <a:pt x="0" y="267089"/>
                  </a:lnTo>
                  <a:lnTo>
                    <a:pt x="0" y="358193"/>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9" name="直接连接符 6"/>
            <p:cNvSpPr/>
            <p:nvPr/>
          </p:nvSpPr>
          <p:spPr>
            <a:xfrm>
              <a:off x="5484914" y="2683484"/>
              <a:ext cx="600989" cy="286016"/>
            </a:xfrm>
            <a:custGeom>
              <a:avLst/>
              <a:gdLst/>
              <a:ahLst/>
              <a:cxnLst/>
              <a:rect l="0" t="0" r="0" b="0"/>
              <a:pathLst>
                <a:path>
                  <a:moveTo>
                    <a:pt x="600989" y="0"/>
                  </a:moveTo>
                  <a:lnTo>
                    <a:pt x="600989" y="194911"/>
                  </a:lnTo>
                  <a:lnTo>
                    <a:pt x="0" y="194911"/>
                  </a:lnTo>
                  <a:lnTo>
                    <a:pt x="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直接连接符 7"/>
            <p:cNvSpPr/>
            <p:nvPr/>
          </p:nvSpPr>
          <p:spPr>
            <a:xfrm>
              <a:off x="6085903" y="2683484"/>
              <a:ext cx="1006377" cy="286016"/>
            </a:xfrm>
            <a:custGeom>
              <a:avLst/>
              <a:gdLst/>
              <a:ahLst/>
              <a:cxnLst/>
              <a:rect l="0" t="0" r="0" b="0"/>
              <a:pathLst>
                <a:path>
                  <a:moveTo>
                    <a:pt x="0" y="0"/>
                  </a:moveTo>
                  <a:lnTo>
                    <a:pt x="0" y="194911"/>
                  </a:lnTo>
                  <a:lnTo>
                    <a:pt x="600989" y="194911"/>
                  </a:lnTo>
                  <a:lnTo>
                    <a:pt x="600989"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1" name="直接连接符 8"/>
            <p:cNvSpPr/>
            <p:nvPr/>
          </p:nvSpPr>
          <p:spPr>
            <a:xfrm>
              <a:off x="4991710" y="1700808"/>
              <a:ext cx="1094193" cy="358193"/>
            </a:xfrm>
            <a:custGeom>
              <a:avLst/>
              <a:gdLst/>
              <a:ahLst/>
              <a:cxnLst/>
              <a:rect l="0" t="0" r="0" b="0"/>
              <a:pathLst>
                <a:path>
                  <a:moveTo>
                    <a:pt x="0" y="0"/>
                  </a:moveTo>
                  <a:lnTo>
                    <a:pt x="0" y="267089"/>
                  </a:lnTo>
                  <a:lnTo>
                    <a:pt x="1094193" y="267089"/>
                  </a:lnTo>
                  <a:lnTo>
                    <a:pt x="1094193" y="358193"/>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圆角矩形 21"/>
            <p:cNvSpPr/>
            <p:nvPr/>
          </p:nvSpPr>
          <p:spPr>
            <a:xfrm>
              <a:off x="4499992" y="1044527"/>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3" name="组合 22"/>
            <p:cNvGrpSpPr/>
            <p:nvPr/>
          </p:nvGrpSpPr>
          <p:grpSpPr>
            <a:xfrm>
              <a:off x="4609262" y="1148334"/>
              <a:ext cx="983436" cy="624482"/>
              <a:chOff x="3224018" y="1083554"/>
              <a:chExt cx="983436" cy="624482"/>
            </a:xfrm>
          </p:grpSpPr>
          <p:sp>
            <p:nvSpPr>
              <p:cNvPr id="48" name="圆角矩形 47"/>
              <p:cNvSpPr/>
              <p:nvPr/>
            </p:nvSpPr>
            <p:spPr>
              <a:xfrm>
                <a:off x="3224018" y="1083554"/>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49" name="圆角矩形 11"/>
              <p:cNvSpPr/>
              <p:nvPr/>
            </p:nvSpPr>
            <p:spPr>
              <a:xfrm>
                <a:off x="3242308" y="1101844"/>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上市公司</a:t>
                </a:r>
                <a:endParaRPr lang="zh-CN" altLang="en-US" sz="1600" kern="1200" dirty="0"/>
              </a:p>
            </p:txBody>
          </p:sp>
        </p:grpSp>
        <p:sp>
          <p:nvSpPr>
            <p:cNvPr id="24" name="圆角矩形 23"/>
            <p:cNvSpPr/>
            <p:nvPr/>
          </p:nvSpPr>
          <p:spPr>
            <a:xfrm>
              <a:off x="5594185" y="2059002"/>
              <a:ext cx="983436" cy="624482"/>
            </a:xfrm>
            <a:prstGeom prst="roundRect">
              <a:avLst>
                <a:gd name="adj" fmla="val 10000"/>
              </a:avLst>
            </a:prstGeom>
            <a:solidFill>
              <a:srgbClr val="C00000"/>
            </a:solidFill>
            <a:ln>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25" name="组合 24"/>
            <p:cNvGrpSpPr/>
            <p:nvPr/>
          </p:nvGrpSpPr>
          <p:grpSpPr>
            <a:xfrm>
              <a:off x="5703456" y="2162809"/>
              <a:ext cx="983436" cy="624482"/>
              <a:chOff x="4318212" y="2066230"/>
              <a:chExt cx="983436" cy="624482"/>
            </a:xfrm>
          </p:grpSpPr>
          <p:sp>
            <p:nvSpPr>
              <p:cNvPr id="46" name="圆角矩形 45"/>
              <p:cNvSpPr/>
              <p:nvPr/>
            </p:nvSpPr>
            <p:spPr>
              <a:xfrm>
                <a:off x="4318212" y="2066230"/>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7" name="圆角矩形 14"/>
              <p:cNvSpPr/>
              <p:nvPr/>
            </p:nvSpPr>
            <p:spPr>
              <a:xfrm>
                <a:off x="4336502" y="2084520"/>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上海市场</a:t>
                </a:r>
                <a:endParaRPr lang="en-US" altLang="zh-CN" sz="1600" kern="1200" dirty="0" smtClean="0"/>
              </a:p>
            </p:txBody>
          </p:sp>
        </p:grpSp>
        <p:sp>
          <p:nvSpPr>
            <p:cNvPr id="26" name="圆角矩形 25"/>
            <p:cNvSpPr/>
            <p:nvPr/>
          </p:nvSpPr>
          <p:spPr>
            <a:xfrm>
              <a:off x="6444208" y="2948534"/>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7" name="组合 26"/>
            <p:cNvGrpSpPr/>
            <p:nvPr/>
          </p:nvGrpSpPr>
          <p:grpSpPr>
            <a:xfrm>
              <a:off x="6516216" y="3052341"/>
              <a:ext cx="1020699" cy="624482"/>
              <a:chOff x="4881938" y="2976728"/>
              <a:chExt cx="1020699" cy="624482"/>
            </a:xfrm>
          </p:grpSpPr>
          <p:sp>
            <p:nvSpPr>
              <p:cNvPr id="44" name="圆角矩形 43"/>
              <p:cNvSpPr/>
              <p:nvPr/>
            </p:nvSpPr>
            <p:spPr>
              <a:xfrm>
                <a:off x="4919201" y="2976728"/>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5" name="圆角矩形 17"/>
              <p:cNvSpPr/>
              <p:nvPr/>
            </p:nvSpPr>
            <p:spPr>
              <a:xfrm>
                <a:off x="4881938" y="3005099"/>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上交所</a:t>
                </a:r>
                <a:endParaRPr lang="zh-CN" altLang="en-US" sz="1600" kern="1200" dirty="0"/>
              </a:p>
            </p:txBody>
          </p:sp>
        </p:grpSp>
        <p:sp>
          <p:nvSpPr>
            <p:cNvPr id="28" name="圆角矩形 27"/>
            <p:cNvSpPr/>
            <p:nvPr/>
          </p:nvSpPr>
          <p:spPr>
            <a:xfrm>
              <a:off x="3961190" y="2969500"/>
              <a:ext cx="2015442"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9" name="组合 28"/>
            <p:cNvGrpSpPr/>
            <p:nvPr/>
          </p:nvGrpSpPr>
          <p:grpSpPr>
            <a:xfrm>
              <a:off x="4105206" y="3073307"/>
              <a:ext cx="1980697" cy="624482"/>
              <a:chOff x="3717223" y="2976728"/>
              <a:chExt cx="983436" cy="624482"/>
            </a:xfrm>
          </p:grpSpPr>
          <p:sp>
            <p:nvSpPr>
              <p:cNvPr id="42" name="圆角矩形 41"/>
              <p:cNvSpPr/>
              <p:nvPr/>
            </p:nvSpPr>
            <p:spPr>
              <a:xfrm>
                <a:off x="3717223" y="2976728"/>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3" name="圆角矩形 20"/>
              <p:cNvSpPr/>
              <p:nvPr/>
            </p:nvSpPr>
            <p:spPr>
              <a:xfrm>
                <a:off x="3735513"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中国结算</a:t>
                </a:r>
                <a:endParaRPr lang="zh-CN" altLang="en-US" sz="1600" b="1" kern="1200" dirty="0"/>
              </a:p>
            </p:txBody>
          </p:sp>
        </p:grpSp>
        <p:sp>
          <p:nvSpPr>
            <p:cNvPr id="30" name="圆角矩形 29"/>
            <p:cNvSpPr/>
            <p:nvPr/>
          </p:nvSpPr>
          <p:spPr>
            <a:xfrm>
              <a:off x="3190229" y="2059002"/>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31" name="组合 30"/>
            <p:cNvGrpSpPr/>
            <p:nvPr/>
          </p:nvGrpSpPr>
          <p:grpSpPr>
            <a:xfrm>
              <a:off x="3299500" y="2162809"/>
              <a:ext cx="983436" cy="624482"/>
              <a:chOff x="1914256" y="2066230"/>
              <a:chExt cx="983436" cy="624482"/>
            </a:xfrm>
          </p:grpSpPr>
          <p:sp>
            <p:nvSpPr>
              <p:cNvPr id="40" name="圆角矩形 39"/>
              <p:cNvSpPr/>
              <p:nvPr/>
            </p:nvSpPr>
            <p:spPr>
              <a:xfrm>
                <a:off x="1914256" y="2066230"/>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1" name="圆角矩形 23"/>
              <p:cNvSpPr/>
              <p:nvPr/>
            </p:nvSpPr>
            <p:spPr>
              <a:xfrm>
                <a:off x="1932546" y="2084520"/>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深圳市场</a:t>
                </a:r>
                <a:endParaRPr lang="en-US" altLang="zh-CN" sz="1600" kern="1200" dirty="0" smtClean="0"/>
              </a:p>
            </p:txBody>
          </p:sp>
        </p:grpSp>
        <p:sp>
          <p:nvSpPr>
            <p:cNvPr id="34" name="圆角矩形 33"/>
            <p:cNvSpPr/>
            <p:nvPr/>
          </p:nvSpPr>
          <p:spPr>
            <a:xfrm>
              <a:off x="2589240" y="2969500"/>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35" name="组合 34"/>
            <p:cNvGrpSpPr/>
            <p:nvPr/>
          </p:nvGrpSpPr>
          <p:grpSpPr>
            <a:xfrm>
              <a:off x="2698510" y="3073307"/>
              <a:ext cx="983436" cy="624482"/>
              <a:chOff x="1313266" y="2976728"/>
              <a:chExt cx="983436" cy="624482"/>
            </a:xfrm>
          </p:grpSpPr>
          <p:sp>
            <p:nvSpPr>
              <p:cNvPr id="36" name="圆角矩形 35"/>
              <p:cNvSpPr/>
              <p:nvPr/>
            </p:nvSpPr>
            <p:spPr>
              <a:xfrm>
                <a:off x="1313266" y="2976728"/>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圆角矩形 29"/>
              <p:cNvSpPr/>
              <p:nvPr/>
            </p:nvSpPr>
            <p:spPr>
              <a:xfrm>
                <a:off x="1331556"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深交所</a:t>
                </a:r>
                <a:endParaRPr lang="zh-CN" altLang="en-US" sz="1600" kern="1200" dirty="0"/>
              </a:p>
            </p:txBody>
          </p:sp>
        </p:grpSp>
        <p:sp>
          <p:nvSpPr>
            <p:cNvPr id="50" name="直接连接符 3"/>
            <p:cNvSpPr/>
            <p:nvPr/>
          </p:nvSpPr>
          <p:spPr>
            <a:xfrm>
              <a:off x="1705630" y="3710839"/>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2" name="圆角矩形 51"/>
            <p:cNvSpPr/>
            <p:nvPr/>
          </p:nvSpPr>
          <p:spPr>
            <a:xfrm>
              <a:off x="1259632" y="399685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53" name="组合 52"/>
            <p:cNvGrpSpPr/>
            <p:nvPr/>
          </p:nvGrpSpPr>
          <p:grpSpPr>
            <a:xfrm>
              <a:off x="1368902" y="4100662"/>
              <a:ext cx="983436" cy="624482"/>
              <a:chOff x="111288" y="2976728"/>
              <a:chExt cx="983436" cy="624482"/>
            </a:xfrm>
          </p:grpSpPr>
          <p:sp>
            <p:nvSpPr>
              <p:cNvPr id="54" name="圆角矩形 53"/>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55"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dirty="0" smtClean="0"/>
                  <a:t>投票渠道</a:t>
                </a:r>
                <a:endParaRPr lang="zh-CN" altLang="en-US" sz="1600" b="1" kern="1200" dirty="0"/>
              </a:p>
            </p:txBody>
          </p:sp>
        </p:grpSp>
        <p:sp>
          <p:nvSpPr>
            <p:cNvPr id="56" name="直接连接符 3"/>
            <p:cNvSpPr/>
            <p:nvPr/>
          </p:nvSpPr>
          <p:spPr>
            <a:xfrm>
              <a:off x="3061196" y="3717032"/>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7" name="圆角矩形 56"/>
            <p:cNvSpPr/>
            <p:nvPr/>
          </p:nvSpPr>
          <p:spPr>
            <a:xfrm>
              <a:off x="2615198" y="4003048"/>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58" name="组合 57"/>
            <p:cNvGrpSpPr/>
            <p:nvPr/>
          </p:nvGrpSpPr>
          <p:grpSpPr>
            <a:xfrm>
              <a:off x="2724468" y="4106855"/>
              <a:ext cx="983436" cy="624482"/>
              <a:chOff x="111288" y="2976728"/>
              <a:chExt cx="983436" cy="624482"/>
            </a:xfrm>
          </p:grpSpPr>
          <p:sp>
            <p:nvSpPr>
              <p:cNvPr id="59" name="圆角矩形 58"/>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0"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交易系统</a:t>
                </a:r>
                <a:endParaRPr lang="zh-CN" altLang="en-US" sz="1600" b="1" kern="1200" dirty="0"/>
              </a:p>
            </p:txBody>
          </p:sp>
        </p:grpSp>
        <p:sp>
          <p:nvSpPr>
            <p:cNvPr id="61" name="直接连接符 3"/>
            <p:cNvSpPr/>
            <p:nvPr/>
          </p:nvSpPr>
          <p:spPr>
            <a:xfrm>
              <a:off x="4861396" y="3710839"/>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2" name="圆角矩形 61"/>
            <p:cNvSpPr/>
            <p:nvPr/>
          </p:nvSpPr>
          <p:spPr>
            <a:xfrm>
              <a:off x="4415398" y="399685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63" name="组合 62"/>
            <p:cNvGrpSpPr/>
            <p:nvPr/>
          </p:nvGrpSpPr>
          <p:grpSpPr>
            <a:xfrm>
              <a:off x="4524668" y="4100662"/>
              <a:ext cx="1271468" cy="624482"/>
              <a:chOff x="111288" y="2976728"/>
              <a:chExt cx="983436" cy="624482"/>
            </a:xfrm>
          </p:grpSpPr>
          <p:sp>
            <p:nvSpPr>
              <p:cNvPr id="64" name="圆角矩形 63"/>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5"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互联网</a:t>
                </a:r>
                <a:endParaRPr lang="zh-CN" altLang="en-US" sz="1600" b="1" kern="1200" dirty="0"/>
              </a:p>
            </p:txBody>
          </p:sp>
        </p:grpSp>
        <p:sp>
          <p:nvSpPr>
            <p:cNvPr id="66" name="直接连接符 3"/>
            <p:cNvSpPr/>
            <p:nvPr/>
          </p:nvSpPr>
          <p:spPr>
            <a:xfrm>
              <a:off x="6949628" y="3710839"/>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7" name="圆角矩形 66"/>
            <p:cNvSpPr/>
            <p:nvPr/>
          </p:nvSpPr>
          <p:spPr>
            <a:xfrm>
              <a:off x="6503630" y="399685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68" name="组合 67"/>
            <p:cNvGrpSpPr/>
            <p:nvPr/>
          </p:nvGrpSpPr>
          <p:grpSpPr>
            <a:xfrm>
              <a:off x="6612900" y="4100662"/>
              <a:ext cx="983436" cy="624482"/>
              <a:chOff x="111288" y="2976728"/>
              <a:chExt cx="983436" cy="624482"/>
            </a:xfrm>
          </p:grpSpPr>
          <p:sp>
            <p:nvSpPr>
              <p:cNvPr id="69" name="圆角矩形 68"/>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70"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交易系统</a:t>
                </a:r>
                <a:endParaRPr lang="zh-CN" altLang="en-US" sz="1600" b="1" kern="1200" dirty="0"/>
              </a:p>
            </p:txBody>
          </p:sp>
        </p:grpSp>
        <p:cxnSp>
          <p:nvCxnSpPr>
            <p:cNvPr id="80" name="肘形连接符 79"/>
            <p:cNvCxnSpPr/>
            <p:nvPr/>
          </p:nvCxnSpPr>
          <p:spPr bwMode="auto">
            <a:xfrm>
              <a:off x="3131840" y="3861048"/>
              <a:ext cx="1584176" cy="216024"/>
            </a:xfrm>
            <a:prstGeom prst="bentConnector3">
              <a:avLst>
                <a:gd name="adj1" fmla="val 96898"/>
              </a:avLst>
            </a:prstGeom>
            <a:ln w="25400">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xmlns="" val="6390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1+#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0" y="1916113"/>
            <a:ext cx="9144000" cy="1144587"/>
          </a:xfrm>
          <a:prstGeom prst="rect">
            <a:avLst/>
          </a:prstGeom>
          <a:noFill/>
          <a:ln w="9525">
            <a:noFill/>
            <a:miter lim="800000"/>
            <a:headEnd/>
            <a:tailEnd/>
          </a:ln>
        </p:spPr>
      </p:pic>
      <p:pic>
        <p:nvPicPr>
          <p:cNvPr id="30723" name="Picture 3"/>
          <p:cNvPicPr>
            <a:picLocks noChangeAspect="1" noChangeArrowheads="1"/>
          </p:cNvPicPr>
          <p:nvPr/>
        </p:nvPicPr>
        <p:blipFill>
          <a:blip r:embed="rId3" cstate="print"/>
          <a:srcRect/>
          <a:stretch>
            <a:fillRect/>
          </a:stretch>
        </p:blipFill>
        <p:spPr bwMode="auto">
          <a:xfrm>
            <a:off x="6516688" y="677863"/>
            <a:ext cx="2203450" cy="688975"/>
          </a:xfrm>
          <a:prstGeom prst="rect">
            <a:avLst/>
          </a:prstGeom>
          <a:noFill/>
          <a:ln w="9525">
            <a:noFill/>
            <a:miter lim="800000"/>
            <a:headEnd/>
            <a:tailEnd/>
          </a:ln>
        </p:spPr>
      </p:pic>
      <p:sp>
        <p:nvSpPr>
          <p:cNvPr id="30724" name="Text Box 4"/>
          <p:cNvSpPr txBox="1">
            <a:spLocks noChangeArrowheads="1"/>
          </p:cNvSpPr>
          <p:nvPr/>
        </p:nvSpPr>
        <p:spPr bwMode="auto">
          <a:xfrm>
            <a:off x="827088" y="3789363"/>
            <a:ext cx="4752975" cy="1190625"/>
          </a:xfrm>
          <a:prstGeom prst="rect">
            <a:avLst/>
          </a:prstGeom>
          <a:noFill/>
          <a:ln w="9525">
            <a:noFill/>
            <a:miter lim="800000"/>
            <a:headEnd/>
            <a:tailEnd/>
          </a:ln>
        </p:spPr>
        <p:txBody>
          <a:bodyPr>
            <a:spAutoFit/>
          </a:bodyPr>
          <a:lstStyle/>
          <a:p>
            <a:pPr>
              <a:lnSpc>
                <a:spcPct val="150000"/>
              </a:lnSpc>
            </a:pPr>
            <a:r>
              <a:rPr lang="zh-CN" altLang="en-US" sz="1200" dirty="0">
                <a:solidFill>
                  <a:srgbClr val="5F5F5F"/>
                </a:solidFill>
                <a:latin typeface="黑体" pitchFamily="49" charset="-122"/>
                <a:ea typeface="黑体" pitchFamily="49" charset="-122"/>
              </a:rPr>
              <a:t>地址：北京西城区太平桥大街</a:t>
            </a:r>
            <a:r>
              <a:rPr lang="en-US" altLang="zh-CN" sz="1200" dirty="0">
                <a:solidFill>
                  <a:srgbClr val="5F5F5F"/>
                </a:solidFill>
                <a:ea typeface="黑体" pitchFamily="49" charset="-122"/>
              </a:rPr>
              <a:t>17</a:t>
            </a:r>
            <a:r>
              <a:rPr lang="zh-CN" altLang="en-US" sz="1200" dirty="0">
                <a:solidFill>
                  <a:srgbClr val="5F5F5F"/>
                </a:solidFill>
                <a:latin typeface="黑体" pitchFamily="49" charset="-122"/>
                <a:ea typeface="黑体" pitchFamily="49" charset="-122"/>
              </a:rPr>
              <a:t>号</a:t>
            </a:r>
          </a:p>
          <a:p>
            <a:pPr>
              <a:lnSpc>
                <a:spcPct val="150000"/>
              </a:lnSpc>
            </a:pPr>
            <a:r>
              <a:rPr lang="zh-CN" altLang="en-US" sz="1200" dirty="0">
                <a:solidFill>
                  <a:srgbClr val="5F5F5F"/>
                </a:solidFill>
                <a:latin typeface="黑体" pitchFamily="49" charset="-122"/>
                <a:ea typeface="黑体" pitchFamily="49" charset="-122"/>
              </a:rPr>
              <a:t>电话：</a:t>
            </a:r>
            <a:r>
              <a:rPr lang="en-US" altLang="zh-CN" sz="1200" dirty="0" smtClean="0">
                <a:solidFill>
                  <a:srgbClr val="5F5F5F"/>
                </a:solidFill>
                <a:ea typeface="黑体" pitchFamily="49" charset="-122"/>
              </a:rPr>
              <a:t>010-50938986 50938777</a:t>
            </a:r>
            <a:endParaRPr lang="en-US" altLang="zh-CN" sz="1200" dirty="0">
              <a:solidFill>
                <a:srgbClr val="5F5F5F"/>
              </a:solidFill>
              <a:ea typeface="黑体" pitchFamily="49" charset="-122"/>
            </a:endParaRPr>
          </a:p>
          <a:p>
            <a:pPr>
              <a:lnSpc>
                <a:spcPct val="150000"/>
              </a:lnSpc>
            </a:pPr>
            <a:r>
              <a:rPr lang="zh-CN" altLang="en-US" sz="1200" dirty="0">
                <a:solidFill>
                  <a:srgbClr val="5F5F5F"/>
                </a:solidFill>
                <a:latin typeface="黑体" pitchFamily="49" charset="-122"/>
                <a:ea typeface="黑体" pitchFamily="49" charset="-122"/>
              </a:rPr>
              <a:t>传真</a:t>
            </a:r>
            <a:r>
              <a:rPr lang="zh-CN" altLang="en-US" sz="1200" dirty="0">
                <a:solidFill>
                  <a:srgbClr val="5F5F5F"/>
                </a:solidFill>
                <a:ea typeface="黑体" pitchFamily="49" charset="-122"/>
              </a:rPr>
              <a:t>：</a:t>
            </a:r>
            <a:r>
              <a:rPr lang="en-US" altLang="zh-CN" sz="1200" dirty="0" smtClean="0">
                <a:solidFill>
                  <a:srgbClr val="5F5F5F"/>
                </a:solidFill>
                <a:ea typeface="黑体" pitchFamily="49" charset="-122"/>
              </a:rPr>
              <a:t>010-50938941</a:t>
            </a:r>
            <a:endParaRPr lang="en-US" altLang="zh-CN" sz="1200" dirty="0">
              <a:solidFill>
                <a:srgbClr val="5F5F5F"/>
              </a:solidFill>
              <a:ea typeface="黑体" pitchFamily="49" charset="-122"/>
            </a:endParaRPr>
          </a:p>
          <a:p>
            <a:pPr>
              <a:lnSpc>
                <a:spcPct val="150000"/>
              </a:lnSpc>
            </a:pPr>
            <a:r>
              <a:rPr lang="zh-CN" altLang="en-US" sz="1200" dirty="0">
                <a:solidFill>
                  <a:srgbClr val="5F5F5F"/>
                </a:solidFill>
                <a:latin typeface="黑体" pitchFamily="49" charset="-122"/>
                <a:ea typeface="黑体" pitchFamily="49" charset="-122"/>
              </a:rPr>
              <a:t>邮编</a:t>
            </a:r>
            <a:r>
              <a:rPr lang="zh-CN" altLang="en-US" sz="1200" dirty="0">
                <a:solidFill>
                  <a:srgbClr val="5F5F5F"/>
                </a:solidFill>
                <a:ea typeface="黑体" pitchFamily="49" charset="-122"/>
              </a:rPr>
              <a:t>：</a:t>
            </a:r>
            <a:r>
              <a:rPr lang="en-US" altLang="zh-CN" sz="1200" dirty="0">
                <a:solidFill>
                  <a:srgbClr val="5F5F5F"/>
                </a:solidFill>
                <a:ea typeface="黑体" pitchFamily="49" charset="-122"/>
              </a:rPr>
              <a:t>100033</a:t>
            </a:r>
          </a:p>
        </p:txBody>
      </p:sp>
      <p:sp>
        <p:nvSpPr>
          <p:cNvPr id="30725" name="Text Box 6"/>
          <p:cNvSpPr txBox="1">
            <a:spLocks noChangeArrowheads="1"/>
          </p:cNvSpPr>
          <p:nvPr/>
        </p:nvSpPr>
        <p:spPr bwMode="auto">
          <a:xfrm>
            <a:off x="827088" y="3403600"/>
            <a:ext cx="3240087" cy="385763"/>
          </a:xfrm>
          <a:prstGeom prst="rect">
            <a:avLst/>
          </a:prstGeom>
          <a:noFill/>
          <a:ln w="9525">
            <a:noFill/>
            <a:miter lim="800000"/>
            <a:headEnd/>
            <a:tailEnd/>
          </a:ln>
        </p:spPr>
        <p:txBody>
          <a:bodyPr>
            <a:spAutoFit/>
          </a:bodyPr>
          <a:lstStyle/>
          <a:p>
            <a:pPr>
              <a:lnSpc>
                <a:spcPct val="120000"/>
              </a:lnSpc>
            </a:pPr>
            <a:r>
              <a:rPr lang="zh-CN" altLang="en-US" sz="1600" b="1">
                <a:solidFill>
                  <a:srgbClr val="5F5F5F"/>
                </a:solidFill>
                <a:ea typeface="黑体" pitchFamily="49" charset="-122"/>
              </a:rPr>
              <a:t>中国证券登记结算有限责任公司</a:t>
            </a:r>
          </a:p>
        </p:txBody>
      </p:sp>
      <p:sp>
        <p:nvSpPr>
          <p:cNvPr id="30726" name="Text Box 7"/>
          <p:cNvSpPr txBox="1">
            <a:spLocks noChangeArrowheads="1"/>
          </p:cNvSpPr>
          <p:nvPr/>
        </p:nvSpPr>
        <p:spPr bwMode="auto">
          <a:xfrm>
            <a:off x="779463" y="5938838"/>
            <a:ext cx="2016125" cy="244475"/>
          </a:xfrm>
          <a:prstGeom prst="rect">
            <a:avLst/>
          </a:prstGeom>
          <a:noFill/>
          <a:ln w="9525">
            <a:noFill/>
            <a:miter lim="800000"/>
            <a:headEnd/>
            <a:tailEnd/>
          </a:ln>
        </p:spPr>
        <p:txBody>
          <a:bodyPr>
            <a:spAutoFit/>
          </a:bodyPr>
          <a:lstStyle/>
          <a:p>
            <a:pPr>
              <a:spcBef>
                <a:spcPct val="50000"/>
              </a:spcBef>
            </a:pPr>
            <a:r>
              <a:rPr lang="en-US" altLang="zh-CN" sz="1000">
                <a:solidFill>
                  <a:srgbClr val="4D4D4D"/>
                </a:solidFill>
              </a:rPr>
              <a:t>www.chinaclear.cn </a:t>
            </a:r>
          </a:p>
        </p:txBody>
      </p:sp>
      <p:sp>
        <p:nvSpPr>
          <p:cNvPr id="7" name="Text Box 7"/>
          <p:cNvSpPr txBox="1">
            <a:spLocks noChangeArrowheads="1"/>
          </p:cNvSpPr>
          <p:nvPr/>
        </p:nvSpPr>
        <p:spPr bwMode="auto">
          <a:xfrm>
            <a:off x="5148064" y="3445177"/>
            <a:ext cx="3240087" cy="224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pPr>
            <a:r>
              <a:rPr lang="zh-CN" altLang="en-US" sz="1400" b="1" dirty="0">
                <a:solidFill>
                  <a:srgbClr val="5F5F5F"/>
                </a:solidFill>
                <a:latin typeface="黑体" pitchFamily="49" charset="-122"/>
                <a:ea typeface="黑体" pitchFamily="49" charset="-122"/>
              </a:rPr>
              <a:t>公司网站：</a:t>
            </a:r>
            <a:r>
              <a:rPr lang="en-US" altLang="zh-CN" sz="1400" dirty="0">
                <a:solidFill>
                  <a:srgbClr val="5F5F5F"/>
                </a:solidFill>
                <a:latin typeface="黑体" pitchFamily="49" charset="-122"/>
                <a:ea typeface="黑体" pitchFamily="49" charset="-122"/>
                <a:hlinkClick r:id="rId4"/>
              </a:rPr>
              <a:t>www.chinaclear.cn</a:t>
            </a:r>
            <a:endParaRPr lang="en-US" altLang="zh-CN" sz="1400" dirty="0">
              <a:solidFill>
                <a:srgbClr val="5F5F5F"/>
              </a:solidFill>
              <a:latin typeface="黑体" pitchFamily="49" charset="-122"/>
              <a:ea typeface="黑体" pitchFamily="49" charset="-122"/>
            </a:endParaRPr>
          </a:p>
          <a:p>
            <a:pPr eaLnBrk="1" hangingPunct="1">
              <a:spcBef>
                <a:spcPct val="50000"/>
              </a:spcBef>
            </a:pPr>
            <a:r>
              <a:rPr lang="zh-CN" altLang="en-US" sz="1400" b="1" dirty="0">
                <a:solidFill>
                  <a:srgbClr val="5F5F5F"/>
                </a:solidFill>
                <a:latin typeface="黑体" pitchFamily="49" charset="-122"/>
                <a:ea typeface="黑体" pitchFamily="49" charset="-122"/>
              </a:rPr>
              <a:t>公司微信：</a:t>
            </a:r>
            <a:r>
              <a:rPr lang="en-US" altLang="en-US" sz="1400" dirty="0" err="1">
                <a:solidFill>
                  <a:srgbClr val="5F5F5F"/>
                </a:solidFill>
                <a:latin typeface="黑体" pitchFamily="49" charset="-122"/>
                <a:ea typeface="黑体" pitchFamily="49" charset="-122"/>
              </a:rPr>
              <a:t>zhongguojiesuan</a:t>
            </a:r>
            <a:endParaRPr lang="en-US" altLang="en-US" sz="1400" dirty="0">
              <a:solidFill>
                <a:srgbClr val="5F5F5F"/>
              </a:solidFill>
              <a:latin typeface="黑体" pitchFamily="49" charset="-122"/>
              <a:ea typeface="黑体" pitchFamily="49" charset="-122"/>
            </a:endParaRPr>
          </a:p>
          <a:p>
            <a:pPr eaLnBrk="1" hangingPunct="1">
              <a:spcBef>
                <a:spcPct val="50000"/>
              </a:spcBef>
            </a:pPr>
            <a:endParaRPr lang="en-US" altLang="en-US" sz="1400" dirty="0">
              <a:solidFill>
                <a:srgbClr val="5F5F5F"/>
              </a:solidFill>
              <a:latin typeface="黑体" pitchFamily="49" charset="-122"/>
              <a:ea typeface="黑体" pitchFamily="49" charset="-122"/>
            </a:endParaRPr>
          </a:p>
          <a:p>
            <a:pPr eaLnBrk="1" hangingPunct="1">
              <a:spcBef>
                <a:spcPct val="50000"/>
              </a:spcBef>
            </a:pPr>
            <a:endParaRPr lang="en-US" altLang="zh-CN" sz="1400" dirty="0">
              <a:solidFill>
                <a:srgbClr val="5F5F5F"/>
              </a:solidFill>
              <a:latin typeface="黑体" pitchFamily="49" charset="-122"/>
              <a:ea typeface="黑体" pitchFamily="49" charset="-122"/>
            </a:endParaRPr>
          </a:p>
          <a:p>
            <a:pPr eaLnBrk="1" hangingPunct="1">
              <a:spcBef>
                <a:spcPct val="50000"/>
              </a:spcBef>
            </a:pPr>
            <a:endParaRPr lang="en-US" altLang="zh-CN" sz="1400" dirty="0">
              <a:solidFill>
                <a:srgbClr val="5F5F5F"/>
              </a:solidFill>
              <a:latin typeface="黑体" pitchFamily="49" charset="-122"/>
              <a:ea typeface="黑体" pitchFamily="49" charset="-122"/>
            </a:endParaRPr>
          </a:p>
          <a:p>
            <a:pPr eaLnBrk="1" hangingPunct="1">
              <a:spcBef>
                <a:spcPct val="50000"/>
              </a:spcBef>
            </a:pPr>
            <a:r>
              <a:rPr lang="zh-CN" altLang="en-US" sz="1400" b="1" dirty="0">
                <a:solidFill>
                  <a:srgbClr val="5F5F5F"/>
                </a:solidFill>
                <a:latin typeface="黑体" pitchFamily="49" charset="-122"/>
                <a:ea typeface="黑体" pitchFamily="49" charset="-122"/>
              </a:rPr>
              <a:t>服务热线：</a:t>
            </a:r>
            <a:r>
              <a:rPr lang="en-US" altLang="zh-CN" sz="1400" dirty="0">
                <a:solidFill>
                  <a:srgbClr val="5F5F5F"/>
                </a:solidFill>
                <a:latin typeface="黑体" pitchFamily="49" charset="-122"/>
                <a:ea typeface="黑体" pitchFamily="49" charset="-122"/>
              </a:rPr>
              <a:t>4008-058-058</a:t>
            </a:r>
          </a:p>
          <a:p>
            <a:pPr eaLnBrk="1" hangingPunct="1">
              <a:spcBef>
                <a:spcPct val="50000"/>
              </a:spcBef>
            </a:pPr>
            <a:r>
              <a:rPr lang="en-US" altLang="zh-CN" sz="1400" dirty="0">
                <a:solidFill>
                  <a:srgbClr val="5F5F5F"/>
                </a:solidFill>
                <a:latin typeface="黑体" pitchFamily="49" charset="-122"/>
                <a:ea typeface="黑体" pitchFamily="49" charset="-122"/>
              </a:rPr>
              <a:t> </a:t>
            </a:r>
          </a:p>
        </p:txBody>
      </p:sp>
      <p:pic>
        <p:nvPicPr>
          <p:cNvPr id="8" name="图片 6" descr="捕获.PNG"/>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6004968" y="4170784"/>
            <a:ext cx="1304925"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nvGraphicFramePr>
        <p:xfrm>
          <a:off x="1259632" y="1340768"/>
          <a:ext cx="6624736"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3498628" y="3212976"/>
            <a:ext cx="2146743" cy="923330"/>
          </a:xfrm>
          <a:prstGeom prst="rect">
            <a:avLst/>
          </a:prstGeom>
          <a:noFill/>
        </p:spPr>
        <p:txBody>
          <a:bodyPr wrap="none" lIns="91440" tIns="45720" rIns="91440" bIns="45720">
            <a:spAutoFit/>
          </a:bodyPr>
          <a:lstStyle/>
          <a:p>
            <a:pPr algn="ctr"/>
            <a:r>
              <a:rPr lang="en-US" altLang="zh-CN" sz="5400" b="0" cap="none" spc="0" dirty="0" smtClean="0">
                <a:ln w="18415" cmpd="sng">
                  <a:solidFill>
                    <a:srgbClr val="FFFFFF"/>
                  </a:solidFill>
                  <a:prstDash val="solid"/>
                </a:ln>
                <a:solidFill>
                  <a:schemeClr val="bg1">
                    <a:lumMod val="85000"/>
                  </a:schemeClr>
                </a:solidFill>
                <a:effectLst>
                  <a:outerShdw blurRad="63500" dir="3600000" algn="tl" rotWithShape="0">
                    <a:srgbClr val="000000">
                      <a:alpha val="70000"/>
                    </a:srgbClr>
                  </a:outerShdw>
                </a:effectLst>
              </a:rPr>
              <a:t>CSDC</a:t>
            </a:r>
            <a:endParaRPr lang="zh-CN" altLang="en-US" sz="5400" b="0" cap="none" spc="0" dirty="0">
              <a:ln w="18415" cmpd="sng">
                <a:solidFill>
                  <a:srgbClr val="FFFFFF"/>
                </a:solidFill>
                <a:prstDash val="solid"/>
              </a:ln>
              <a:solidFill>
                <a:schemeClr val="bg1">
                  <a:lumMod val="85000"/>
                </a:schemeClr>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bwMode="auto">
          <a:xfrm>
            <a:off x="2627784" y="980728"/>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多</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smtClean="0">
                <a:solidFill>
                  <a:schemeClr val="bg1"/>
                </a:solidFill>
                <a:latin typeface="方正姚体" pitchFamily="2" charset="-122"/>
                <a:ea typeface="方正姚体" pitchFamily="2" charset="-122"/>
              </a:rPr>
              <a:t>功能全面，支持</a:t>
            </a:r>
            <a:r>
              <a:rPr lang="zh-CN" altLang="en-US" sz="2000" dirty="0" smtClean="0">
                <a:solidFill>
                  <a:schemeClr val="bg1"/>
                </a:solidFill>
                <a:latin typeface="方正姚体" pitchFamily="2" charset="-122"/>
                <a:ea typeface="方正姚体" pitchFamily="2" charset="-122"/>
              </a:rPr>
              <a:t>累积投票、融资融券、</a:t>
            </a:r>
            <a:r>
              <a:rPr lang="en-US" altLang="zh-CN" sz="2000" dirty="0" smtClean="0">
                <a:solidFill>
                  <a:schemeClr val="bg1"/>
                </a:solidFill>
                <a:latin typeface="方正姚体" pitchFamily="2" charset="-122"/>
                <a:ea typeface="方正姚体" pitchFamily="2" charset="-122"/>
              </a:rPr>
              <a:t>QFII</a:t>
            </a:r>
            <a:r>
              <a:rPr lang="zh-CN" altLang="en-US" sz="1600" dirty="0" smtClean="0">
                <a:solidFill>
                  <a:schemeClr val="bg1"/>
                </a:solidFill>
                <a:latin typeface="方正姚体" pitchFamily="2" charset="-122"/>
                <a:ea typeface="方正姚体" pitchFamily="2" charset="-122"/>
              </a:rPr>
              <a:t>分拆投票</a:t>
            </a:r>
            <a:r>
              <a:rPr lang="zh-CN" altLang="en-US" sz="2000" dirty="0" smtClean="0">
                <a:solidFill>
                  <a:schemeClr val="bg1"/>
                </a:solidFill>
                <a:latin typeface="方正姚体" pitchFamily="2" charset="-122"/>
                <a:ea typeface="方正姚体" pitchFamily="2" charset="-122"/>
              </a:rPr>
              <a:t>、</a:t>
            </a:r>
            <a:r>
              <a:rPr lang="zh-CN" altLang="en-US" sz="1600" dirty="0" smtClean="0">
                <a:solidFill>
                  <a:schemeClr val="bg1"/>
                </a:solidFill>
                <a:latin typeface="方正姚体" pitchFamily="2" charset="-122"/>
                <a:ea typeface="方正姚体" pitchFamily="2" charset="-122"/>
              </a:rPr>
              <a:t>现场和网络投票</a:t>
            </a:r>
            <a:r>
              <a:rPr lang="zh-CN" altLang="en-US" sz="2000" dirty="0" smtClean="0">
                <a:solidFill>
                  <a:schemeClr val="bg1"/>
                </a:solidFill>
                <a:latin typeface="方正姚体" pitchFamily="2" charset="-122"/>
                <a:ea typeface="方正姚体" pitchFamily="2" charset="-122"/>
              </a:rPr>
              <a:t>结果汇总、</a:t>
            </a:r>
            <a:r>
              <a:rPr lang="zh-CN" altLang="en-US" sz="1600" dirty="0" smtClean="0">
                <a:solidFill>
                  <a:schemeClr val="bg1"/>
                </a:solidFill>
                <a:latin typeface="方正姚体" pitchFamily="2" charset="-122"/>
                <a:ea typeface="方正姚体" pitchFamily="2" charset="-122"/>
              </a:rPr>
              <a:t>支持</a:t>
            </a:r>
            <a:r>
              <a:rPr lang="zh-CN" altLang="en-US" sz="2000" dirty="0" smtClean="0">
                <a:solidFill>
                  <a:schemeClr val="bg1"/>
                </a:solidFill>
                <a:latin typeface="方正姚体" pitchFamily="2" charset="-122"/>
                <a:ea typeface="方正姚体" pitchFamily="2" charset="-122"/>
              </a:rPr>
              <a:t>分段统计、</a:t>
            </a:r>
            <a:r>
              <a:rPr lang="zh-CN" altLang="en-US" sz="1600" dirty="0" smtClean="0">
                <a:solidFill>
                  <a:schemeClr val="bg1"/>
                </a:solidFill>
                <a:latin typeface="方正姚体" pitchFamily="2" charset="-122"/>
                <a:ea typeface="方正姚体" pitchFamily="2" charset="-122"/>
              </a:rPr>
              <a:t>防止重复投票</a:t>
            </a:r>
            <a:endParaRPr lang="zh-CN" altLang="en-US" sz="1600" dirty="0">
              <a:solidFill>
                <a:schemeClr val="bg1"/>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hold" grpId="0" nodeType="afterEffect">
                                  <p:stCondLst>
                                    <p:cond delay="0"/>
                                  </p:stCondLst>
                                  <p:iterate type="lt">
                                    <p:tmPct val="0"/>
                                  </p:iterate>
                                  <p:childTnLst>
                                    <p:animClr clrSpc="rgb" dir="cw">
                                      <p:cBhvr override="childStyle">
                                        <p:cTn id="6" dur="500" autoRev="1" fill="hold"/>
                                        <p:tgtEl>
                                          <p:spTgt spid="19"/>
                                        </p:tgtEl>
                                        <p:attrNameLst>
                                          <p:attrName>style.color</p:attrName>
                                        </p:attrNameLst>
                                      </p:cBhvr>
                                      <p:to>
                                        <a:schemeClr val="bg1"/>
                                      </p:to>
                                    </p:animClr>
                                    <p:animClr clrSpc="rgb" dir="cw">
                                      <p:cBhvr>
                                        <p:cTn id="7" dur="500" autoRev="1" fill="hold"/>
                                        <p:tgtEl>
                                          <p:spTgt spid="19"/>
                                        </p:tgtEl>
                                        <p:attrNameLst>
                                          <p:attrName>fillcolor</p:attrName>
                                        </p:attrNameLst>
                                      </p:cBhvr>
                                      <p:to>
                                        <a:schemeClr val="bg1"/>
                                      </p:to>
                                    </p:animClr>
                                    <p:set>
                                      <p:cBhvr>
                                        <p:cTn id="8" dur="500" autoRev="1" fill="hold"/>
                                        <p:tgtEl>
                                          <p:spTgt spid="19"/>
                                        </p:tgtEl>
                                        <p:attrNameLst>
                                          <p:attrName>fill.type</p:attrName>
                                        </p:attrNameLst>
                                      </p:cBhvr>
                                      <p:to>
                                        <p:strVal val="solid"/>
                                      </p:to>
                                    </p:set>
                                    <p:set>
                                      <p:cBhvr>
                                        <p:cTn id="9" dur="500" autoRev="1" fill="hold"/>
                                        <p:tgtEl>
                                          <p:spTgt spid="1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1027" name="Picture 3" descr="7"/>
          <p:cNvPicPr>
            <a:picLocks noChangeAspect="1" noChangeArrowheads="1"/>
          </p:cNvPicPr>
          <p:nvPr/>
        </p:nvPicPr>
        <p:blipFill>
          <a:blip r:embed="rId2" cstate="print"/>
          <a:srcRect/>
          <a:stretch>
            <a:fillRect/>
          </a:stretch>
        </p:blipFill>
        <p:spPr bwMode="auto">
          <a:xfrm>
            <a:off x="899592" y="404664"/>
            <a:ext cx="7545297" cy="5661248"/>
          </a:xfrm>
          <a:prstGeom prst="rect">
            <a:avLst/>
          </a:prstGeom>
          <a:noFill/>
          <a:ln w="9525">
            <a:noFill/>
            <a:miter lim="800000"/>
            <a:headEnd/>
            <a:tailEnd/>
          </a:ln>
        </p:spPr>
      </p:pic>
      <p:sp>
        <p:nvSpPr>
          <p:cNvPr id="6" name="椭圆 5"/>
          <p:cNvSpPr/>
          <p:nvPr/>
        </p:nvSpPr>
        <p:spPr bwMode="auto">
          <a:xfrm>
            <a:off x="1403648" y="1412776"/>
            <a:ext cx="1152128" cy="432048"/>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椭圆 6"/>
          <p:cNvSpPr/>
          <p:nvPr/>
        </p:nvSpPr>
        <p:spPr bwMode="auto">
          <a:xfrm>
            <a:off x="1619672" y="2708920"/>
            <a:ext cx="1656184" cy="504056"/>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67585" name="Picture 1"/>
          <p:cNvPicPr>
            <a:picLocks noChangeAspect="1" noChangeArrowheads="1"/>
          </p:cNvPicPr>
          <p:nvPr/>
        </p:nvPicPr>
        <p:blipFill>
          <a:blip r:embed="rId3"/>
          <a:srcRect/>
          <a:stretch>
            <a:fillRect/>
          </a:stretch>
        </p:blipFill>
        <p:spPr bwMode="auto">
          <a:xfrm>
            <a:off x="467544" y="4365104"/>
            <a:ext cx="8524875" cy="2000250"/>
          </a:xfrm>
          <a:prstGeom prst="rect">
            <a:avLst/>
          </a:prstGeom>
          <a:noFill/>
          <a:ln w="9525">
            <a:noFill/>
            <a:miter lim="800000"/>
            <a:headEnd/>
            <a:tailEnd/>
          </a:ln>
        </p:spPr>
      </p:pic>
      <p:sp>
        <p:nvSpPr>
          <p:cNvPr id="8" name="椭圆 7"/>
          <p:cNvSpPr/>
          <p:nvPr/>
        </p:nvSpPr>
        <p:spPr bwMode="auto">
          <a:xfrm>
            <a:off x="1115616" y="4221088"/>
            <a:ext cx="7344816" cy="1584176"/>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840325" y="548680"/>
            <a:ext cx="7692115" cy="5772564"/>
          </a:xfrm>
          <a:prstGeom prst="rect">
            <a:avLst/>
          </a:prstGeom>
          <a:noFill/>
          <a:ln w="9525">
            <a:noFill/>
            <a:miter lim="800000"/>
            <a:headEnd/>
            <a:tailEnd/>
          </a:ln>
        </p:spPr>
      </p:pic>
      <p:sp>
        <p:nvSpPr>
          <p:cNvPr id="3" name="椭圆 2"/>
          <p:cNvSpPr/>
          <p:nvPr/>
        </p:nvSpPr>
        <p:spPr bwMode="auto">
          <a:xfrm>
            <a:off x="1475656" y="1916832"/>
            <a:ext cx="1944216" cy="576064"/>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875994" y="473417"/>
            <a:ext cx="7872470" cy="5907911"/>
          </a:xfrm>
          <a:prstGeom prst="rect">
            <a:avLst/>
          </a:prstGeom>
          <a:noFill/>
          <a:ln w="9525">
            <a:noFill/>
            <a:miter lim="800000"/>
            <a:headEnd/>
            <a:tailEnd/>
          </a:ln>
        </p:spPr>
      </p:pic>
      <p:sp>
        <p:nvSpPr>
          <p:cNvPr id="3" name="椭圆 2"/>
          <p:cNvSpPr/>
          <p:nvPr/>
        </p:nvSpPr>
        <p:spPr bwMode="auto">
          <a:xfrm>
            <a:off x="1547664" y="1700808"/>
            <a:ext cx="1512168" cy="504056"/>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00000"/>
        </a:solidFill>
        <a:ln>
          <a:headEnd type="none" w="med" len="med"/>
          <a:tailEnd type="none" w="med" len="med"/>
        </a:ln>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pitchFamily="34" charset="0"/>
            <a:ea typeface="宋体" pitchFamily="2" charset="-122"/>
          </a:defRPr>
        </a:defPPr>
      </a:lstStyle>
      <a:style>
        <a:lnRef idx="2">
          <a:schemeClr val="accent3"/>
        </a:lnRef>
        <a:fillRef idx="1">
          <a:schemeClr val="lt1"/>
        </a:fillRef>
        <a:effectRef idx="0">
          <a:schemeClr val="accent3"/>
        </a:effectRef>
        <a:fontRef idx="minor">
          <a:schemeClr val="dk1"/>
        </a:fontRef>
      </a:style>
    </a:spDef>
    <a:lnDef>
      <a:spPr bwMode="auto">
        <a:ln>
          <a:solidFill>
            <a:srgbClr val="C00000"/>
          </a:solidFill>
          <a:headEnd type="none" w="med" len="med"/>
          <a:tailEnd type="none" w="med" len="med"/>
        </a:ln>
      </a:spPr>
      <a:bodyPr/>
      <a:lstStyle/>
      <a:style>
        <a:lnRef idx="1">
          <a:schemeClr val="dk1"/>
        </a:lnRef>
        <a:fillRef idx="0">
          <a:schemeClr val="dk1"/>
        </a:fillRef>
        <a:effectRef idx="0">
          <a:schemeClr val="dk1"/>
        </a:effectRef>
        <a:fontRef idx="minor">
          <a:schemeClr val="tx1"/>
        </a:fontRef>
      </a:style>
    </a:lnDef>
    <a:txDef>
      <a:spPr>
        <a:noFill/>
      </a:spPr>
      <a:bodyPr wrap="none" rtlCol="0">
        <a:spAutoFit/>
      </a:bodyPr>
      <a:lstStyle>
        <a:defPPr>
          <a:buSzPct val="80000"/>
          <a:defRPr dirty="0" smtClean="0">
            <a:solidFill>
              <a:srgbClr val="C00000"/>
            </a:solidFill>
            <a:latin typeface="方正姚体" pitchFamily="2" charset="-122"/>
            <a:ea typeface="方正姚体" pitchFamily="2"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3605</TotalTime>
  <Words>713</Words>
  <Application>Microsoft Office PowerPoint</Application>
  <PresentationFormat>全屏显示(4:3)</PresentationFormat>
  <Paragraphs>147</Paragraphs>
  <Slides>40</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默认设计模板</vt:lpstr>
      <vt:lpstr>Visio</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CN=张英博/OU=登记存管部/OU=公司总部/O=ChinaClear</cp:lastModifiedBy>
  <cp:revision>387</cp:revision>
  <dcterms:created xsi:type="dcterms:W3CDTF">2013-06-04T04:34:57Z</dcterms:created>
  <dcterms:modified xsi:type="dcterms:W3CDTF">2016-10-26T05:10:00Z</dcterms:modified>
</cp:coreProperties>
</file>