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7" r:id="rId2"/>
    <p:sldId id="262" r:id="rId3"/>
    <p:sldId id="268" r:id="rId4"/>
    <p:sldId id="263" r:id="rId5"/>
    <p:sldId id="264" r:id="rId6"/>
    <p:sldId id="323" r:id="rId7"/>
    <p:sldId id="291" r:id="rId8"/>
    <p:sldId id="298" r:id="rId9"/>
    <p:sldId id="299" r:id="rId10"/>
    <p:sldId id="302" r:id="rId11"/>
    <p:sldId id="354" r:id="rId12"/>
    <p:sldId id="303" r:id="rId13"/>
    <p:sldId id="293" r:id="rId14"/>
    <p:sldId id="294" r:id="rId15"/>
    <p:sldId id="304" r:id="rId16"/>
    <p:sldId id="308" r:id="rId17"/>
    <p:sldId id="317" r:id="rId18"/>
    <p:sldId id="351" r:id="rId19"/>
    <p:sldId id="352" r:id="rId20"/>
    <p:sldId id="355" r:id="rId21"/>
    <p:sldId id="347" r:id="rId22"/>
    <p:sldId id="348" r:id="rId23"/>
    <p:sldId id="349" r:id="rId24"/>
    <p:sldId id="350" r:id="rId25"/>
    <p:sldId id="327" r:id="rId26"/>
    <p:sldId id="339" r:id="rId27"/>
    <p:sldId id="300" r:id="rId28"/>
    <p:sldId id="340" r:id="rId29"/>
    <p:sldId id="353" r:id="rId30"/>
    <p:sldId id="342" r:id="rId31"/>
    <p:sldId id="307" r:id="rId32"/>
    <p:sldId id="328" r:id="rId33"/>
    <p:sldId id="331" r:id="rId34"/>
    <p:sldId id="330" r:id="rId35"/>
    <p:sldId id="329" r:id="rId36"/>
    <p:sldId id="343" r:id="rId37"/>
    <p:sldId id="344" r:id="rId38"/>
    <p:sldId id="286" r:id="rId3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FFCC"/>
    <a:srgbClr val="FFFFFF"/>
    <a:srgbClr val="B48900"/>
    <a:srgbClr val="FFCCFF"/>
    <a:srgbClr val="FF7C80"/>
    <a:srgbClr val="FF5050"/>
    <a:srgbClr val="FF9933"/>
    <a:srgbClr val="FF0000"/>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92327" autoAdjust="0"/>
  </p:normalViewPr>
  <p:slideViewPr>
    <p:cSldViewPr>
      <p:cViewPr varScale="1">
        <p:scale>
          <a:sx n="95" d="100"/>
          <a:sy n="95" d="100"/>
        </p:scale>
        <p:origin x="-39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10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F8E716-AF36-4CDA-B23F-8395BBE147AA}" type="doc">
      <dgm:prSet loTypeId="urn:microsoft.com/office/officeart/2005/8/layout/matrix3" loCatId="matrix" qsTypeId="urn:microsoft.com/office/officeart/2005/8/quickstyle/3d1" qsCatId="3D" csTypeId="urn:microsoft.com/office/officeart/2005/8/colors/accent1_2" csCatId="accent1" phldr="1"/>
      <dgm:spPr/>
      <dgm:t>
        <a:bodyPr/>
        <a:lstStyle/>
        <a:p>
          <a:endParaRPr lang="zh-CN" altLang="en-US"/>
        </a:p>
      </dgm:t>
    </dgm:pt>
    <dgm:pt modelId="{6FE73F3B-6864-469D-9B56-0662D99E6C87}">
      <dgm:prSet phldrT="[文本]"/>
      <dgm:spPr>
        <a:solidFill>
          <a:srgbClr val="C00000"/>
        </a:solidFill>
      </dgm:spPr>
      <dgm:t>
        <a:bodyPr/>
        <a:lstStyle/>
        <a:p>
          <a:r>
            <a:rPr lang="zh-CN" altLang="en-US" dirty="0" smtClean="0">
              <a:latin typeface="黑体" pitchFamily="49" charset="-122"/>
              <a:ea typeface="黑体" pitchFamily="49" charset="-122"/>
            </a:rPr>
            <a:t>多</a:t>
          </a:r>
          <a:endParaRPr lang="zh-CN" altLang="en-US" dirty="0">
            <a:latin typeface="黑体" pitchFamily="49" charset="-122"/>
            <a:ea typeface="黑体" pitchFamily="49" charset="-122"/>
          </a:endParaRPr>
        </a:p>
      </dgm:t>
    </dgm:pt>
    <dgm:pt modelId="{7706E797-7F83-420C-A976-D68EBF1EF91B}" type="parTrans" cxnId="{9A98CFB6-8CCE-449A-A182-AC0704140AD2}">
      <dgm:prSet/>
      <dgm:spPr/>
      <dgm:t>
        <a:bodyPr/>
        <a:lstStyle/>
        <a:p>
          <a:endParaRPr lang="zh-CN" altLang="en-US"/>
        </a:p>
      </dgm:t>
    </dgm:pt>
    <dgm:pt modelId="{580B257C-59A4-4290-A773-A5DB35AA3B68}" type="sibTrans" cxnId="{9A98CFB6-8CCE-449A-A182-AC0704140AD2}">
      <dgm:prSet/>
      <dgm:spPr/>
      <dgm:t>
        <a:bodyPr/>
        <a:lstStyle/>
        <a:p>
          <a:endParaRPr lang="zh-CN" altLang="en-US"/>
        </a:p>
      </dgm:t>
    </dgm:pt>
    <dgm:pt modelId="{9C9654D8-0DC7-4DDB-9B31-02BD1528D443}">
      <dgm:prSet phldrT="[文本]"/>
      <dgm:spPr>
        <a:solidFill>
          <a:srgbClr val="C00000"/>
        </a:solidFill>
      </dgm:spPr>
      <dgm:t>
        <a:bodyPr/>
        <a:lstStyle/>
        <a:p>
          <a:r>
            <a:rPr lang="zh-CN" altLang="en-US" dirty="0" smtClean="0">
              <a:latin typeface="黑体" pitchFamily="49" charset="-122"/>
              <a:ea typeface="黑体" pitchFamily="49" charset="-122"/>
            </a:rPr>
            <a:t>快</a:t>
          </a:r>
          <a:endParaRPr lang="zh-CN" altLang="en-US" dirty="0">
            <a:latin typeface="黑体" pitchFamily="49" charset="-122"/>
            <a:ea typeface="黑体" pitchFamily="49" charset="-122"/>
          </a:endParaRPr>
        </a:p>
      </dgm:t>
    </dgm:pt>
    <dgm:pt modelId="{4A814858-278F-4DAB-9AAF-49243DD96050}" type="parTrans" cxnId="{D91DF432-0264-4A7F-9F83-2F0866042640}">
      <dgm:prSet/>
      <dgm:spPr/>
      <dgm:t>
        <a:bodyPr/>
        <a:lstStyle/>
        <a:p>
          <a:endParaRPr lang="zh-CN" altLang="en-US"/>
        </a:p>
      </dgm:t>
    </dgm:pt>
    <dgm:pt modelId="{BE8603D2-12DA-4380-AC07-B7CC5BDE8FEB}" type="sibTrans" cxnId="{D91DF432-0264-4A7F-9F83-2F0866042640}">
      <dgm:prSet/>
      <dgm:spPr/>
      <dgm:t>
        <a:bodyPr/>
        <a:lstStyle/>
        <a:p>
          <a:endParaRPr lang="zh-CN" altLang="en-US"/>
        </a:p>
      </dgm:t>
    </dgm:pt>
    <dgm:pt modelId="{076388E8-94AD-4A5A-B0F8-A9877E428D2E}">
      <dgm:prSet phldrT="[文本]"/>
      <dgm:spPr>
        <a:solidFill>
          <a:srgbClr val="C00000"/>
        </a:solidFill>
      </dgm:spPr>
      <dgm:t>
        <a:bodyPr/>
        <a:lstStyle/>
        <a:p>
          <a:r>
            <a:rPr lang="zh-CN" altLang="en-US" dirty="0" smtClean="0">
              <a:latin typeface="黑体" pitchFamily="49" charset="-122"/>
              <a:ea typeface="黑体" pitchFamily="49" charset="-122"/>
            </a:rPr>
            <a:t>好</a:t>
          </a:r>
          <a:endParaRPr lang="zh-CN" altLang="en-US" dirty="0">
            <a:latin typeface="黑体" pitchFamily="49" charset="-122"/>
            <a:ea typeface="黑体" pitchFamily="49" charset="-122"/>
          </a:endParaRPr>
        </a:p>
      </dgm:t>
    </dgm:pt>
    <dgm:pt modelId="{38009FED-4C37-4FC8-A8FD-238B7B66A423}" type="parTrans" cxnId="{F07B3806-FB9D-4E5E-B438-11A497A13AFD}">
      <dgm:prSet/>
      <dgm:spPr/>
      <dgm:t>
        <a:bodyPr/>
        <a:lstStyle/>
        <a:p>
          <a:endParaRPr lang="zh-CN" altLang="en-US"/>
        </a:p>
      </dgm:t>
    </dgm:pt>
    <dgm:pt modelId="{600CC766-47F8-4D69-96F0-F9CE731555D3}" type="sibTrans" cxnId="{F07B3806-FB9D-4E5E-B438-11A497A13AFD}">
      <dgm:prSet/>
      <dgm:spPr/>
      <dgm:t>
        <a:bodyPr/>
        <a:lstStyle/>
        <a:p>
          <a:endParaRPr lang="zh-CN" altLang="en-US"/>
        </a:p>
      </dgm:t>
    </dgm:pt>
    <dgm:pt modelId="{118D6164-D40D-409F-9F46-ACDE2C6884AA}">
      <dgm:prSet phldrT="[文本]"/>
      <dgm:spPr>
        <a:solidFill>
          <a:srgbClr val="C00000"/>
        </a:solidFill>
      </dgm:spPr>
      <dgm:t>
        <a:bodyPr/>
        <a:lstStyle/>
        <a:p>
          <a:r>
            <a:rPr lang="zh-CN" altLang="en-US" dirty="0" smtClean="0">
              <a:latin typeface="黑体" pitchFamily="49" charset="-122"/>
              <a:ea typeface="黑体" pitchFamily="49" charset="-122"/>
            </a:rPr>
            <a:t>省</a:t>
          </a:r>
          <a:endParaRPr lang="zh-CN" altLang="en-US" dirty="0">
            <a:latin typeface="黑体" pitchFamily="49" charset="-122"/>
            <a:ea typeface="黑体" pitchFamily="49" charset="-122"/>
          </a:endParaRPr>
        </a:p>
      </dgm:t>
    </dgm:pt>
    <dgm:pt modelId="{BC260E65-BC06-4E85-8800-58B84B271B08}" type="parTrans" cxnId="{871835C7-5167-4212-B1AA-AE2969CE53F7}">
      <dgm:prSet/>
      <dgm:spPr/>
      <dgm:t>
        <a:bodyPr/>
        <a:lstStyle/>
        <a:p>
          <a:endParaRPr lang="zh-CN" altLang="en-US"/>
        </a:p>
      </dgm:t>
    </dgm:pt>
    <dgm:pt modelId="{D5C6112F-0F26-4B7E-ABD7-54B76DCFA1D3}" type="sibTrans" cxnId="{871835C7-5167-4212-B1AA-AE2969CE53F7}">
      <dgm:prSet/>
      <dgm:spPr/>
      <dgm:t>
        <a:bodyPr/>
        <a:lstStyle/>
        <a:p>
          <a:endParaRPr lang="zh-CN" altLang="en-US"/>
        </a:p>
      </dgm:t>
    </dgm:pt>
    <dgm:pt modelId="{3AD3D458-9998-4921-AFD2-5EABB1E55518}" type="pres">
      <dgm:prSet presAssocID="{69F8E716-AF36-4CDA-B23F-8395BBE147AA}" presName="matrix" presStyleCnt="0">
        <dgm:presLayoutVars>
          <dgm:chMax val="1"/>
          <dgm:dir/>
          <dgm:resizeHandles val="exact"/>
        </dgm:presLayoutVars>
      </dgm:prSet>
      <dgm:spPr/>
      <dgm:t>
        <a:bodyPr/>
        <a:lstStyle/>
        <a:p>
          <a:endParaRPr lang="zh-CN" altLang="en-US"/>
        </a:p>
      </dgm:t>
    </dgm:pt>
    <dgm:pt modelId="{FD901802-CB58-4AE6-B268-FCB179AF711D}" type="pres">
      <dgm:prSet presAssocID="{69F8E716-AF36-4CDA-B23F-8395BBE147AA}" presName="diamond" presStyleLbl="bgShp" presStyleIdx="0" presStyleCnt="1" custLinFactNeighborY="1563"/>
      <dgm:spPr>
        <a:solidFill>
          <a:srgbClr val="C00000">
            <a:alpha val="40000"/>
          </a:srgbClr>
        </a:solidFill>
        <a:effectLst>
          <a:outerShdw blurRad="152400" dist="317500" dir="5400000" sx="90000" sy="-19000" rotWithShape="0">
            <a:srgbClr val="C00000">
              <a:alpha val="15000"/>
            </a:srgbClr>
          </a:outerShdw>
        </a:effectLst>
      </dgm:spPr>
      <dgm:t>
        <a:bodyPr/>
        <a:lstStyle/>
        <a:p>
          <a:endParaRPr lang="zh-CN" altLang="en-US"/>
        </a:p>
      </dgm:t>
    </dgm:pt>
    <dgm:pt modelId="{E77F3442-980C-41FD-8137-D40D64C0F1D2}" type="pres">
      <dgm:prSet presAssocID="{69F8E716-AF36-4CDA-B23F-8395BBE147AA}" presName="quad1" presStyleLbl="node1" presStyleIdx="0" presStyleCnt="4">
        <dgm:presLayoutVars>
          <dgm:chMax val="0"/>
          <dgm:chPref val="0"/>
          <dgm:bulletEnabled val="1"/>
        </dgm:presLayoutVars>
      </dgm:prSet>
      <dgm:spPr/>
      <dgm:t>
        <a:bodyPr/>
        <a:lstStyle/>
        <a:p>
          <a:endParaRPr lang="zh-CN" altLang="en-US"/>
        </a:p>
      </dgm:t>
    </dgm:pt>
    <dgm:pt modelId="{38668C40-B093-4A6B-8225-3E53DE0B5B87}" type="pres">
      <dgm:prSet presAssocID="{69F8E716-AF36-4CDA-B23F-8395BBE147AA}" presName="quad2" presStyleLbl="node1" presStyleIdx="1" presStyleCnt="4">
        <dgm:presLayoutVars>
          <dgm:chMax val="0"/>
          <dgm:chPref val="0"/>
          <dgm:bulletEnabled val="1"/>
        </dgm:presLayoutVars>
      </dgm:prSet>
      <dgm:spPr/>
      <dgm:t>
        <a:bodyPr/>
        <a:lstStyle/>
        <a:p>
          <a:endParaRPr lang="zh-CN" altLang="en-US"/>
        </a:p>
      </dgm:t>
    </dgm:pt>
    <dgm:pt modelId="{BF4521C9-AEC5-4B5F-A18A-8FB6E664D198}" type="pres">
      <dgm:prSet presAssocID="{69F8E716-AF36-4CDA-B23F-8395BBE147AA}" presName="quad3" presStyleLbl="node1" presStyleIdx="2" presStyleCnt="4">
        <dgm:presLayoutVars>
          <dgm:chMax val="0"/>
          <dgm:chPref val="0"/>
          <dgm:bulletEnabled val="1"/>
        </dgm:presLayoutVars>
      </dgm:prSet>
      <dgm:spPr/>
      <dgm:t>
        <a:bodyPr/>
        <a:lstStyle/>
        <a:p>
          <a:endParaRPr lang="zh-CN" altLang="en-US"/>
        </a:p>
      </dgm:t>
    </dgm:pt>
    <dgm:pt modelId="{3B63905D-1123-4AD4-BA11-5F29E0852423}" type="pres">
      <dgm:prSet presAssocID="{69F8E716-AF36-4CDA-B23F-8395BBE147AA}" presName="quad4" presStyleLbl="node1" presStyleIdx="3" presStyleCnt="4">
        <dgm:presLayoutVars>
          <dgm:chMax val="0"/>
          <dgm:chPref val="0"/>
          <dgm:bulletEnabled val="1"/>
        </dgm:presLayoutVars>
      </dgm:prSet>
      <dgm:spPr/>
      <dgm:t>
        <a:bodyPr/>
        <a:lstStyle/>
        <a:p>
          <a:endParaRPr lang="zh-CN" altLang="en-US"/>
        </a:p>
      </dgm:t>
    </dgm:pt>
  </dgm:ptLst>
  <dgm:cxnLst>
    <dgm:cxn modelId="{50EC978C-C2F9-4D80-A45C-F9CE2E8138C2}" type="presOf" srcId="{69F8E716-AF36-4CDA-B23F-8395BBE147AA}" destId="{3AD3D458-9998-4921-AFD2-5EABB1E55518}" srcOrd="0" destOrd="0" presId="urn:microsoft.com/office/officeart/2005/8/layout/matrix3"/>
    <dgm:cxn modelId="{55786600-5C94-4DA8-822A-FDAADAF52B32}" type="presOf" srcId="{9C9654D8-0DC7-4DDB-9B31-02BD1528D443}" destId="{38668C40-B093-4A6B-8225-3E53DE0B5B87}" srcOrd="0" destOrd="0" presId="urn:microsoft.com/office/officeart/2005/8/layout/matrix3"/>
    <dgm:cxn modelId="{D91DF432-0264-4A7F-9F83-2F0866042640}" srcId="{69F8E716-AF36-4CDA-B23F-8395BBE147AA}" destId="{9C9654D8-0DC7-4DDB-9B31-02BD1528D443}" srcOrd="1" destOrd="0" parTransId="{4A814858-278F-4DAB-9AAF-49243DD96050}" sibTransId="{BE8603D2-12DA-4380-AC07-B7CC5BDE8FEB}"/>
    <dgm:cxn modelId="{9A98CFB6-8CCE-449A-A182-AC0704140AD2}" srcId="{69F8E716-AF36-4CDA-B23F-8395BBE147AA}" destId="{6FE73F3B-6864-469D-9B56-0662D99E6C87}" srcOrd="0" destOrd="0" parTransId="{7706E797-7F83-420C-A976-D68EBF1EF91B}" sibTransId="{580B257C-59A4-4290-A773-A5DB35AA3B68}"/>
    <dgm:cxn modelId="{E8C34C3D-2E02-4892-BC33-60FDCC99B657}" type="presOf" srcId="{118D6164-D40D-409F-9F46-ACDE2C6884AA}" destId="{3B63905D-1123-4AD4-BA11-5F29E0852423}" srcOrd="0" destOrd="0" presId="urn:microsoft.com/office/officeart/2005/8/layout/matrix3"/>
    <dgm:cxn modelId="{6807AB5E-D32F-4E20-A7BC-C7EBEC540192}" type="presOf" srcId="{076388E8-94AD-4A5A-B0F8-A9877E428D2E}" destId="{BF4521C9-AEC5-4B5F-A18A-8FB6E664D198}" srcOrd="0" destOrd="0" presId="urn:microsoft.com/office/officeart/2005/8/layout/matrix3"/>
    <dgm:cxn modelId="{B5D693E4-328A-40A9-A5DC-858F1A80FD81}" type="presOf" srcId="{6FE73F3B-6864-469D-9B56-0662D99E6C87}" destId="{E77F3442-980C-41FD-8137-D40D64C0F1D2}" srcOrd="0" destOrd="0" presId="urn:microsoft.com/office/officeart/2005/8/layout/matrix3"/>
    <dgm:cxn modelId="{F07B3806-FB9D-4E5E-B438-11A497A13AFD}" srcId="{69F8E716-AF36-4CDA-B23F-8395BBE147AA}" destId="{076388E8-94AD-4A5A-B0F8-A9877E428D2E}" srcOrd="2" destOrd="0" parTransId="{38009FED-4C37-4FC8-A8FD-238B7B66A423}" sibTransId="{600CC766-47F8-4D69-96F0-F9CE731555D3}"/>
    <dgm:cxn modelId="{871835C7-5167-4212-B1AA-AE2969CE53F7}" srcId="{69F8E716-AF36-4CDA-B23F-8395BBE147AA}" destId="{118D6164-D40D-409F-9F46-ACDE2C6884AA}" srcOrd="3" destOrd="0" parTransId="{BC260E65-BC06-4E85-8800-58B84B271B08}" sibTransId="{D5C6112F-0F26-4B7E-ABD7-54B76DCFA1D3}"/>
    <dgm:cxn modelId="{C6DD5C9A-9C2B-43C8-B87E-028240023001}" type="presParOf" srcId="{3AD3D458-9998-4921-AFD2-5EABB1E55518}" destId="{FD901802-CB58-4AE6-B268-FCB179AF711D}" srcOrd="0" destOrd="0" presId="urn:microsoft.com/office/officeart/2005/8/layout/matrix3"/>
    <dgm:cxn modelId="{F178361F-1D0F-4938-9FCE-B8E1EE5EF3E0}" type="presParOf" srcId="{3AD3D458-9998-4921-AFD2-5EABB1E55518}" destId="{E77F3442-980C-41FD-8137-D40D64C0F1D2}" srcOrd="1" destOrd="0" presId="urn:microsoft.com/office/officeart/2005/8/layout/matrix3"/>
    <dgm:cxn modelId="{544A175F-AEDB-4605-9E18-7DCCC6CCFF8B}" type="presParOf" srcId="{3AD3D458-9998-4921-AFD2-5EABB1E55518}" destId="{38668C40-B093-4A6B-8225-3E53DE0B5B87}" srcOrd="2" destOrd="0" presId="urn:microsoft.com/office/officeart/2005/8/layout/matrix3"/>
    <dgm:cxn modelId="{1F3B697F-2ED8-4AA4-81F6-3656588FBD1C}" type="presParOf" srcId="{3AD3D458-9998-4921-AFD2-5EABB1E55518}" destId="{BF4521C9-AEC5-4B5F-A18A-8FB6E664D198}" srcOrd="3" destOrd="0" presId="urn:microsoft.com/office/officeart/2005/8/layout/matrix3"/>
    <dgm:cxn modelId="{B8249B07-B243-40FD-8827-6BCF3A5185BC}" type="presParOf" srcId="{3AD3D458-9998-4921-AFD2-5EABB1E55518}" destId="{3B63905D-1123-4AD4-BA11-5F29E0852423}" srcOrd="4" destOrd="0" presId="urn:microsoft.com/office/officeart/2005/8/layout/matrix3"/>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A42CD0-810D-4EC8-A3EA-211B9B5B88E7}" type="datetimeFigureOut">
              <a:rPr lang="zh-CN" altLang="en-US" smtClean="0"/>
              <a:pPr/>
              <a:t>2015/5/4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2D14E8-566D-4498-A8B1-B50A6EFF46A9}" type="slidenum">
              <a:rPr lang="zh-CN" altLang="en-US" smtClean="0"/>
              <a:pPr/>
              <a:t>‹#›</a:t>
            </a:fld>
            <a:endParaRPr lang="zh-CN" altLang="en-US"/>
          </a:p>
        </p:txBody>
      </p:sp>
    </p:spTree>
    <p:extLst>
      <p:ext uri="{BB962C8B-B14F-4D97-AF65-F5344CB8AC3E}">
        <p14:creationId xmlns:p14="http://schemas.microsoft.com/office/powerpoint/2010/main" xmlns="" val="610527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C3D871-70D2-45CB-BD90-9DD67A6C664C}" type="datetimeFigureOut">
              <a:rPr lang="zh-CN" altLang="en-US" smtClean="0"/>
              <a:pPr/>
              <a:t>2015/5/4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A13CF5-8081-4FCA-9F18-FB883A2C5429}" type="slidenum">
              <a:rPr lang="zh-CN" altLang="en-US" smtClean="0"/>
              <a:pPr/>
              <a:t>‹#›</a:t>
            </a:fld>
            <a:endParaRPr lang="zh-CN" altLang="en-US"/>
          </a:p>
        </p:txBody>
      </p:sp>
    </p:spTree>
    <p:extLst>
      <p:ext uri="{BB962C8B-B14F-4D97-AF65-F5344CB8AC3E}">
        <p14:creationId xmlns:p14="http://schemas.microsoft.com/office/powerpoint/2010/main" xmlns="" val="1080427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headEnd/>
            <a:tailEnd/>
          </a:ln>
        </p:spPr>
      </p:sp>
      <p:sp>
        <p:nvSpPr>
          <p:cNvPr id="18435"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1843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BEEEBF-F77D-4A1C-917D-8A4A8B7A2405}" type="slidenum">
              <a:rPr lang="zh-CN" altLang="en-US" smtClean="0">
                <a:latin typeface="Arial" pitchFamily="34" charset="0"/>
                <a:ea typeface="宋体" pitchFamily="2" charset="-122"/>
              </a:rPr>
              <a:pPr/>
              <a:t>27</a:t>
            </a:fld>
            <a:endParaRPr lang="zh-CN" altLang="en-US" smtClean="0">
              <a:latin typeface="Arial"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857A2A7-50E0-4B12-B431-A3A28D564FCF}"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CE42C2B-E223-48BA-9B89-6229DC169BB8}"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DF8B909-D73D-412F-88E2-7E0AA073FCFA}"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C0A27B7-E3B9-4031-B982-10241E35FAA8}"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2413E96-78B4-41D8-BAD2-9C6DE60F4D64}"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0CD7246E-13CC-4C06-9716-165740BC2190}"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2C2C2C55-C6B3-4C6B-8949-038BFBF04CC4}"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9B5616E3-41F7-44B3-A424-C92301578E37}"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0E916E6F-97ED-44AE-9783-C9726D26847F}"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927714FB-86D3-46AB-835A-857F36E4EBA6}"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8E8BF03-15C8-4906-9AE8-16247062B453}"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r="-133"/>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2EB12C-7CD2-4ECE-A177-D1322E80AE0E}"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pitchFamily="2" charset="-122"/>
        </a:defRPr>
      </a:lvl2pPr>
      <a:lvl3pPr algn="ctr" rtl="0" fontAlgn="base">
        <a:spcBef>
          <a:spcPct val="0"/>
        </a:spcBef>
        <a:spcAft>
          <a:spcPct val="0"/>
        </a:spcAft>
        <a:defRPr sz="4400">
          <a:solidFill>
            <a:schemeClr val="tx2"/>
          </a:solidFill>
          <a:latin typeface="Arial" pitchFamily="34" charset="0"/>
          <a:ea typeface="宋体" pitchFamily="2" charset="-122"/>
        </a:defRPr>
      </a:lvl3pPr>
      <a:lvl4pPr algn="ctr" rtl="0" fontAlgn="base">
        <a:spcBef>
          <a:spcPct val="0"/>
        </a:spcBef>
        <a:spcAft>
          <a:spcPct val="0"/>
        </a:spcAft>
        <a:defRPr sz="4400">
          <a:solidFill>
            <a:schemeClr val="tx2"/>
          </a:solidFill>
          <a:latin typeface="Arial" pitchFamily="34" charset="0"/>
          <a:ea typeface="宋体" pitchFamily="2" charset="-122"/>
        </a:defRPr>
      </a:lvl4pPr>
      <a:lvl5pPr algn="ctr" rtl="0" fontAlgn="base">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hyperlink" Target="http://www.chinaclear.cn/"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2" name="Picture 10"/>
          <p:cNvPicPr>
            <a:picLocks noChangeAspect="1" noChangeArrowheads="1"/>
          </p:cNvPicPr>
          <p:nvPr/>
        </p:nvPicPr>
        <p:blipFill>
          <a:blip r:embed="rId2" cstate="print"/>
          <a:srcRect/>
          <a:stretch>
            <a:fillRect/>
          </a:stretch>
        </p:blipFill>
        <p:spPr bwMode="auto">
          <a:xfrm>
            <a:off x="457200" y="2847975"/>
            <a:ext cx="8686800" cy="3513138"/>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cstate="print"/>
          <a:srcRect/>
          <a:stretch>
            <a:fillRect/>
          </a:stretch>
        </p:blipFill>
        <p:spPr bwMode="auto">
          <a:xfrm>
            <a:off x="6732588" y="517525"/>
            <a:ext cx="1943100" cy="608013"/>
          </a:xfrm>
          <a:prstGeom prst="rect">
            <a:avLst/>
          </a:prstGeom>
          <a:noFill/>
          <a:ln w="9525">
            <a:noFill/>
            <a:miter lim="800000"/>
            <a:headEnd/>
            <a:tailEnd/>
          </a:ln>
          <a:effectLst/>
        </p:spPr>
      </p:pic>
      <p:sp>
        <p:nvSpPr>
          <p:cNvPr id="3076" name="Text Box 4"/>
          <p:cNvSpPr txBox="1">
            <a:spLocks noChangeArrowheads="1"/>
          </p:cNvSpPr>
          <p:nvPr/>
        </p:nvSpPr>
        <p:spPr bwMode="auto">
          <a:xfrm>
            <a:off x="774700" y="3108325"/>
            <a:ext cx="5511812" cy="535531"/>
          </a:xfrm>
          <a:prstGeom prst="rect">
            <a:avLst/>
          </a:prstGeom>
          <a:noFill/>
          <a:ln w="9525">
            <a:noFill/>
            <a:miter lim="800000"/>
            <a:headEnd/>
            <a:tailEnd/>
          </a:ln>
          <a:effectLst/>
        </p:spPr>
        <p:txBody>
          <a:bodyPr wrap="square">
            <a:spAutoFit/>
          </a:bodyPr>
          <a:lstStyle/>
          <a:p>
            <a:pPr>
              <a:lnSpc>
                <a:spcPct val="120000"/>
              </a:lnSpc>
            </a:pPr>
            <a:r>
              <a:rPr lang="zh-CN" altLang="en-US" sz="2400" b="1" dirty="0" smtClean="0">
                <a:solidFill>
                  <a:srgbClr val="4D4D4D"/>
                </a:solidFill>
                <a:latin typeface="黑体" pitchFamily="49" charset="-122"/>
                <a:ea typeface="黑体" pitchFamily="49" charset="-122"/>
              </a:rPr>
              <a:t>股东大会网络投票业务</a:t>
            </a:r>
            <a:endParaRPr kumimoji="1" lang="zh-CN" altLang="en-US" sz="2400" b="1" dirty="0">
              <a:solidFill>
                <a:srgbClr val="4D4D4D"/>
              </a:solidFill>
              <a:latin typeface="黑体" pitchFamily="49" charset="-122"/>
              <a:ea typeface="黑体" pitchFamily="49" charset="-122"/>
            </a:endParaRPr>
          </a:p>
        </p:txBody>
      </p:sp>
      <p:sp>
        <p:nvSpPr>
          <p:cNvPr id="3077" name="Text Box 5"/>
          <p:cNvSpPr txBox="1">
            <a:spLocks noChangeArrowheads="1"/>
          </p:cNvSpPr>
          <p:nvPr/>
        </p:nvSpPr>
        <p:spPr bwMode="auto">
          <a:xfrm>
            <a:off x="779463" y="5938838"/>
            <a:ext cx="2016125" cy="244475"/>
          </a:xfrm>
          <a:prstGeom prst="rect">
            <a:avLst/>
          </a:prstGeom>
          <a:noFill/>
          <a:ln w="9525">
            <a:noFill/>
            <a:miter lim="800000"/>
            <a:headEnd/>
            <a:tailEnd/>
          </a:ln>
          <a:effectLst/>
        </p:spPr>
        <p:txBody>
          <a:bodyPr>
            <a:spAutoFit/>
          </a:bodyPr>
          <a:lstStyle/>
          <a:p>
            <a:pPr>
              <a:spcBef>
                <a:spcPct val="50000"/>
              </a:spcBef>
            </a:pPr>
            <a:r>
              <a:rPr lang="en-US" altLang="zh-CN" sz="1000">
                <a:solidFill>
                  <a:srgbClr val="4D4D4D"/>
                </a:solidFill>
              </a:rPr>
              <a:t>www.chinaclear.cn </a:t>
            </a:r>
          </a:p>
        </p:txBody>
      </p:sp>
      <p:pic>
        <p:nvPicPr>
          <p:cNvPr id="3080" name="Picture 8"/>
          <p:cNvPicPr>
            <a:picLocks noChangeAspect="1" noChangeArrowheads="1"/>
          </p:cNvPicPr>
          <p:nvPr/>
        </p:nvPicPr>
        <p:blipFill>
          <a:blip r:embed="rId4" cstate="print"/>
          <a:srcRect/>
          <a:stretch>
            <a:fillRect/>
          </a:stretch>
        </p:blipFill>
        <p:spPr bwMode="auto">
          <a:xfrm>
            <a:off x="0" y="1482725"/>
            <a:ext cx="9144000" cy="1370013"/>
          </a:xfrm>
          <a:prstGeom prst="rect">
            <a:avLst/>
          </a:prstGeom>
          <a:noFill/>
          <a:ln w="9525">
            <a:noFill/>
            <a:miter lim="800000"/>
            <a:headEnd/>
            <a:tailEnd/>
          </a:ln>
          <a:effectLst/>
        </p:spPr>
      </p:pic>
      <p:sp>
        <p:nvSpPr>
          <p:cNvPr id="3081" name="Text Box 9"/>
          <p:cNvSpPr txBox="1">
            <a:spLocks noChangeArrowheads="1"/>
          </p:cNvSpPr>
          <p:nvPr/>
        </p:nvSpPr>
        <p:spPr bwMode="auto">
          <a:xfrm>
            <a:off x="755650" y="2060575"/>
            <a:ext cx="6265863" cy="641350"/>
          </a:xfrm>
          <a:prstGeom prst="rect">
            <a:avLst/>
          </a:prstGeom>
          <a:noFill/>
          <a:ln w="9525">
            <a:noFill/>
            <a:miter lim="800000"/>
            <a:headEnd/>
            <a:tailEnd/>
          </a:ln>
          <a:effectLst/>
        </p:spPr>
        <p:txBody>
          <a:bodyPr>
            <a:spAutoFit/>
          </a:bodyPr>
          <a:lstStyle/>
          <a:p>
            <a:r>
              <a:rPr lang="en-US" altLang="zh-CN">
                <a:solidFill>
                  <a:schemeClr val="bg1"/>
                </a:solidFill>
              </a:rPr>
              <a:t>China Securities Depository </a:t>
            </a:r>
          </a:p>
          <a:p>
            <a:r>
              <a:rPr lang="en-US" altLang="zh-CN">
                <a:solidFill>
                  <a:schemeClr val="bg1"/>
                </a:solidFill>
              </a:rPr>
              <a:t>and Clearing Corporation Limited</a:t>
            </a:r>
          </a:p>
        </p:txBody>
      </p:sp>
      <p:sp>
        <p:nvSpPr>
          <p:cNvPr id="9" name="Text Box 6"/>
          <p:cNvSpPr txBox="1">
            <a:spLocks noChangeArrowheads="1"/>
          </p:cNvSpPr>
          <p:nvPr/>
        </p:nvSpPr>
        <p:spPr bwMode="auto">
          <a:xfrm>
            <a:off x="755030" y="5589240"/>
            <a:ext cx="2736850" cy="366712"/>
          </a:xfrm>
          <a:prstGeom prst="rect">
            <a:avLst/>
          </a:prstGeom>
          <a:noFill/>
          <a:ln w="9525">
            <a:noFill/>
            <a:miter lim="800000"/>
            <a:headEnd/>
            <a:tailEnd/>
          </a:ln>
        </p:spPr>
        <p:txBody>
          <a:bodyPr>
            <a:spAutoFit/>
          </a:bodyPr>
          <a:lstStyle/>
          <a:p>
            <a:pPr>
              <a:spcBef>
                <a:spcPct val="50000"/>
              </a:spcBef>
            </a:pPr>
            <a:r>
              <a:rPr lang="zh-CN" altLang="en-US" dirty="0" smtClean="0">
                <a:solidFill>
                  <a:srgbClr val="5F5F5F"/>
                </a:solidFill>
                <a:latin typeface="黑体" pitchFamily="49" charset="-122"/>
                <a:ea typeface="黑体" pitchFamily="49" charset="-122"/>
              </a:rPr>
              <a:t>张英博</a:t>
            </a:r>
            <a:r>
              <a:rPr lang="en-US" altLang="zh-CN" dirty="0" smtClean="0">
                <a:solidFill>
                  <a:srgbClr val="5F5F5F"/>
                </a:solidFill>
                <a:latin typeface="黑体" pitchFamily="49" charset="-122"/>
                <a:ea typeface="黑体" pitchFamily="49" charset="-122"/>
              </a:rPr>
              <a:t>|</a:t>
            </a:r>
            <a:r>
              <a:rPr lang="zh-CN" altLang="en-US" dirty="0" smtClean="0">
                <a:solidFill>
                  <a:srgbClr val="5F5F5F"/>
                </a:solidFill>
                <a:latin typeface="黑体" pitchFamily="49" charset="-122"/>
                <a:ea typeface="黑体" pitchFamily="49" charset="-122"/>
              </a:rPr>
              <a:t>登记存管</a:t>
            </a:r>
            <a:r>
              <a:rPr lang="zh-CN" altLang="en-US" dirty="0">
                <a:solidFill>
                  <a:srgbClr val="5F5F5F"/>
                </a:solidFill>
                <a:latin typeface="黑体" pitchFamily="49" charset="-122"/>
                <a:ea typeface="黑体" pitchFamily="49" charset="-122"/>
              </a:rPr>
              <a:t>部</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2627784" y="980728"/>
            <a:ext cx="3384376" cy="5256584"/>
          </a:xfrm>
          <a:prstGeom prst="rect">
            <a:avLst/>
          </a:prstGeom>
          <a:solidFill>
            <a:srgbClr val="C00000"/>
          </a:solidFill>
          <a:ln>
            <a:solidFill>
              <a:schemeClr val="bg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nchor="ctr" anchorCtr="1"/>
          <a:lstStyle/>
          <a:p>
            <a:pPr algn="ctr">
              <a:defRPr/>
            </a:pPr>
            <a:r>
              <a:rPr lang="zh-CN" altLang="en-US" sz="16600" b="1" dirty="0" smtClean="0">
                <a:solidFill>
                  <a:schemeClr val="bg1"/>
                </a:solidFill>
                <a:latin typeface="黑体" pitchFamily="49" charset="-122"/>
                <a:ea typeface="黑体" pitchFamily="49" charset="-122"/>
              </a:rPr>
              <a:t>快</a:t>
            </a:r>
            <a:endParaRPr lang="en-US" altLang="zh-CN" sz="16600" b="1" dirty="0" smtClean="0">
              <a:solidFill>
                <a:schemeClr val="bg1"/>
              </a:solidFill>
              <a:latin typeface="黑体" pitchFamily="49" charset="-122"/>
              <a:ea typeface="黑体" pitchFamily="49" charset="-122"/>
            </a:endParaRPr>
          </a:p>
          <a:p>
            <a:pPr>
              <a:defRPr/>
            </a:pPr>
            <a:endParaRPr lang="en-US" altLang="zh-CN" sz="2000" dirty="0" smtClean="0">
              <a:solidFill>
                <a:schemeClr val="bg1"/>
              </a:solidFill>
              <a:latin typeface="黑体" pitchFamily="49" charset="-122"/>
              <a:ea typeface="黑体" pitchFamily="49" charset="-122"/>
            </a:endParaRPr>
          </a:p>
          <a:p>
            <a:pPr>
              <a:defRPr/>
            </a:pPr>
            <a:endParaRPr lang="en-US" altLang="zh-CN" sz="2000" dirty="0" smtClean="0">
              <a:solidFill>
                <a:schemeClr val="bg1"/>
              </a:solidFill>
              <a:latin typeface="黑体" pitchFamily="49" charset="-122"/>
              <a:ea typeface="黑体" pitchFamily="49" charset="-122"/>
            </a:endParaRPr>
          </a:p>
          <a:p>
            <a:pPr algn="ctr">
              <a:defRPr/>
            </a:pPr>
            <a:r>
              <a:rPr lang="zh-CN" altLang="en-US" sz="1600" dirty="0" smtClean="0">
                <a:solidFill>
                  <a:schemeClr val="bg1"/>
                </a:solidFill>
                <a:latin typeface="方正姚体" pitchFamily="2" charset="-122"/>
                <a:ea typeface="方正姚体" pitchFamily="2" charset="-122"/>
              </a:rPr>
              <a:t>网络投票结束后</a:t>
            </a:r>
            <a:r>
              <a:rPr lang="zh-CN" altLang="en-US" sz="2400" dirty="0" smtClean="0">
                <a:solidFill>
                  <a:schemeClr val="bg1"/>
                </a:solidFill>
                <a:latin typeface="方正姚体" pitchFamily="2" charset="-122"/>
                <a:ea typeface="方正姚体" pitchFamily="2" charset="-122"/>
              </a:rPr>
              <a:t>无需等待，</a:t>
            </a:r>
            <a:r>
              <a:rPr lang="zh-CN" altLang="en-US" sz="2400" b="1" dirty="0" smtClean="0">
                <a:solidFill>
                  <a:schemeClr val="bg1"/>
                </a:solidFill>
                <a:latin typeface="方正姚体" pitchFamily="2" charset="-122"/>
                <a:ea typeface="方正姚体" pitchFamily="2" charset="-122"/>
              </a:rPr>
              <a:t>立即</a:t>
            </a:r>
            <a:r>
              <a:rPr lang="zh-CN" altLang="en-US" sz="1600" dirty="0" smtClean="0">
                <a:solidFill>
                  <a:schemeClr val="bg1"/>
                </a:solidFill>
                <a:latin typeface="方正姚体" pitchFamily="2" charset="-122"/>
                <a:ea typeface="方正姚体" pitchFamily="2" charset="-122"/>
              </a:rPr>
              <a:t>获得统计结果</a:t>
            </a:r>
            <a:endParaRPr lang="en-US" altLang="zh-CN" sz="2000" dirty="0" smtClean="0">
              <a:solidFill>
                <a:schemeClr val="bg1"/>
              </a:solidFill>
              <a:latin typeface="方正姚体" pitchFamily="2" charset="-122"/>
              <a:ea typeface="方正姚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hold" grpId="0" nodeType="afterEffect">
                                  <p:stCondLst>
                                    <p:cond delay="0"/>
                                  </p:stCondLst>
                                  <p:iterate type="lt">
                                    <p:tmPct val="0"/>
                                  </p:iterate>
                                  <p:childTnLst>
                                    <p:animClr clrSpc="rgb" dir="cw">
                                      <p:cBhvr override="childStyle">
                                        <p:cTn id="6" dur="500" autoRev="1" fill="hold"/>
                                        <p:tgtEl>
                                          <p:spTgt spid="2"/>
                                        </p:tgtEl>
                                        <p:attrNameLst>
                                          <p:attrName>style.color</p:attrName>
                                        </p:attrNameLst>
                                      </p:cBhvr>
                                      <p:to>
                                        <a:schemeClr val="bg1"/>
                                      </p:to>
                                    </p:animClr>
                                    <p:animClr clrSpc="rgb" dir="cw">
                                      <p:cBhvr>
                                        <p:cTn id="7" dur="500" autoRev="1" fill="hold"/>
                                        <p:tgtEl>
                                          <p:spTgt spid="2"/>
                                        </p:tgtEl>
                                        <p:attrNameLst>
                                          <p:attrName>fillcolor</p:attrName>
                                        </p:attrNameLst>
                                      </p:cBhvr>
                                      <p:to>
                                        <a:schemeClr val="bg1"/>
                                      </p:to>
                                    </p:animClr>
                                    <p:set>
                                      <p:cBhvr>
                                        <p:cTn id="8" dur="500" autoRev="1" fill="hold"/>
                                        <p:tgtEl>
                                          <p:spTgt spid="2"/>
                                        </p:tgtEl>
                                        <p:attrNameLst>
                                          <p:attrName>fill.type</p:attrName>
                                        </p:attrNameLst>
                                      </p:cBhvr>
                                      <p:to>
                                        <p:strVal val="solid"/>
                                      </p:to>
                                    </p:set>
                                    <p:set>
                                      <p:cBhvr>
                                        <p:cTn id="9" dur="500" autoRev="1"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372514"/>
            <a:ext cx="7848872" cy="5890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14944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2627784" y="980728"/>
            <a:ext cx="3384376" cy="5256584"/>
          </a:xfrm>
          <a:prstGeom prst="rect">
            <a:avLst/>
          </a:prstGeom>
          <a:solidFill>
            <a:srgbClr val="C00000"/>
          </a:solidFill>
          <a:ln>
            <a:solidFill>
              <a:schemeClr val="bg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nchor="ctr" anchorCtr="1"/>
          <a:lstStyle/>
          <a:p>
            <a:pPr algn="ctr">
              <a:defRPr/>
            </a:pPr>
            <a:r>
              <a:rPr lang="zh-CN" altLang="en-US" sz="16600" b="1" dirty="0" smtClean="0">
                <a:solidFill>
                  <a:schemeClr val="bg1"/>
                </a:solidFill>
                <a:latin typeface="黑体" pitchFamily="49" charset="-122"/>
                <a:ea typeface="黑体" pitchFamily="49" charset="-122"/>
              </a:rPr>
              <a:t>好</a:t>
            </a:r>
            <a:endParaRPr lang="en-US" altLang="zh-CN" sz="16600" b="1" dirty="0" smtClean="0">
              <a:solidFill>
                <a:schemeClr val="bg1"/>
              </a:solidFill>
              <a:latin typeface="黑体" pitchFamily="49" charset="-122"/>
              <a:ea typeface="黑体" pitchFamily="49" charset="-122"/>
            </a:endParaRPr>
          </a:p>
          <a:p>
            <a:pPr>
              <a:defRPr/>
            </a:pPr>
            <a:endParaRPr lang="en-US" altLang="zh-CN" sz="2000" dirty="0" smtClean="0">
              <a:solidFill>
                <a:schemeClr val="bg1"/>
              </a:solidFill>
              <a:latin typeface="黑体" pitchFamily="49" charset="-122"/>
              <a:ea typeface="黑体" pitchFamily="49" charset="-122"/>
            </a:endParaRPr>
          </a:p>
          <a:p>
            <a:pPr>
              <a:defRPr/>
            </a:pPr>
            <a:endParaRPr lang="en-US" altLang="zh-CN" sz="2000" dirty="0" smtClean="0">
              <a:solidFill>
                <a:schemeClr val="bg1"/>
              </a:solidFill>
              <a:latin typeface="黑体" pitchFamily="49" charset="-122"/>
              <a:ea typeface="黑体" pitchFamily="49" charset="-122"/>
            </a:endParaRPr>
          </a:p>
          <a:p>
            <a:pPr algn="ctr">
              <a:defRPr/>
            </a:pPr>
            <a:r>
              <a:rPr lang="zh-CN" altLang="en-US" sz="1600" dirty="0">
                <a:solidFill>
                  <a:schemeClr val="bg1"/>
                </a:solidFill>
                <a:latin typeface="方正姚体" pitchFamily="2" charset="-122"/>
                <a:ea typeface="方正姚体" pitchFamily="2" charset="-122"/>
              </a:rPr>
              <a:t>支持发行人</a:t>
            </a:r>
            <a:r>
              <a:rPr lang="zh-CN" altLang="en-US" sz="2400" dirty="0" smtClean="0">
                <a:solidFill>
                  <a:schemeClr val="bg1"/>
                </a:solidFill>
                <a:latin typeface="方正姚体" pitchFamily="2" charset="-122"/>
                <a:ea typeface="方正姚体" pitchFamily="2" charset="-122"/>
              </a:rPr>
              <a:t>动态实时</a:t>
            </a:r>
            <a:r>
              <a:rPr lang="zh-CN" altLang="en-US" sz="1600" dirty="0" smtClean="0">
                <a:solidFill>
                  <a:schemeClr val="bg1"/>
                </a:solidFill>
                <a:latin typeface="方正姚体" pitchFamily="2" charset="-122"/>
                <a:ea typeface="方正姚体" pitchFamily="2" charset="-122"/>
              </a:rPr>
              <a:t>查询</a:t>
            </a:r>
            <a:endParaRPr lang="en-US" altLang="zh-CN" sz="1600" dirty="0" smtClean="0">
              <a:solidFill>
                <a:schemeClr val="bg1"/>
              </a:solidFill>
              <a:latin typeface="方正姚体" pitchFamily="2" charset="-122"/>
              <a:ea typeface="方正姚体" pitchFamily="2" charset="-122"/>
            </a:endParaRPr>
          </a:p>
          <a:p>
            <a:pPr algn="ctr">
              <a:defRPr/>
            </a:pPr>
            <a:r>
              <a:rPr lang="zh-CN" altLang="en-US" sz="1600" dirty="0" smtClean="0">
                <a:solidFill>
                  <a:schemeClr val="bg1"/>
                </a:solidFill>
                <a:latin typeface="方正姚体" pitchFamily="2" charset="-122"/>
                <a:ea typeface="方正姚体" pitchFamily="2" charset="-122"/>
              </a:rPr>
              <a:t>投票情况汇总及</a:t>
            </a:r>
            <a:r>
              <a:rPr lang="zh-CN" altLang="en-US" sz="2000" dirty="0" smtClean="0">
                <a:solidFill>
                  <a:schemeClr val="bg1"/>
                </a:solidFill>
                <a:latin typeface="方正姚体" pitchFamily="2" charset="-122"/>
                <a:ea typeface="方正姚体" pitchFamily="2" charset="-122"/>
              </a:rPr>
              <a:t>明细统计</a:t>
            </a:r>
            <a:endParaRPr lang="en-US" altLang="zh-CN" sz="2000" dirty="0" smtClean="0">
              <a:solidFill>
                <a:schemeClr val="bg1"/>
              </a:solidFill>
              <a:latin typeface="方正姚体" pitchFamily="2" charset="-122"/>
              <a:ea typeface="方正姚体" pitchFamily="2" charset="-122"/>
            </a:endParaRPr>
          </a:p>
          <a:p>
            <a:pPr algn="ctr">
              <a:defRPr/>
            </a:pPr>
            <a:r>
              <a:rPr lang="zh-CN" altLang="en-US" sz="1600" dirty="0" smtClean="0">
                <a:solidFill>
                  <a:schemeClr val="bg1"/>
                </a:solidFill>
                <a:latin typeface="方正姚体" pitchFamily="2" charset="-122"/>
                <a:ea typeface="方正姚体" pitchFamily="2" charset="-122"/>
              </a:rPr>
              <a:t>提高</a:t>
            </a:r>
            <a:r>
              <a:rPr lang="zh-CN" altLang="en-US" sz="2000" dirty="0" smtClean="0">
                <a:solidFill>
                  <a:schemeClr val="bg1"/>
                </a:solidFill>
                <a:latin typeface="方正姚体" pitchFamily="2" charset="-122"/>
                <a:ea typeface="方正姚体" pitchFamily="2" charset="-122"/>
              </a:rPr>
              <a:t>投票准确率</a:t>
            </a:r>
            <a:r>
              <a:rPr lang="zh-CN" altLang="en-US" sz="1600" dirty="0" smtClean="0">
                <a:solidFill>
                  <a:schemeClr val="bg1"/>
                </a:solidFill>
                <a:latin typeface="方正姚体" pitchFamily="2" charset="-122"/>
                <a:ea typeface="方正姚体" pitchFamily="2" charset="-122"/>
              </a:rPr>
              <a:t>和</a:t>
            </a:r>
            <a:r>
              <a:rPr lang="zh-CN" altLang="en-US" sz="2400" dirty="0" smtClean="0">
                <a:solidFill>
                  <a:schemeClr val="bg1"/>
                </a:solidFill>
                <a:latin typeface="方正姚体" pitchFamily="2" charset="-122"/>
                <a:ea typeface="方正姚体" pitchFamily="2" charset="-122"/>
              </a:rPr>
              <a:t>通过率</a:t>
            </a:r>
            <a:endParaRPr lang="en-US" altLang="zh-CN" sz="2400" dirty="0" smtClean="0">
              <a:solidFill>
                <a:schemeClr val="bg1"/>
              </a:solidFill>
              <a:latin typeface="方正姚体" pitchFamily="2" charset="-122"/>
              <a:ea typeface="方正姚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hold" grpId="0" nodeType="afterEffect">
                                  <p:stCondLst>
                                    <p:cond delay="0"/>
                                  </p:stCondLst>
                                  <p:iterate type="lt">
                                    <p:tmPct val="0"/>
                                  </p:iterate>
                                  <p:childTnLst>
                                    <p:animClr clrSpc="rgb" dir="cw">
                                      <p:cBhvr override="childStyle">
                                        <p:cTn id="6" dur="500" autoRev="1" fill="hold"/>
                                        <p:tgtEl>
                                          <p:spTgt spid="2"/>
                                        </p:tgtEl>
                                        <p:attrNameLst>
                                          <p:attrName>style.color</p:attrName>
                                        </p:attrNameLst>
                                      </p:cBhvr>
                                      <p:to>
                                        <a:schemeClr val="bg1"/>
                                      </p:to>
                                    </p:animClr>
                                    <p:animClr clrSpc="rgb" dir="cw">
                                      <p:cBhvr>
                                        <p:cTn id="7" dur="500" autoRev="1" fill="hold"/>
                                        <p:tgtEl>
                                          <p:spTgt spid="2"/>
                                        </p:tgtEl>
                                        <p:attrNameLst>
                                          <p:attrName>fillcolor</p:attrName>
                                        </p:attrNameLst>
                                      </p:cBhvr>
                                      <p:to>
                                        <a:schemeClr val="bg1"/>
                                      </p:to>
                                    </p:animClr>
                                    <p:set>
                                      <p:cBhvr>
                                        <p:cTn id="8" dur="500" autoRev="1" fill="hold"/>
                                        <p:tgtEl>
                                          <p:spTgt spid="2"/>
                                        </p:tgtEl>
                                        <p:attrNameLst>
                                          <p:attrName>fill.type</p:attrName>
                                        </p:attrNameLst>
                                      </p:cBhvr>
                                      <p:to>
                                        <p:strVal val="solid"/>
                                      </p:to>
                                    </p:set>
                                    <p:set>
                                      <p:cBhvr>
                                        <p:cTn id="9" dur="500" autoRev="1"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99592" y="404664"/>
            <a:ext cx="7484320" cy="5616624"/>
          </a:xfrm>
          <a:prstGeom prst="rect">
            <a:avLst/>
          </a:prstGeom>
          <a:noFill/>
          <a:ln w="9525">
            <a:noFill/>
            <a:miter lim="800000"/>
            <a:headEnd/>
            <a:tailEnd/>
          </a:ln>
        </p:spPr>
      </p:pic>
      <p:sp>
        <p:nvSpPr>
          <p:cNvPr id="5" name="椭圆 4"/>
          <p:cNvSpPr/>
          <p:nvPr/>
        </p:nvSpPr>
        <p:spPr bwMode="auto">
          <a:xfrm>
            <a:off x="2843808" y="1772816"/>
            <a:ext cx="1656184" cy="576064"/>
          </a:xfrm>
          <a:prstGeom prst="ellipse">
            <a:avLst/>
          </a:prstGeom>
          <a:noFill/>
          <a:ln>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951472" y="512220"/>
            <a:ext cx="7436952" cy="5581076"/>
          </a:xfrm>
          <a:prstGeom prst="rect">
            <a:avLst/>
          </a:prstGeom>
          <a:noFill/>
          <a:ln w="9525">
            <a:noFill/>
            <a:miter lim="800000"/>
            <a:headEnd/>
            <a:tailEnd/>
          </a:ln>
        </p:spPr>
      </p:pic>
      <p:sp>
        <p:nvSpPr>
          <p:cNvPr id="3" name="椭圆 2"/>
          <p:cNvSpPr/>
          <p:nvPr/>
        </p:nvSpPr>
        <p:spPr bwMode="auto">
          <a:xfrm>
            <a:off x="2915816" y="1844824"/>
            <a:ext cx="1944216" cy="576064"/>
          </a:xfrm>
          <a:prstGeom prst="ellipse">
            <a:avLst/>
          </a:prstGeom>
          <a:noFill/>
          <a:ln>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2627784" y="980728"/>
            <a:ext cx="3384376" cy="5256584"/>
          </a:xfrm>
          <a:prstGeom prst="rect">
            <a:avLst/>
          </a:prstGeom>
          <a:solidFill>
            <a:srgbClr val="C00000"/>
          </a:solidFill>
          <a:ln>
            <a:solidFill>
              <a:schemeClr val="bg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nchor="ctr" anchorCtr="1"/>
          <a:lstStyle/>
          <a:p>
            <a:pPr algn="ctr">
              <a:defRPr/>
            </a:pPr>
            <a:r>
              <a:rPr lang="zh-CN" altLang="en-US" sz="16600" b="1" dirty="0" smtClean="0">
                <a:solidFill>
                  <a:schemeClr val="bg1"/>
                </a:solidFill>
                <a:latin typeface="黑体" pitchFamily="49" charset="-122"/>
                <a:ea typeface="黑体" pitchFamily="49" charset="-122"/>
              </a:rPr>
              <a:t>省</a:t>
            </a:r>
            <a:endParaRPr lang="en-US" altLang="zh-CN" sz="16600" b="1" dirty="0" smtClean="0">
              <a:solidFill>
                <a:schemeClr val="bg1"/>
              </a:solidFill>
              <a:latin typeface="黑体" pitchFamily="49" charset="-122"/>
              <a:ea typeface="黑体" pitchFamily="49" charset="-122"/>
            </a:endParaRPr>
          </a:p>
          <a:p>
            <a:pPr>
              <a:defRPr/>
            </a:pPr>
            <a:endParaRPr lang="en-US" altLang="zh-CN" sz="2000" dirty="0" smtClean="0">
              <a:solidFill>
                <a:schemeClr val="bg1"/>
              </a:solidFill>
              <a:latin typeface="黑体" pitchFamily="49" charset="-122"/>
              <a:ea typeface="黑体" pitchFamily="49" charset="-122"/>
            </a:endParaRPr>
          </a:p>
          <a:p>
            <a:pPr>
              <a:defRPr/>
            </a:pPr>
            <a:endParaRPr lang="en-US" altLang="zh-CN" sz="2000" dirty="0" smtClean="0">
              <a:solidFill>
                <a:schemeClr val="bg1"/>
              </a:solidFill>
              <a:latin typeface="黑体" pitchFamily="49" charset="-122"/>
              <a:ea typeface="黑体" pitchFamily="49" charset="-122"/>
            </a:endParaRPr>
          </a:p>
          <a:p>
            <a:pPr algn="ctr">
              <a:defRPr/>
            </a:pPr>
            <a:r>
              <a:rPr lang="zh-CN" altLang="en-US" sz="1600" dirty="0" smtClean="0">
                <a:solidFill>
                  <a:schemeClr val="bg1"/>
                </a:solidFill>
                <a:latin typeface="方正姚体" pitchFamily="2" charset="-122"/>
                <a:ea typeface="方正姚体" pitchFamily="2" charset="-122"/>
              </a:rPr>
              <a:t>按</a:t>
            </a:r>
            <a:r>
              <a:rPr lang="zh-CN" altLang="en-US" sz="2000" dirty="0" smtClean="0">
                <a:solidFill>
                  <a:schemeClr val="bg1"/>
                </a:solidFill>
                <a:latin typeface="方正姚体" pitchFamily="2" charset="-122"/>
                <a:ea typeface="方正姚体" pitchFamily="2" charset="-122"/>
              </a:rPr>
              <a:t>流通股本数量</a:t>
            </a:r>
            <a:r>
              <a:rPr lang="zh-CN" altLang="en-US" sz="1600" dirty="0" smtClean="0">
                <a:solidFill>
                  <a:schemeClr val="bg1"/>
                </a:solidFill>
                <a:latin typeface="方正姚体" pitchFamily="2" charset="-122"/>
                <a:ea typeface="方正姚体" pitchFamily="2" charset="-122"/>
              </a:rPr>
              <a:t>差异化收取</a:t>
            </a:r>
            <a:endParaRPr lang="en-US" altLang="zh-CN" sz="1600" dirty="0" smtClean="0">
              <a:solidFill>
                <a:schemeClr val="bg1"/>
              </a:solidFill>
              <a:latin typeface="方正姚体" pitchFamily="2" charset="-122"/>
              <a:ea typeface="方正姚体" pitchFamily="2" charset="-122"/>
            </a:endParaRPr>
          </a:p>
          <a:p>
            <a:pPr algn="ctr">
              <a:defRPr/>
            </a:pPr>
            <a:r>
              <a:rPr lang="zh-CN" altLang="en-US" sz="1600" dirty="0" smtClean="0">
                <a:solidFill>
                  <a:schemeClr val="bg1"/>
                </a:solidFill>
                <a:latin typeface="方正姚体" pitchFamily="2" charset="-122"/>
                <a:ea typeface="方正姚体" pitchFamily="2" charset="-122"/>
              </a:rPr>
              <a:t>投票</a:t>
            </a:r>
            <a:r>
              <a:rPr lang="zh-CN" altLang="en-US" sz="2400" dirty="0" smtClean="0">
                <a:solidFill>
                  <a:schemeClr val="bg1"/>
                </a:solidFill>
                <a:latin typeface="方正姚体" pitchFamily="2" charset="-122"/>
                <a:ea typeface="方正姚体" pitchFamily="2" charset="-122"/>
              </a:rPr>
              <a:t>费用较低</a:t>
            </a:r>
            <a:endParaRPr lang="en-US" altLang="zh-CN" sz="2400" dirty="0" smtClean="0">
              <a:solidFill>
                <a:schemeClr val="bg1"/>
              </a:solidFill>
              <a:latin typeface="方正姚体" pitchFamily="2" charset="-122"/>
              <a:ea typeface="方正姚体" pitchFamily="2" charset="-122"/>
            </a:endParaRPr>
          </a:p>
          <a:p>
            <a:pPr algn="ctr">
              <a:defRPr/>
            </a:pPr>
            <a:r>
              <a:rPr lang="zh-CN" altLang="en-US" sz="2400" dirty="0">
                <a:solidFill>
                  <a:schemeClr val="bg1"/>
                </a:solidFill>
                <a:latin typeface="方正姚体" pitchFamily="2" charset="-122"/>
                <a:ea typeface="方正姚体" pitchFamily="2" charset="-122"/>
              </a:rPr>
              <a:t>无需</a:t>
            </a:r>
            <a:r>
              <a:rPr lang="zh-CN" altLang="en-US" sz="2000" dirty="0">
                <a:solidFill>
                  <a:schemeClr val="bg1"/>
                </a:solidFill>
                <a:latin typeface="方正姚体" pitchFamily="2" charset="-122"/>
                <a:ea typeface="方正姚体" pitchFamily="2" charset="-122"/>
              </a:rPr>
              <a:t>另行申请</a:t>
            </a:r>
            <a:r>
              <a:rPr lang="zh-CN" altLang="en-US" sz="2400" dirty="0">
                <a:solidFill>
                  <a:schemeClr val="bg1"/>
                </a:solidFill>
                <a:latin typeface="方正姚体" pitchFamily="2" charset="-122"/>
                <a:ea typeface="方正姚体" pitchFamily="2" charset="-122"/>
              </a:rPr>
              <a:t>股东名册</a:t>
            </a:r>
            <a:endParaRPr lang="en-US" altLang="zh-CN" sz="2400" dirty="0">
              <a:solidFill>
                <a:schemeClr val="bg1"/>
              </a:solidFill>
              <a:latin typeface="方正姚体" pitchFamily="2" charset="-122"/>
              <a:ea typeface="方正姚体" pitchFamily="2" charset="-122"/>
            </a:endParaRPr>
          </a:p>
          <a:p>
            <a:pPr algn="ctr">
              <a:defRPr/>
            </a:pPr>
            <a:endParaRPr lang="zh-CN" altLang="en-US" sz="2400" dirty="0">
              <a:solidFill>
                <a:schemeClr val="bg1"/>
              </a:solidFill>
              <a:latin typeface="方正姚体" pitchFamily="2" charset="-122"/>
              <a:ea typeface="方正姚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hold" grpId="0" nodeType="afterEffect">
                                  <p:stCondLst>
                                    <p:cond delay="0"/>
                                  </p:stCondLst>
                                  <p:iterate type="lt">
                                    <p:tmPct val="0"/>
                                  </p:iterate>
                                  <p:childTnLst>
                                    <p:animClr clrSpc="rgb" dir="cw">
                                      <p:cBhvr override="childStyle">
                                        <p:cTn id="6" dur="500" autoRev="1" fill="hold"/>
                                        <p:tgtEl>
                                          <p:spTgt spid="2"/>
                                        </p:tgtEl>
                                        <p:attrNameLst>
                                          <p:attrName>style.color</p:attrName>
                                        </p:attrNameLst>
                                      </p:cBhvr>
                                      <p:to>
                                        <a:schemeClr val="bg1"/>
                                      </p:to>
                                    </p:animClr>
                                    <p:animClr clrSpc="rgb" dir="cw">
                                      <p:cBhvr>
                                        <p:cTn id="7" dur="500" autoRev="1" fill="hold"/>
                                        <p:tgtEl>
                                          <p:spTgt spid="2"/>
                                        </p:tgtEl>
                                        <p:attrNameLst>
                                          <p:attrName>fillcolor</p:attrName>
                                        </p:attrNameLst>
                                      </p:cBhvr>
                                      <p:to>
                                        <a:schemeClr val="bg1"/>
                                      </p:to>
                                    </p:animClr>
                                    <p:set>
                                      <p:cBhvr>
                                        <p:cTn id="8" dur="500" autoRev="1" fill="hold"/>
                                        <p:tgtEl>
                                          <p:spTgt spid="2"/>
                                        </p:tgtEl>
                                        <p:attrNameLst>
                                          <p:attrName>fill.type</p:attrName>
                                        </p:attrNameLst>
                                      </p:cBhvr>
                                      <p:to>
                                        <p:strVal val="solid"/>
                                      </p:to>
                                    </p:set>
                                    <p:set>
                                      <p:cBhvr>
                                        <p:cTn id="9" dur="500" autoRev="1"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331639" y="1844824"/>
            <a:ext cx="3240361" cy="751879"/>
          </a:xfrm>
          <a:prstGeom prst="roundRect">
            <a:avLst>
              <a:gd name="adj" fmla="val 10000"/>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圆角矩形 4"/>
          <p:cNvSpPr/>
          <p:nvPr/>
        </p:nvSpPr>
        <p:spPr>
          <a:xfrm>
            <a:off x="1475656" y="1948632"/>
            <a:ext cx="3168352" cy="720080"/>
          </a:xfrm>
          <a:prstGeom prst="roundRect">
            <a:avLst>
              <a:gd name="adj" fmla="val 10000"/>
            </a:avLst>
          </a:prstGeom>
          <a:ln>
            <a:solidFill>
              <a:srgbClr val="C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圆角矩形 5"/>
          <p:cNvSpPr/>
          <p:nvPr/>
        </p:nvSpPr>
        <p:spPr>
          <a:xfrm>
            <a:off x="1331639" y="3140969"/>
            <a:ext cx="3223931" cy="720080"/>
          </a:xfrm>
          <a:prstGeom prst="roundRect">
            <a:avLst>
              <a:gd name="adj" fmla="val 10000"/>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圆角矩形 6"/>
          <p:cNvSpPr/>
          <p:nvPr/>
        </p:nvSpPr>
        <p:spPr>
          <a:xfrm>
            <a:off x="1475656" y="3244776"/>
            <a:ext cx="3168352" cy="720080"/>
          </a:xfrm>
          <a:prstGeom prst="roundRect">
            <a:avLst>
              <a:gd name="adj" fmla="val 10000"/>
            </a:avLst>
          </a:prstGeom>
          <a:ln>
            <a:solidFill>
              <a:srgbClr val="C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圆角矩形 9"/>
          <p:cNvSpPr/>
          <p:nvPr/>
        </p:nvSpPr>
        <p:spPr>
          <a:xfrm>
            <a:off x="1331640" y="4396904"/>
            <a:ext cx="3223930" cy="792088"/>
          </a:xfrm>
          <a:prstGeom prst="roundRect">
            <a:avLst>
              <a:gd name="adj" fmla="val 10000"/>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圆角矩形 10"/>
          <p:cNvSpPr/>
          <p:nvPr/>
        </p:nvSpPr>
        <p:spPr>
          <a:xfrm>
            <a:off x="1475656" y="4500711"/>
            <a:ext cx="3168352" cy="792088"/>
          </a:xfrm>
          <a:prstGeom prst="roundRect">
            <a:avLst>
              <a:gd name="adj" fmla="val 10000"/>
            </a:avLst>
          </a:prstGeom>
          <a:ln>
            <a:solidFill>
              <a:srgbClr val="C0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2" name="组合 11"/>
          <p:cNvGrpSpPr/>
          <p:nvPr/>
        </p:nvGrpSpPr>
        <p:grpSpPr>
          <a:xfrm>
            <a:off x="4788024" y="1876624"/>
            <a:ext cx="2160240" cy="864096"/>
            <a:chOff x="222" y="51"/>
            <a:chExt cx="2367062" cy="1215318"/>
          </a:xfrm>
        </p:grpSpPr>
        <p:sp>
          <p:nvSpPr>
            <p:cNvPr id="13" name="圆角矩形 12"/>
            <p:cNvSpPr/>
            <p:nvPr/>
          </p:nvSpPr>
          <p:spPr>
            <a:xfrm>
              <a:off x="222" y="51"/>
              <a:ext cx="2367062" cy="1215318"/>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圆角矩形 4"/>
            <p:cNvSpPr/>
            <p:nvPr/>
          </p:nvSpPr>
          <p:spPr>
            <a:xfrm>
              <a:off x="59549" y="59378"/>
              <a:ext cx="2248408" cy="10966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CN" sz="2800" b="0" kern="1200" baseline="0" dirty="0" smtClean="0">
                  <a:solidFill>
                    <a:schemeClr val="bg1"/>
                  </a:solidFill>
                </a:rPr>
                <a:t>2000</a:t>
              </a:r>
              <a:r>
                <a:rPr lang="zh-CN" altLang="en-US" sz="2800" b="0" kern="1200" baseline="0" dirty="0" smtClean="0">
                  <a:solidFill>
                    <a:schemeClr val="bg1"/>
                  </a:solidFill>
                </a:rPr>
                <a:t>元</a:t>
              </a:r>
              <a:endParaRPr lang="zh-CN" altLang="en-US" sz="2800" b="0" kern="1200" baseline="0" dirty="0">
                <a:solidFill>
                  <a:schemeClr val="bg1"/>
                </a:solidFill>
              </a:endParaRPr>
            </a:p>
          </p:txBody>
        </p:sp>
      </p:grpSp>
      <p:grpSp>
        <p:nvGrpSpPr>
          <p:cNvPr id="18" name="组合 17"/>
          <p:cNvGrpSpPr/>
          <p:nvPr/>
        </p:nvGrpSpPr>
        <p:grpSpPr>
          <a:xfrm>
            <a:off x="4788024" y="3140968"/>
            <a:ext cx="2160240" cy="864096"/>
            <a:chOff x="222" y="51"/>
            <a:chExt cx="2367062" cy="1458381"/>
          </a:xfrm>
        </p:grpSpPr>
        <p:sp>
          <p:nvSpPr>
            <p:cNvPr id="19" name="圆角矩形 18"/>
            <p:cNvSpPr/>
            <p:nvPr/>
          </p:nvSpPr>
          <p:spPr>
            <a:xfrm>
              <a:off x="222" y="51"/>
              <a:ext cx="2367062" cy="1458381"/>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圆角矩形 4"/>
            <p:cNvSpPr/>
            <p:nvPr/>
          </p:nvSpPr>
          <p:spPr>
            <a:xfrm>
              <a:off x="59549" y="59377"/>
              <a:ext cx="2248408" cy="13990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CN" sz="2800" b="0" kern="1200" baseline="0" dirty="0" smtClean="0">
                  <a:solidFill>
                    <a:schemeClr val="bg1"/>
                  </a:solidFill>
                </a:rPr>
                <a:t>5000</a:t>
              </a:r>
              <a:r>
                <a:rPr lang="zh-CN" altLang="en-US" sz="2800" b="0" kern="1200" baseline="0" dirty="0" smtClean="0">
                  <a:solidFill>
                    <a:schemeClr val="bg1"/>
                  </a:solidFill>
                </a:rPr>
                <a:t>元</a:t>
              </a:r>
              <a:endParaRPr lang="zh-CN" altLang="en-US" sz="2800" b="0" kern="1200" baseline="0" dirty="0">
                <a:solidFill>
                  <a:schemeClr val="bg1"/>
                </a:solidFill>
              </a:endParaRPr>
            </a:p>
          </p:txBody>
        </p:sp>
      </p:grpSp>
      <p:grpSp>
        <p:nvGrpSpPr>
          <p:cNvPr id="21" name="组合 20"/>
          <p:cNvGrpSpPr/>
          <p:nvPr/>
        </p:nvGrpSpPr>
        <p:grpSpPr>
          <a:xfrm>
            <a:off x="4788024" y="4437112"/>
            <a:ext cx="2160240" cy="864096"/>
            <a:chOff x="222" y="51"/>
            <a:chExt cx="2367062" cy="1458381"/>
          </a:xfrm>
        </p:grpSpPr>
        <p:sp>
          <p:nvSpPr>
            <p:cNvPr id="22" name="圆角矩形 21"/>
            <p:cNvSpPr/>
            <p:nvPr/>
          </p:nvSpPr>
          <p:spPr>
            <a:xfrm>
              <a:off x="222" y="51"/>
              <a:ext cx="2367062" cy="1458381"/>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圆角矩形 4"/>
            <p:cNvSpPr/>
            <p:nvPr/>
          </p:nvSpPr>
          <p:spPr>
            <a:xfrm>
              <a:off x="59549" y="59377"/>
              <a:ext cx="2248408" cy="13990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CN" sz="2800" b="0" kern="1200" baseline="0" dirty="0" smtClean="0">
                  <a:solidFill>
                    <a:schemeClr val="bg1"/>
                  </a:solidFill>
                </a:rPr>
                <a:t>8000</a:t>
              </a:r>
              <a:r>
                <a:rPr lang="zh-CN" altLang="en-US" sz="2800" b="0" kern="1200" baseline="0" dirty="0" smtClean="0">
                  <a:solidFill>
                    <a:schemeClr val="bg1"/>
                  </a:solidFill>
                </a:rPr>
                <a:t>元</a:t>
              </a:r>
              <a:endParaRPr lang="zh-CN" altLang="en-US" sz="2800" b="0" kern="1200" baseline="0" dirty="0">
                <a:solidFill>
                  <a:schemeClr val="bg1"/>
                </a:solidFill>
              </a:endParaRPr>
            </a:p>
          </p:txBody>
        </p:sp>
      </p:grpSp>
      <p:sp>
        <p:nvSpPr>
          <p:cNvPr id="24" name="TextBox 23"/>
          <p:cNvSpPr txBox="1"/>
          <p:nvPr/>
        </p:nvSpPr>
        <p:spPr>
          <a:xfrm>
            <a:off x="1691680" y="2164656"/>
            <a:ext cx="2952328" cy="369332"/>
          </a:xfrm>
          <a:prstGeom prst="rect">
            <a:avLst/>
          </a:prstGeom>
          <a:noFill/>
          <a:ln>
            <a:noFill/>
          </a:ln>
        </p:spPr>
        <p:txBody>
          <a:bodyPr wrap="square" rtlCol="0">
            <a:spAutoFit/>
          </a:bodyPr>
          <a:lstStyle/>
          <a:p>
            <a:pPr>
              <a:buSzPct val="80000"/>
            </a:pPr>
            <a:endParaRPr lang="zh-CN" altLang="en-US" dirty="0" smtClean="0">
              <a:solidFill>
                <a:srgbClr val="C00000"/>
              </a:solidFill>
              <a:latin typeface="方正姚体" pitchFamily="2" charset="-122"/>
              <a:ea typeface="方正姚体" pitchFamily="2" charset="-122"/>
            </a:endParaRPr>
          </a:p>
        </p:txBody>
      </p:sp>
      <p:sp>
        <p:nvSpPr>
          <p:cNvPr id="26" name="矩形 25"/>
          <p:cNvSpPr/>
          <p:nvPr/>
        </p:nvSpPr>
        <p:spPr>
          <a:xfrm>
            <a:off x="1691680" y="3359175"/>
            <a:ext cx="2808312" cy="461665"/>
          </a:xfrm>
          <a:prstGeom prst="rect">
            <a:avLst/>
          </a:prstGeom>
        </p:spPr>
        <p:txBody>
          <a:bodyPr wrap="square">
            <a:spAutoFit/>
          </a:bodyPr>
          <a:lstStyle/>
          <a:p>
            <a:pPr lvl="0"/>
            <a:r>
              <a:rPr lang="en-US" altLang="zh-CN" sz="2400" dirty="0" smtClean="0">
                <a:latin typeface="黑体" pitchFamily="49" charset="-122"/>
                <a:ea typeface="黑体" pitchFamily="49" charset="-122"/>
              </a:rPr>
              <a:t>5</a:t>
            </a:r>
            <a:r>
              <a:rPr lang="zh-CN" altLang="en-US" sz="2400" dirty="0" smtClean="0">
                <a:latin typeface="黑体" pitchFamily="49" charset="-122"/>
                <a:ea typeface="黑体" pitchFamily="49" charset="-122"/>
              </a:rPr>
              <a:t>亿</a:t>
            </a:r>
            <a:r>
              <a:rPr lang="en-US" altLang="zh-CN" sz="2400" dirty="0" smtClean="0">
                <a:latin typeface="黑体" pitchFamily="49" charset="-122"/>
                <a:ea typeface="黑体" pitchFamily="49" charset="-122"/>
              </a:rPr>
              <a:t>-10</a:t>
            </a:r>
            <a:r>
              <a:rPr lang="zh-CN" altLang="en-US" sz="2400" dirty="0" smtClean="0">
                <a:latin typeface="黑体" pitchFamily="49" charset="-122"/>
                <a:ea typeface="黑体" pitchFamily="49" charset="-122"/>
              </a:rPr>
              <a:t>亿股</a:t>
            </a:r>
          </a:p>
        </p:txBody>
      </p:sp>
      <p:sp>
        <p:nvSpPr>
          <p:cNvPr id="27" name="矩形 26"/>
          <p:cNvSpPr/>
          <p:nvPr/>
        </p:nvSpPr>
        <p:spPr>
          <a:xfrm>
            <a:off x="1691680" y="4612928"/>
            <a:ext cx="2448272" cy="461665"/>
          </a:xfrm>
          <a:prstGeom prst="rect">
            <a:avLst/>
          </a:prstGeom>
        </p:spPr>
        <p:txBody>
          <a:bodyPr wrap="square">
            <a:spAutoFit/>
          </a:bodyPr>
          <a:lstStyle/>
          <a:p>
            <a:pPr lvl="0"/>
            <a:r>
              <a:rPr lang="en-US" altLang="zh-CN" sz="2400" dirty="0" smtClean="0">
                <a:latin typeface="黑体" pitchFamily="49" charset="-122"/>
                <a:ea typeface="黑体" pitchFamily="49" charset="-122"/>
              </a:rPr>
              <a:t>10</a:t>
            </a:r>
            <a:r>
              <a:rPr lang="zh-CN" altLang="en-US" sz="2400" dirty="0" smtClean="0">
                <a:latin typeface="黑体" pitchFamily="49" charset="-122"/>
                <a:ea typeface="黑体" pitchFamily="49" charset="-122"/>
              </a:rPr>
              <a:t>亿股以上</a:t>
            </a:r>
            <a:endParaRPr lang="zh-CN" altLang="en-US" sz="2400" dirty="0">
              <a:latin typeface="黑体" pitchFamily="49" charset="-122"/>
              <a:ea typeface="黑体" pitchFamily="49" charset="-122"/>
            </a:endParaRPr>
          </a:p>
        </p:txBody>
      </p:sp>
      <p:sp>
        <p:nvSpPr>
          <p:cNvPr id="25" name="矩形 24"/>
          <p:cNvSpPr/>
          <p:nvPr/>
        </p:nvSpPr>
        <p:spPr>
          <a:xfrm>
            <a:off x="1259632" y="2020640"/>
            <a:ext cx="2448272" cy="461665"/>
          </a:xfrm>
          <a:prstGeom prst="rect">
            <a:avLst/>
          </a:prstGeom>
        </p:spPr>
        <p:txBody>
          <a:bodyPr wrap="square">
            <a:spAutoFit/>
          </a:bodyPr>
          <a:lstStyle/>
          <a:p>
            <a:pPr lvl="0" algn="ctr"/>
            <a:r>
              <a:rPr lang="en-US" altLang="zh-CN" sz="2400" dirty="0" smtClean="0">
                <a:latin typeface="黑体" pitchFamily="49" charset="-122"/>
                <a:ea typeface="黑体" pitchFamily="49" charset="-122"/>
              </a:rPr>
              <a:t>5</a:t>
            </a:r>
            <a:r>
              <a:rPr lang="zh-CN" altLang="en-US" sz="2400" dirty="0" smtClean="0">
                <a:latin typeface="黑体" pitchFamily="49" charset="-122"/>
                <a:ea typeface="黑体" pitchFamily="49" charset="-122"/>
              </a:rPr>
              <a:t>亿股以下</a:t>
            </a:r>
            <a:endParaRPr lang="zh-CN" altLang="en-US" sz="2400" dirty="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23528" y="1628800"/>
            <a:ext cx="8424936" cy="3626534"/>
            <a:chOff x="323528" y="1340768"/>
            <a:chExt cx="8424936" cy="3626534"/>
          </a:xfrm>
        </p:grpSpPr>
        <p:sp>
          <p:nvSpPr>
            <p:cNvPr id="43" name="矩形 42"/>
            <p:cNvSpPr/>
            <p:nvPr/>
          </p:nvSpPr>
          <p:spPr>
            <a:xfrm>
              <a:off x="7080002" y="2060848"/>
              <a:ext cx="1668462" cy="2880320"/>
            </a:xfrm>
            <a:prstGeom prst="rect">
              <a:avLst/>
            </a:prstGeom>
            <a:noFill/>
            <a:ln w="38100">
              <a:solidFill>
                <a:srgbClr val="C0000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1" name="矩形 40"/>
            <p:cNvSpPr/>
            <p:nvPr/>
          </p:nvSpPr>
          <p:spPr>
            <a:xfrm>
              <a:off x="4932040" y="2060848"/>
              <a:ext cx="1668462" cy="2880320"/>
            </a:xfrm>
            <a:prstGeom prst="rect">
              <a:avLst/>
            </a:prstGeom>
            <a:noFill/>
            <a:ln w="38100">
              <a:solidFill>
                <a:srgbClr val="C0000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2" name="TextBox 41"/>
            <p:cNvSpPr txBox="1"/>
            <p:nvPr/>
          </p:nvSpPr>
          <p:spPr>
            <a:xfrm flipH="1">
              <a:off x="5004048" y="3212976"/>
              <a:ext cx="1512168" cy="1477328"/>
            </a:xfrm>
            <a:prstGeom prst="rect">
              <a:avLst/>
            </a:prstGeom>
            <a:noFill/>
          </p:spPr>
          <p:txBody>
            <a:bodyPr wrap="square" rtlCol="0">
              <a:spAutoFit/>
            </a:bodyPr>
            <a:lstStyle/>
            <a:p>
              <a:pPr>
                <a:buClr>
                  <a:srgbClr val="C00000"/>
                </a:buClr>
                <a:buSzPct val="80000"/>
                <a:buFont typeface="Wingdings" pitchFamily="2" charset="2"/>
                <a:buChar char="ü"/>
              </a:pPr>
              <a:r>
                <a:rPr lang="zh-CN" altLang="en-US" dirty="0" smtClean="0">
                  <a:solidFill>
                    <a:srgbClr val="C00000"/>
                  </a:solidFill>
                  <a:latin typeface="方正姚体" pitchFamily="2" charset="-122"/>
                  <a:ea typeface="方正姚体" pitchFamily="2" charset="-122"/>
                </a:rPr>
                <a:t>动态实时查询投票明细</a:t>
              </a:r>
              <a:endParaRPr lang="en-US" altLang="zh-CN" dirty="0" smtClean="0">
                <a:solidFill>
                  <a:srgbClr val="C00000"/>
                </a:solidFill>
                <a:latin typeface="方正姚体" pitchFamily="2" charset="-122"/>
                <a:ea typeface="方正姚体" pitchFamily="2" charset="-122"/>
              </a:endParaRPr>
            </a:p>
            <a:p>
              <a:pPr>
                <a:buClr>
                  <a:srgbClr val="C00000"/>
                </a:buClr>
                <a:buSzPct val="80000"/>
                <a:buFont typeface="Wingdings" pitchFamily="2" charset="2"/>
                <a:buChar char="ü"/>
              </a:pPr>
              <a:endParaRPr lang="en-US" altLang="zh-CN" dirty="0" smtClean="0">
                <a:solidFill>
                  <a:srgbClr val="C00000"/>
                </a:solidFill>
                <a:latin typeface="方正姚体" pitchFamily="2" charset="-122"/>
                <a:ea typeface="方正姚体" pitchFamily="2" charset="-122"/>
              </a:endParaRPr>
            </a:p>
            <a:p>
              <a:pPr>
                <a:buClr>
                  <a:srgbClr val="C00000"/>
                </a:buClr>
                <a:buSzPct val="80000"/>
                <a:buFont typeface="Wingdings" pitchFamily="2" charset="2"/>
                <a:buChar char="ü"/>
              </a:pPr>
              <a:r>
                <a:rPr lang="zh-CN" altLang="en-US" dirty="0" smtClean="0">
                  <a:solidFill>
                    <a:srgbClr val="C00000"/>
                  </a:solidFill>
                  <a:latin typeface="方正姚体" pitchFamily="2" charset="-122"/>
                  <a:ea typeface="方正姚体" pitchFamily="2" charset="-122"/>
                </a:rPr>
                <a:t>提高议案通过比例</a:t>
              </a:r>
            </a:p>
          </p:txBody>
        </p:sp>
        <p:sp>
          <p:nvSpPr>
            <p:cNvPr id="39" name="矩形 38"/>
            <p:cNvSpPr/>
            <p:nvPr/>
          </p:nvSpPr>
          <p:spPr>
            <a:xfrm>
              <a:off x="2771800" y="2060848"/>
              <a:ext cx="1668462" cy="2880320"/>
            </a:xfrm>
            <a:prstGeom prst="rect">
              <a:avLst/>
            </a:prstGeom>
            <a:noFill/>
            <a:ln w="38100">
              <a:solidFill>
                <a:srgbClr val="C0000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r>
                <a:rPr lang="en-US" altLang="zh-CN" dirty="0" smtClean="0"/>
                <a:t> </a:t>
              </a:r>
              <a:endParaRPr lang="zh-CN" altLang="en-US" dirty="0"/>
            </a:p>
          </p:txBody>
        </p:sp>
        <p:sp>
          <p:nvSpPr>
            <p:cNvPr id="11" name="矩形 10"/>
            <p:cNvSpPr/>
            <p:nvPr/>
          </p:nvSpPr>
          <p:spPr>
            <a:xfrm>
              <a:off x="611560" y="2060848"/>
              <a:ext cx="1668462" cy="2880320"/>
            </a:xfrm>
            <a:prstGeom prst="rect">
              <a:avLst/>
            </a:prstGeom>
            <a:noFill/>
            <a:ln w="38100">
              <a:solidFill>
                <a:srgbClr val="C0000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椭圆 15"/>
            <p:cNvSpPr/>
            <p:nvPr/>
          </p:nvSpPr>
          <p:spPr>
            <a:xfrm>
              <a:off x="323528" y="1340768"/>
              <a:ext cx="1584176" cy="1656184"/>
            </a:xfrm>
            <a:prstGeom prst="ellipse">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TextBox 23"/>
            <p:cNvSpPr txBox="1"/>
            <p:nvPr/>
          </p:nvSpPr>
          <p:spPr>
            <a:xfrm>
              <a:off x="611560" y="1556792"/>
              <a:ext cx="864096" cy="1107996"/>
            </a:xfrm>
            <a:prstGeom prst="rect">
              <a:avLst/>
            </a:prstGeom>
            <a:noFill/>
          </p:spPr>
          <p:txBody>
            <a:bodyPr wrap="square" rtlCol="0">
              <a:spAutoFit/>
            </a:bodyPr>
            <a:lstStyle/>
            <a:p>
              <a:pPr>
                <a:buSzPct val="80000"/>
              </a:pPr>
              <a:r>
                <a:rPr lang="zh-CN" altLang="en-US" sz="6600" dirty="0" smtClean="0">
                  <a:solidFill>
                    <a:schemeClr val="bg1"/>
                  </a:solidFill>
                  <a:latin typeface="黑体" pitchFamily="49" charset="-122"/>
                  <a:ea typeface="黑体" pitchFamily="49" charset="-122"/>
                </a:rPr>
                <a:t>多</a:t>
              </a:r>
            </a:p>
          </p:txBody>
        </p:sp>
        <p:sp>
          <p:nvSpPr>
            <p:cNvPr id="26" name="TextBox 25"/>
            <p:cNvSpPr txBox="1"/>
            <p:nvPr/>
          </p:nvSpPr>
          <p:spPr>
            <a:xfrm flipH="1">
              <a:off x="683568" y="3140968"/>
              <a:ext cx="1512168" cy="1477328"/>
            </a:xfrm>
            <a:prstGeom prst="rect">
              <a:avLst/>
            </a:prstGeom>
            <a:noFill/>
          </p:spPr>
          <p:txBody>
            <a:bodyPr wrap="square" rtlCol="0">
              <a:spAutoFit/>
            </a:bodyPr>
            <a:lstStyle/>
            <a:p>
              <a:pPr>
                <a:buClr>
                  <a:srgbClr val="C00000"/>
                </a:buClr>
                <a:buSzPct val="80000"/>
                <a:buFont typeface="Wingdings" pitchFamily="2" charset="2"/>
                <a:buChar char="ü"/>
              </a:pPr>
              <a:r>
                <a:rPr lang="zh-CN" altLang="en-US" dirty="0" smtClean="0">
                  <a:solidFill>
                    <a:srgbClr val="C00000"/>
                  </a:solidFill>
                  <a:latin typeface="方正姚体" pitchFamily="2" charset="-122"/>
                  <a:ea typeface="方正姚体" pitchFamily="2" charset="-122"/>
                </a:rPr>
                <a:t>现场和网络投票汇总</a:t>
              </a:r>
              <a:endParaRPr lang="en-US" altLang="zh-CN" dirty="0" smtClean="0">
                <a:solidFill>
                  <a:srgbClr val="C00000"/>
                </a:solidFill>
                <a:latin typeface="方正姚体" pitchFamily="2" charset="-122"/>
                <a:ea typeface="方正姚体" pitchFamily="2" charset="-122"/>
              </a:endParaRPr>
            </a:p>
            <a:p>
              <a:pPr>
                <a:buClr>
                  <a:srgbClr val="C00000"/>
                </a:buClr>
                <a:buSzPct val="80000"/>
                <a:buFont typeface="Wingdings" pitchFamily="2" charset="2"/>
                <a:buChar char="ü"/>
              </a:pPr>
              <a:endParaRPr lang="en-US" altLang="zh-CN" dirty="0" smtClean="0">
                <a:solidFill>
                  <a:srgbClr val="C00000"/>
                </a:solidFill>
                <a:latin typeface="方正姚体" pitchFamily="2" charset="-122"/>
                <a:ea typeface="方正姚体" pitchFamily="2" charset="-122"/>
              </a:endParaRPr>
            </a:p>
            <a:p>
              <a:pPr>
                <a:buClr>
                  <a:srgbClr val="C00000"/>
                </a:buClr>
                <a:buSzPct val="80000"/>
                <a:buFont typeface="Wingdings" pitchFamily="2" charset="2"/>
                <a:buChar char="ü"/>
              </a:pPr>
              <a:r>
                <a:rPr lang="zh-CN" altLang="en-US" dirty="0" smtClean="0">
                  <a:solidFill>
                    <a:srgbClr val="C00000"/>
                  </a:solidFill>
                  <a:latin typeface="方正姚体" pitchFamily="2" charset="-122"/>
                  <a:ea typeface="方正姚体" pitchFamily="2" charset="-122"/>
                </a:rPr>
                <a:t>事前防止重复投票</a:t>
              </a:r>
            </a:p>
          </p:txBody>
        </p:sp>
        <p:sp>
          <p:nvSpPr>
            <p:cNvPr id="28" name="椭圆 27"/>
            <p:cNvSpPr/>
            <p:nvPr/>
          </p:nvSpPr>
          <p:spPr>
            <a:xfrm>
              <a:off x="2483768" y="1340768"/>
              <a:ext cx="1584176" cy="1656184"/>
            </a:xfrm>
            <a:prstGeom prst="ellipse">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extBox 28"/>
            <p:cNvSpPr txBox="1"/>
            <p:nvPr/>
          </p:nvSpPr>
          <p:spPr>
            <a:xfrm>
              <a:off x="2771800" y="1556792"/>
              <a:ext cx="864096" cy="1107996"/>
            </a:xfrm>
            <a:prstGeom prst="rect">
              <a:avLst/>
            </a:prstGeom>
            <a:noFill/>
          </p:spPr>
          <p:txBody>
            <a:bodyPr wrap="square" rtlCol="0">
              <a:spAutoFit/>
            </a:bodyPr>
            <a:lstStyle/>
            <a:p>
              <a:pPr>
                <a:buSzPct val="80000"/>
              </a:pPr>
              <a:r>
                <a:rPr lang="zh-CN" altLang="en-US" sz="6600" dirty="0" smtClean="0">
                  <a:solidFill>
                    <a:schemeClr val="bg1"/>
                  </a:solidFill>
                  <a:latin typeface="黑体" pitchFamily="49" charset="-122"/>
                  <a:ea typeface="黑体" pitchFamily="49" charset="-122"/>
                </a:rPr>
                <a:t>快</a:t>
              </a:r>
            </a:p>
          </p:txBody>
        </p:sp>
        <p:sp>
          <p:nvSpPr>
            <p:cNvPr id="32" name="椭圆 31"/>
            <p:cNvSpPr/>
            <p:nvPr/>
          </p:nvSpPr>
          <p:spPr>
            <a:xfrm>
              <a:off x="4644008" y="1340768"/>
              <a:ext cx="1584176" cy="1656184"/>
            </a:xfrm>
            <a:prstGeom prst="ellipse">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TextBox 32"/>
            <p:cNvSpPr txBox="1"/>
            <p:nvPr/>
          </p:nvSpPr>
          <p:spPr>
            <a:xfrm>
              <a:off x="4932040" y="1556792"/>
              <a:ext cx="864096" cy="1107996"/>
            </a:xfrm>
            <a:prstGeom prst="rect">
              <a:avLst/>
            </a:prstGeom>
            <a:noFill/>
          </p:spPr>
          <p:txBody>
            <a:bodyPr wrap="square" rtlCol="0">
              <a:spAutoFit/>
            </a:bodyPr>
            <a:lstStyle/>
            <a:p>
              <a:pPr>
                <a:buSzPct val="80000"/>
              </a:pPr>
              <a:r>
                <a:rPr lang="zh-CN" altLang="en-US" sz="6600" dirty="0" smtClean="0">
                  <a:solidFill>
                    <a:schemeClr val="bg1"/>
                  </a:solidFill>
                  <a:latin typeface="黑体" pitchFamily="49" charset="-122"/>
                  <a:ea typeface="黑体" pitchFamily="49" charset="-122"/>
                </a:rPr>
                <a:t>好</a:t>
              </a:r>
            </a:p>
          </p:txBody>
        </p:sp>
        <p:sp>
          <p:nvSpPr>
            <p:cNvPr id="36" name="椭圆 35"/>
            <p:cNvSpPr/>
            <p:nvPr/>
          </p:nvSpPr>
          <p:spPr>
            <a:xfrm>
              <a:off x="6804248" y="1340768"/>
              <a:ext cx="1584176" cy="1656184"/>
            </a:xfrm>
            <a:prstGeom prst="ellipse">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TextBox 36"/>
            <p:cNvSpPr txBox="1"/>
            <p:nvPr/>
          </p:nvSpPr>
          <p:spPr>
            <a:xfrm>
              <a:off x="7092280" y="1556792"/>
              <a:ext cx="864096" cy="1107996"/>
            </a:xfrm>
            <a:prstGeom prst="rect">
              <a:avLst/>
            </a:prstGeom>
            <a:noFill/>
          </p:spPr>
          <p:txBody>
            <a:bodyPr wrap="square" rtlCol="0">
              <a:spAutoFit/>
            </a:bodyPr>
            <a:lstStyle/>
            <a:p>
              <a:pPr>
                <a:buSzPct val="80000"/>
              </a:pPr>
              <a:r>
                <a:rPr lang="zh-CN" altLang="en-US" sz="6600" dirty="0" smtClean="0">
                  <a:solidFill>
                    <a:schemeClr val="bg1"/>
                  </a:solidFill>
                  <a:latin typeface="黑体" pitchFamily="49" charset="-122"/>
                  <a:ea typeface="黑体" pitchFamily="49" charset="-122"/>
                </a:rPr>
                <a:t>省</a:t>
              </a:r>
            </a:p>
          </p:txBody>
        </p:sp>
        <p:sp>
          <p:nvSpPr>
            <p:cNvPr id="40" name="TextBox 39"/>
            <p:cNvSpPr txBox="1"/>
            <p:nvPr/>
          </p:nvSpPr>
          <p:spPr>
            <a:xfrm flipH="1">
              <a:off x="2843808" y="3140968"/>
              <a:ext cx="1512168" cy="1754326"/>
            </a:xfrm>
            <a:prstGeom prst="rect">
              <a:avLst/>
            </a:prstGeom>
            <a:noFill/>
          </p:spPr>
          <p:txBody>
            <a:bodyPr wrap="square" rtlCol="0">
              <a:spAutoFit/>
            </a:bodyPr>
            <a:lstStyle/>
            <a:p>
              <a:pPr>
                <a:buClr>
                  <a:srgbClr val="C00000"/>
                </a:buClr>
                <a:buSzPct val="80000"/>
                <a:buFont typeface="Wingdings" pitchFamily="2" charset="2"/>
                <a:buChar char="ü"/>
              </a:pPr>
              <a:r>
                <a:rPr lang="zh-CN" altLang="en-US" dirty="0">
                  <a:solidFill>
                    <a:srgbClr val="C00000"/>
                  </a:solidFill>
                  <a:latin typeface="方正姚体" pitchFamily="2" charset="-122"/>
                  <a:ea typeface="方正姚体" pitchFamily="2" charset="-122"/>
                </a:rPr>
                <a:t>网络投票结束无需</a:t>
              </a:r>
              <a:r>
                <a:rPr lang="zh-CN" altLang="en-US" dirty="0" smtClean="0">
                  <a:solidFill>
                    <a:srgbClr val="C00000"/>
                  </a:solidFill>
                  <a:latin typeface="方正姚体" pitchFamily="2" charset="-122"/>
                  <a:ea typeface="方正姚体" pitchFamily="2" charset="-122"/>
                </a:rPr>
                <a:t>等待</a:t>
              </a:r>
              <a:endParaRPr lang="en-US" altLang="zh-CN" dirty="0" smtClean="0">
                <a:solidFill>
                  <a:srgbClr val="C00000"/>
                </a:solidFill>
                <a:latin typeface="方正姚体" pitchFamily="2" charset="-122"/>
                <a:ea typeface="方正姚体" pitchFamily="2" charset="-122"/>
              </a:endParaRPr>
            </a:p>
            <a:p>
              <a:pPr>
                <a:buClr>
                  <a:srgbClr val="C00000"/>
                </a:buClr>
                <a:buSzPct val="80000"/>
                <a:buFont typeface="Wingdings" pitchFamily="2" charset="2"/>
                <a:buChar char="ü"/>
              </a:pPr>
              <a:endParaRPr lang="en-US" altLang="zh-CN" dirty="0">
                <a:solidFill>
                  <a:srgbClr val="C00000"/>
                </a:solidFill>
                <a:latin typeface="方正姚体" pitchFamily="2" charset="-122"/>
                <a:ea typeface="方正姚体" pitchFamily="2" charset="-122"/>
              </a:endParaRPr>
            </a:p>
            <a:p>
              <a:pPr>
                <a:buClr>
                  <a:srgbClr val="C00000"/>
                </a:buClr>
                <a:buSzPct val="80000"/>
                <a:buFont typeface="Wingdings" pitchFamily="2" charset="2"/>
                <a:buChar char="ü"/>
              </a:pPr>
              <a:r>
                <a:rPr lang="en-US" altLang="zh-CN" dirty="0" smtClean="0">
                  <a:solidFill>
                    <a:srgbClr val="C00000"/>
                  </a:solidFill>
                  <a:latin typeface="方正姚体" pitchFamily="2" charset="-122"/>
                  <a:ea typeface="方正姚体" pitchFamily="2" charset="-122"/>
                </a:rPr>
                <a:t>3</a:t>
              </a:r>
              <a:r>
                <a:rPr lang="zh-CN" altLang="en-US" dirty="0" smtClean="0">
                  <a:solidFill>
                    <a:srgbClr val="C00000"/>
                  </a:solidFill>
                  <a:latin typeface="方正姚体" pitchFamily="2" charset="-122"/>
                  <a:ea typeface="方正姚体" pitchFamily="2" charset="-122"/>
                </a:rPr>
                <a:t>点立即获得统计结果</a:t>
              </a:r>
              <a:endParaRPr lang="en-US" altLang="zh-CN" dirty="0" smtClean="0">
                <a:solidFill>
                  <a:srgbClr val="C00000"/>
                </a:solidFill>
                <a:latin typeface="方正姚体" pitchFamily="2" charset="-122"/>
                <a:ea typeface="方正姚体" pitchFamily="2" charset="-122"/>
              </a:endParaRPr>
            </a:p>
            <a:p>
              <a:pPr>
                <a:buClr>
                  <a:srgbClr val="C00000"/>
                </a:buClr>
                <a:buSzPct val="80000"/>
                <a:buFont typeface="Wingdings" pitchFamily="2" charset="2"/>
                <a:buChar char="ü"/>
              </a:pPr>
              <a:endParaRPr lang="en-US" altLang="zh-CN" dirty="0" smtClean="0">
                <a:solidFill>
                  <a:srgbClr val="C00000"/>
                </a:solidFill>
                <a:latin typeface="方正姚体" pitchFamily="2" charset="-122"/>
                <a:ea typeface="方正姚体" pitchFamily="2" charset="-122"/>
              </a:endParaRPr>
            </a:p>
          </p:txBody>
        </p:sp>
        <p:sp>
          <p:nvSpPr>
            <p:cNvPr id="44" name="TextBox 43"/>
            <p:cNvSpPr txBox="1"/>
            <p:nvPr/>
          </p:nvSpPr>
          <p:spPr>
            <a:xfrm flipH="1">
              <a:off x="7152010" y="3212976"/>
              <a:ext cx="1512168" cy="1754326"/>
            </a:xfrm>
            <a:prstGeom prst="rect">
              <a:avLst/>
            </a:prstGeom>
            <a:noFill/>
          </p:spPr>
          <p:txBody>
            <a:bodyPr wrap="square" rtlCol="0">
              <a:spAutoFit/>
            </a:bodyPr>
            <a:lstStyle/>
            <a:p>
              <a:pPr>
                <a:buClr>
                  <a:srgbClr val="C00000"/>
                </a:buClr>
                <a:buSzPct val="80000"/>
                <a:buFont typeface="Wingdings" pitchFamily="2" charset="2"/>
                <a:buChar char="ü"/>
              </a:pPr>
              <a:r>
                <a:rPr lang="zh-CN" altLang="en-US" dirty="0">
                  <a:solidFill>
                    <a:srgbClr val="C00000"/>
                  </a:solidFill>
                  <a:latin typeface="方正姚体" pitchFamily="2" charset="-122"/>
                  <a:ea typeface="方正姚体" pitchFamily="2" charset="-122"/>
                </a:rPr>
                <a:t>有效控制会议</a:t>
              </a:r>
              <a:r>
                <a:rPr lang="zh-CN" altLang="en-US" dirty="0" smtClean="0">
                  <a:solidFill>
                    <a:srgbClr val="C00000"/>
                  </a:solidFill>
                  <a:latin typeface="方正姚体" pitchFamily="2" charset="-122"/>
                  <a:ea typeface="方正姚体" pitchFamily="2" charset="-122"/>
                </a:rPr>
                <a:t>成本</a:t>
              </a:r>
              <a:endParaRPr lang="en-US" altLang="zh-CN" dirty="0" smtClean="0">
                <a:solidFill>
                  <a:srgbClr val="C00000"/>
                </a:solidFill>
                <a:latin typeface="方正姚体" pitchFamily="2" charset="-122"/>
                <a:ea typeface="方正姚体" pitchFamily="2" charset="-122"/>
              </a:endParaRPr>
            </a:p>
            <a:p>
              <a:pPr>
                <a:buClr>
                  <a:srgbClr val="C00000"/>
                </a:buClr>
                <a:buSzPct val="80000"/>
                <a:buFont typeface="Wingdings" pitchFamily="2" charset="2"/>
                <a:buChar char="ü"/>
              </a:pPr>
              <a:endParaRPr lang="zh-CN" altLang="en-US" dirty="0">
                <a:solidFill>
                  <a:srgbClr val="C00000"/>
                </a:solidFill>
                <a:latin typeface="方正姚体" pitchFamily="2" charset="-122"/>
                <a:ea typeface="方正姚体" pitchFamily="2" charset="-122"/>
              </a:endParaRPr>
            </a:p>
            <a:p>
              <a:pPr>
                <a:buClr>
                  <a:srgbClr val="C00000"/>
                </a:buClr>
                <a:buSzPct val="80000"/>
                <a:buFont typeface="Wingdings" pitchFamily="2" charset="2"/>
                <a:buChar char="ü"/>
              </a:pPr>
              <a:r>
                <a:rPr lang="zh-CN" altLang="en-US" dirty="0" smtClean="0">
                  <a:solidFill>
                    <a:srgbClr val="C00000"/>
                  </a:solidFill>
                  <a:latin typeface="方正姚体" pitchFamily="2" charset="-122"/>
                  <a:ea typeface="方正姚体" pitchFamily="2" charset="-122"/>
                </a:rPr>
                <a:t>无需</a:t>
              </a:r>
              <a:r>
                <a:rPr lang="zh-CN" altLang="en-US" dirty="0">
                  <a:solidFill>
                    <a:srgbClr val="C00000"/>
                  </a:solidFill>
                  <a:latin typeface="方正姚体" pitchFamily="2" charset="-122"/>
                  <a:ea typeface="方正姚体" pitchFamily="2" charset="-122"/>
                </a:rPr>
                <a:t>另行申请股东名册</a:t>
              </a:r>
            </a:p>
            <a:p>
              <a:pPr>
                <a:buClr>
                  <a:srgbClr val="C00000"/>
                </a:buClr>
                <a:buSzPct val="80000"/>
                <a:buFont typeface="Wingdings" pitchFamily="2" charset="2"/>
                <a:buChar char="ü"/>
              </a:pPr>
              <a:endParaRPr lang="en-US" altLang="zh-CN" dirty="0" smtClean="0">
                <a:solidFill>
                  <a:srgbClr val="C00000"/>
                </a:solidFill>
                <a:latin typeface="方正姚体" pitchFamily="2" charset="-122"/>
                <a:ea typeface="方正姚体" pitchFamily="2" charset="-122"/>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1259632" y="2924944"/>
            <a:ext cx="7272808" cy="1224136"/>
          </a:xfrm>
          <a:prstGeom prst="rect">
            <a:avLst/>
          </a:prstGeom>
          <a:solidFill>
            <a:srgbClr val="C000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bIns="46800" anchor="ctr" anchorCtr="1"/>
          <a:lstStyle/>
          <a:p>
            <a:pPr>
              <a:defRPr/>
            </a:pPr>
            <a:r>
              <a:rPr lang="zh-CN" altLang="en-US" sz="2400" dirty="0" smtClean="0">
                <a:solidFill>
                  <a:schemeClr val="bg1"/>
                </a:solidFill>
                <a:latin typeface="方正姚体" pitchFamily="2" charset="-122"/>
                <a:ea typeface="方正姚体" pitchFamily="2" charset="-122"/>
              </a:rPr>
              <a:t>中国结算网络投票</a:t>
            </a:r>
            <a:r>
              <a:rPr lang="zh-CN" altLang="en-US" sz="3600" dirty="0" smtClean="0">
                <a:solidFill>
                  <a:schemeClr val="bg1"/>
                </a:solidFill>
                <a:latin typeface="方正姚体" pitchFamily="2" charset="-122"/>
                <a:ea typeface="方正姚体" pitchFamily="2" charset="-122"/>
              </a:rPr>
              <a:t>投资者使用感受</a:t>
            </a:r>
            <a:r>
              <a:rPr lang="zh-CN" altLang="en-US" sz="2400" dirty="0" smtClean="0">
                <a:solidFill>
                  <a:schemeClr val="bg1"/>
                </a:solidFill>
                <a:latin typeface="方正姚体" pitchFamily="2" charset="-122"/>
                <a:ea typeface="方正姚体" pitchFamily="2" charset="-122"/>
              </a:rPr>
              <a:t>如何</a:t>
            </a:r>
            <a:endParaRPr lang="zh-CN" altLang="en-US" sz="2400" dirty="0">
              <a:solidFill>
                <a:schemeClr val="bg1"/>
              </a:solidFill>
              <a:latin typeface="方正姚体" pitchFamily="2" charset="-122"/>
              <a:ea typeface="方正姚体" pitchFamily="2" charset="-122"/>
            </a:endParaRPr>
          </a:p>
        </p:txBody>
      </p:sp>
    </p:spTree>
    <p:extLst>
      <p:ext uri="{BB962C8B-B14F-4D97-AF65-F5344CB8AC3E}">
        <p14:creationId xmlns:p14="http://schemas.microsoft.com/office/powerpoint/2010/main" xmlns="" val="794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7624" y="2895327"/>
            <a:ext cx="7632848" cy="461665"/>
          </a:xfrm>
          <a:prstGeom prst="rect">
            <a:avLst/>
          </a:prstGeom>
        </p:spPr>
        <p:txBody>
          <a:bodyPr wrap="square">
            <a:spAutoFit/>
          </a:bodyPr>
          <a:lstStyle/>
          <a:p>
            <a:pPr marL="1600200" lvl="3" indent="-228600">
              <a:spcBef>
                <a:spcPct val="40000"/>
              </a:spcBef>
              <a:buClr>
                <a:srgbClr val="CC0000"/>
              </a:buClr>
              <a:buSzPct val="80000"/>
              <a:buFont typeface="Wingdings" pitchFamily="2" charset="2"/>
              <a:buChar char="n"/>
            </a:pPr>
            <a:r>
              <a:rPr lang="zh-CN" altLang="en-US" sz="2400" dirty="0" smtClean="0">
                <a:solidFill>
                  <a:srgbClr val="C00000"/>
                </a:solidFill>
                <a:latin typeface="方正姚体" pitchFamily="2" charset="-122"/>
                <a:ea typeface="方正姚体" pitchFamily="2" charset="-122"/>
              </a:rPr>
              <a:t>交互操作方式，</a:t>
            </a:r>
            <a:r>
              <a:rPr lang="zh-CN" altLang="en-US" sz="2000" dirty="0" smtClean="0">
                <a:solidFill>
                  <a:srgbClr val="C00000"/>
                </a:solidFill>
                <a:latin typeface="方正姚体" pitchFamily="2" charset="-122"/>
                <a:ea typeface="方正姚体" pitchFamily="2" charset="-122"/>
              </a:rPr>
              <a:t>只需点击鼠标，无需逐个输入</a:t>
            </a:r>
            <a:endParaRPr lang="en-US" altLang="zh-CN" sz="2000" dirty="0" smtClean="0">
              <a:solidFill>
                <a:srgbClr val="C00000"/>
              </a:solidFill>
              <a:latin typeface="方正姚体" pitchFamily="2" charset="-122"/>
              <a:ea typeface="方正姚体" pitchFamily="2" charset="-122"/>
            </a:endParaRPr>
          </a:p>
        </p:txBody>
      </p:sp>
      <p:sp>
        <p:nvSpPr>
          <p:cNvPr id="3" name="矩形 2"/>
          <p:cNvSpPr/>
          <p:nvPr/>
        </p:nvSpPr>
        <p:spPr>
          <a:xfrm>
            <a:off x="323528" y="1959223"/>
            <a:ext cx="7416824" cy="461665"/>
          </a:xfrm>
          <a:prstGeom prst="rect">
            <a:avLst/>
          </a:prstGeom>
        </p:spPr>
        <p:txBody>
          <a:bodyPr wrap="square">
            <a:spAutoFit/>
          </a:bodyPr>
          <a:lstStyle/>
          <a:p>
            <a:pPr marL="1600200" lvl="3" indent="-228600">
              <a:spcBef>
                <a:spcPct val="40000"/>
              </a:spcBef>
              <a:buClr>
                <a:srgbClr val="CC0000"/>
              </a:buClr>
              <a:buSzPct val="80000"/>
              <a:buFont typeface="Wingdings" pitchFamily="2" charset="2"/>
              <a:buChar char="n"/>
            </a:pPr>
            <a:r>
              <a:rPr lang="zh-CN" altLang="en-US" sz="2400" dirty="0" smtClean="0">
                <a:solidFill>
                  <a:srgbClr val="C00000"/>
                </a:solidFill>
                <a:latin typeface="方正姚体" pitchFamily="2" charset="-122"/>
                <a:ea typeface="方正姚体" pitchFamily="2" charset="-122"/>
              </a:rPr>
              <a:t>议案内容</a:t>
            </a:r>
            <a:r>
              <a:rPr lang="zh-CN" altLang="en-US" sz="2000" dirty="0" smtClean="0">
                <a:solidFill>
                  <a:srgbClr val="C00000"/>
                </a:solidFill>
                <a:latin typeface="方正姚体" pitchFamily="2" charset="-122"/>
                <a:ea typeface="方正姚体" pitchFamily="2" charset="-122"/>
              </a:rPr>
              <a:t>信息详实且</a:t>
            </a:r>
            <a:r>
              <a:rPr lang="zh-CN" altLang="en-US" sz="2400" dirty="0" smtClean="0">
                <a:solidFill>
                  <a:srgbClr val="C00000"/>
                </a:solidFill>
                <a:latin typeface="方正姚体" pitchFamily="2" charset="-122"/>
                <a:ea typeface="方正姚体" pitchFamily="2" charset="-122"/>
              </a:rPr>
              <a:t>与表决项一一对照</a:t>
            </a:r>
            <a:endParaRPr lang="en-US" altLang="zh-CN" sz="2400" dirty="0" smtClean="0">
              <a:solidFill>
                <a:srgbClr val="C00000"/>
              </a:solidFill>
              <a:latin typeface="方正姚体" pitchFamily="2" charset="-122"/>
              <a:ea typeface="方正姚体" pitchFamily="2" charset="-122"/>
            </a:endParaRPr>
          </a:p>
        </p:txBody>
      </p:sp>
      <p:sp>
        <p:nvSpPr>
          <p:cNvPr id="5" name="矩形 4"/>
          <p:cNvSpPr/>
          <p:nvPr/>
        </p:nvSpPr>
        <p:spPr>
          <a:xfrm>
            <a:off x="107504" y="3769876"/>
            <a:ext cx="7920880" cy="523220"/>
          </a:xfrm>
          <a:prstGeom prst="rect">
            <a:avLst/>
          </a:prstGeom>
        </p:spPr>
        <p:txBody>
          <a:bodyPr wrap="square">
            <a:spAutoFit/>
          </a:bodyPr>
          <a:lstStyle/>
          <a:p>
            <a:pPr marL="1600200" lvl="3" indent="-228600">
              <a:spcBef>
                <a:spcPct val="40000"/>
              </a:spcBef>
              <a:buClr>
                <a:srgbClr val="CC0000"/>
              </a:buClr>
              <a:buSzPct val="80000"/>
              <a:buFont typeface="Wingdings" pitchFamily="2" charset="2"/>
              <a:buChar char="n"/>
            </a:pPr>
            <a:r>
              <a:rPr lang="zh-CN" altLang="en-US" sz="2400" dirty="0" smtClean="0">
                <a:solidFill>
                  <a:srgbClr val="C00000"/>
                </a:solidFill>
                <a:latin typeface="方正姚体" pitchFamily="2" charset="-122"/>
                <a:ea typeface="方正姚体" pitchFamily="2" charset="-122"/>
              </a:rPr>
              <a:t>可</a:t>
            </a:r>
            <a:r>
              <a:rPr lang="zh-CN" altLang="en-US" sz="2800" dirty="0" smtClean="0">
                <a:solidFill>
                  <a:srgbClr val="C00000"/>
                </a:solidFill>
                <a:latin typeface="方正姚体" pitchFamily="2" charset="-122"/>
                <a:ea typeface="方正姚体" pitchFamily="2" charset="-122"/>
              </a:rPr>
              <a:t>随时查询</a:t>
            </a:r>
            <a:r>
              <a:rPr lang="zh-CN" altLang="en-US" sz="2000" dirty="0" smtClean="0">
                <a:solidFill>
                  <a:srgbClr val="C00000"/>
                </a:solidFill>
                <a:latin typeface="方正姚体" pitchFamily="2" charset="-122"/>
                <a:ea typeface="方正姚体" pitchFamily="2" charset="-122"/>
              </a:rPr>
              <a:t>投票结果及历史投票记录</a:t>
            </a:r>
            <a:endParaRPr lang="en-US" altLang="zh-CN" sz="2000" dirty="0" smtClean="0">
              <a:solidFill>
                <a:srgbClr val="C00000"/>
              </a:solidFill>
              <a:latin typeface="方正姚体" pitchFamily="2" charset="-122"/>
              <a:ea typeface="方正姚体" pitchFamily="2" charset="-122"/>
            </a:endParaRPr>
          </a:p>
        </p:txBody>
      </p:sp>
      <p:pic>
        <p:nvPicPr>
          <p:cNvPr id="3075" name="Picture 3" descr="C:\Users\anne\Desktop\Vote_Yes_logo_cranberry_副本.jpg"/>
          <p:cNvPicPr>
            <a:picLocks noChangeAspect="1" noChangeArrowheads="1"/>
          </p:cNvPicPr>
          <p:nvPr/>
        </p:nvPicPr>
        <p:blipFill>
          <a:blip r:embed="rId2" cstate="print"/>
          <a:srcRect/>
          <a:stretch>
            <a:fillRect/>
          </a:stretch>
        </p:blipFill>
        <p:spPr bwMode="auto">
          <a:xfrm rot="21212800">
            <a:off x="5522683" y="4352365"/>
            <a:ext cx="3105623" cy="1715856"/>
          </a:xfrm>
          <a:prstGeom prst="rect">
            <a:avLst/>
          </a:prstGeom>
          <a:noFill/>
        </p:spPr>
      </p:pic>
      <p:sp>
        <p:nvSpPr>
          <p:cNvPr id="6" name="矩形 5"/>
          <p:cNvSpPr/>
          <p:nvPr/>
        </p:nvSpPr>
        <p:spPr>
          <a:xfrm>
            <a:off x="1979712" y="4581128"/>
            <a:ext cx="7920880" cy="461665"/>
          </a:xfrm>
          <a:prstGeom prst="rect">
            <a:avLst/>
          </a:prstGeom>
        </p:spPr>
        <p:txBody>
          <a:bodyPr wrap="square">
            <a:spAutoFit/>
          </a:bodyPr>
          <a:lstStyle/>
          <a:p>
            <a:pPr marL="1600200" lvl="3" indent="-228600">
              <a:spcBef>
                <a:spcPct val="40000"/>
              </a:spcBef>
              <a:buClr>
                <a:srgbClr val="CC0000"/>
              </a:buClr>
              <a:buSzPct val="80000"/>
              <a:buFont typeface="Wingdings" pitchFamily="2" charset="2"/>
              <a:buChar char="n"/>
            </a:pPr>
            <a:r>
              <a:rPr lang="en-US" altLang="zh-CN" sz="2400" dirty="0" smtClean="0">
                <a:solidFill>
                  <a:srgbClr val="C00000"/>
                </a:solidFill>
                <a:latin typeface="方正姚体" pitchFamily="2" charset="-122"/>
                <a:ea typeface="方正姚体" pitchFamily="2" charset="-122"/>
              </a:rPr>
              <a:t>……</a:t>
            </a:r>
            <a:endParaRPr lang="en-US" altLang="zh-CN" sz="2000" dirty="0" smtClean="0">
              <a:solidFill>
                <a:srgbClr val="C00000"/>
              </a:solidFill>
              <a:latin typeface="方正姚体" pitchFamily="2" charset="-122"/>
              <a:ea typeface="方正姚体" pitchFamily="2" charset="-122"/>
            </a:endParaRPr>
          </a:p>
        </p:txBody>
      </p:sp>
    </p:spTree>
    <p:extLst>
      <p:ext uri="{BB962C8B-B14F-4D97-AF65-F5344CB8AC3E}">
        <p14:creationId xmlns:p14="http://schemas.microsoft.com/office/powerpoint/2010/main" xmlns="" val="2627200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ne\Desktop\400_F_28866505_g7XijhFsTlHqpwlYncUyMoqHv4QQqMWN.jpg"/>
          <p:cNvPicPr>
            <a:picLocks noChangeAspect="1" noChangeArrowheads="1"/>
          </p:cNvPicPr>
          <p:nvPr/>
        </p:nvPicPr>
        <p:blipFill>
          <a:blip r:embed="rId2" cstate="print"/>
          <a:srcRect/>
          <a:stretch>
            <a:fillRect/>
          </a:stretch>
        </p:blipFill>
        <p:spPr bwMode="auto">
          <a:xfrm rot="20861588">
            <a:off x="5939918" y="5085417"/>
            <a:ext cx="1512168" cy="1512168"/>
          </a:xfrm>
          <a:prstGeom prst="rect">
            <a:avLst/>
          </a:prstGeom>
          <a:noFill/>
        </p:spPr>
      </p:pic>
      <p:sp>
        <p:nvSpPr>
          <p:cNvPr id="11" name="矩形 10"/>
          <p:cNvSpPr/>
          <p:nvPr/>
        </p:nvSpPr>
        <p:spPr bwMode="auto">
          <a:xfrm>
            <a:off x="1364828" y="2708076"/>
            <a:ext cx="6121400" cy="864940"/>
          </a:xfrm>
          <a:prstGeom prst="rect">
            <a:avLst/>
          </a:prstGeom>
          <a:solidFill>
            <a:srgbClr val="C000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nchor="ctr"/>
          <a:lstStyle/>
          <a:p>
            <a:pPr>
              <a:defRPr/>
            </a:pPr>
            <a:r>
              <a:rPr lang="en-US" altLang="zh-CN" dirty="0">
                <a:solidFill>
                  <a:schemeClr val="bg1"/>
                </a:solidFill>
                <a:latin typeface="方正姚体" pitchFamily="2" charset="-122"/>
                <a:ea typeface="方正姚体" pitchFamily="2" charset="-122"/>
              </a:rPr>
              <a:t> </a:t>
            </a:r>
            <a:r>
              <a:rPr lang="en-US" altLang="zh-CN" dirty="0" smtClean="0">
                <a:solidFill>
                  <a:schemeClr val="bg1"/>
                </a:solidFill>
                <a:latin typeface="方正姚体" pitchFamily="2" charset="-122"/>
                <a:ea typeface="方正姚体" pitchFamily="2" charset="-122"/>
              </a:rPr>
              <a:t>——</a:t>
            </a:r>
            <a:r>
              <a:rPr lang="zh-CN" altLang="en-US" dirty="0" smtClean="0">
                <a:solidFill>
                  <a:schemeClr val="bg1"/>
                </a:solidFill>
                <a:latin typeface="方正姚体" pitchFamily="2" charset="-122"/>
                <a:ea typeface="方正姚体" pitchFamily="2" charset="-122"/>
              </a:rPr>
              <a:t>上市公司召开股东大会应当“采用安全、经济、便捷的网络和其他方式为股东参加股东大会提供便利”</a:t>
            </a:r>
            <a:endParaRPr lang="en-US" altLang="zh-CN" dirty="0" smtClean="0">
              <a:solidFill>
                <a:schemeClr val="bg1"/>
              </a:solidFill>
              <a:latin typeface="方正姚体" pitchFamily="2" charset="-122"/>
              <a:ea typeface="方正姚体" pitchFamily="2" charset="-122"/>
            </a:endParaRPr>
          </a:p>
        </p:txBody>
      </p:sp>
      <p:sp>
        <p:nvSpPr>
          <p:cNvPr id="13" name="TextBox 12"/>
          <p:cNvSpPr txBox="1">
            <a:spLocks noChangeArrowheads="1"/>
          </p:cNvSpPr>
          <p:nvPr/>
        </p:nvSpPr>
        <p:spPr bwMode="auto">
          <a:xfrm>
            <a:off x="1403648" y="2305447"/>
            <a:ext cx="6072188" cy="369332"/>
          </a:xfrm>
          <a:prstGeom prst="rect">
            <a:avLst/>
          </a:prstGeom>
          <a:noFill/>
          <a:ln w="9525">
            <a:solidFill>
              <a:srgbClr val="C00000"/>
            </a:solidFill>
            <a:miter lim="800000"/>
            <a:headEnd/>
            <a:tailEnd/>
          </a:ln>
        </p:spPr>
        <p:txBody>
          <a:bodyPr>
            <a:spAutoFit/>
          </a:bodyPr>
          <a:lstStyle/>
          <a:p>
            <a:pPr>
              <a:buSzPct val="80000"/>
              <a:buFont typeface="Wingdings" pitchFamily="2" charset="2"/>
              <a:buChar char="n"/>
            </a:pPr>
            <a:r>
              <a:rPr lang="en-US" altLang="zh-CN" dirty="0" smtClean="0">
                <a:solidFill>
                  <a:srgbClr val="C00000"/>
                </a:solidFill>
                <a:latin typeface="方正姚体" pitchFamily="2" charset="-122"/>
                <a:ea typeface="方正姚体" pitchFamily="2" charset="-122"/>
              </a:rPr>
              <a:t>《</a:t>
            </a:r>
            <a:r>
              <a:rPr lang="zh-CN" altLang="en-US" dirty="0" smtClean="0">
                <a:solidFill>
                  <a:srgbClr val="C00000"/>
                </a:solidFill>
                <a:latin typeface="方正姚体" pitchFamily="2" charset="-122"/>
                <a:ea typeface="方正姚体" pitchFamily="2" charset="-122"/>
              </a:rPr>
              <a:t>上市公司股东大会规则</a:t>
            </a:r>
            <a:r>
              <a:rPr lang="en-US" altLang="zh-CN" dirty="0" smtClean="0">
                <a:solidFill>
                  <a:srgbClr val="C00000"/>
                </a:solidFill>
                <a:latin typeface="方正姚体" pitchFamily="2" charset="-122"/>
                <a:ea typeface="方正姚体" pitchFamily="2" charset="-122"/>
              </a:rPr>
              <a:t>》</a:t>
            </a:r>
            <a:r>
              <a:rPr lang="zh-CN" altLang="en-US" dirty="0" smtClean="0">
                <a:solidFill>
                  <a:srgbClr val="C00000"/>
                </a:solidFill>
                <a:latin typeface="方正姚体" pitchFamily="2" charset="-122"/>
                <a:ea typeface="方正姚体" pitchFamily="2" charset="-122"/>
              </a:rPr>
              <a:t>（</a:t>
            </a:r>
            <a:r>
              <a:rPr lang="en-US" altLang="zh-CN" dirty="0" smtClean="0">
                <a:solidFill>
                  <a:srgbClr val="C00000"/>
                </a:solidFill>
                <a:latin typeface="方正姚体" pitchFamily="2" charset="-122"/>
                <a:ea typeface="方正姚体" pitchFamily="2" charset="-122"/>
              </a:rPr>
              <a:t>2014</a:t>
            </a:r>
            <a:r>
              <a:rPr lang="zh-CN" altLang="en-US" dirty="0" smtClean="0">
                <a:solidFill>
                  <a:srgbClr val="C00000"/>
                </a:solidFill>
                <a:latin typeface="方正姚体" pitchFamily="2" charset="-122"/>
                <a:ea typeface="方正姚体" pitchFamily="2" charset="-122"/>
              </a:rPr>
              <a:t>年修订版）</a:t>
            </a:r>
            <a:endParaRPr lang="zh-CN" altLang="en-US" dirty="0">
              <a:solidFill>
                <a:srgbClr val="C00000"/>
              </a:solidFill>
              <a:latin typeface="方正姚体" pitchFamily="2" charset="-122"/>
              <a:ea typeface="方正姚体" pitchFamily="2" charset="-122"/>
            </a:endParaRPr>
          </a:p>
        </p:txBody>
      </p:sp>
      <p:sp>
        <p:nvSpPr>
          <p:cNvPr id="14" name="矩形 13"/>
          <p:cNvSpPr/>
          <p:nvPr/>
        </p:nvSpPr>
        <p:spPr>
          <a:xfrm>
            <a:off x="1459585" y="5367029"/>
            <a:ext cx="4572000" cy="707886"/>
          </a:xfrm>
          <a:prstGeom prst="rect">
            <a:avLst/>
          </a:prstGeom>
        </p:spPr>
        <p:txBody>
          <a:bodyPr>
            <a:spAutoFit/>
          </a:bodyPr>
          <a:lstStyle/>
          <a:p>
            <a:pPr>
              <a:buSzPct val="80000"/>
            </a:pPr>
            <a:r>
              <a:rPr lang="zh-CN" altLang="en-US" sz="2800" dirty="0">
                <a:solidFill>
                  <a:srgbClr val="C00000"/>
                </a:solidFill>
                <a:latin typeface="方正姚体" pitchFamily="2" charset="-122"/>
                <a:ea typeface="方正姚体" pitchFamily="2" charset="-122"/>
              </a:rPr>
              <a:t>网络</a:t>
            </a:r>
            <a:r>
              <a:rPr lang="zh-CN" altLang="en-US" sz="2800" dirty="0" smtClean="0">
                <a:solidFill>
                  <a:srgbClr val="C00000"/>
                </a:solidFill>
                <a:latin typeface="方正姚体" pitchFamily="2" charset="-122"/>
                <a:ea typeface="方正姚体" pitchFamily="2" charset="-122"/>
              </a:rPr>
              <a:t>投票是</a:t>
            </a:r>
            <a:r>
              <a:rPr lang="zh-CN" altLang="en-US" sz="4000" dirty="0" smtClean="0">
                <a:solidFill>
                  <a:srgbClr val="C00000"/>
                </a:solidFill>
                <a:latin typeface="方正姚体" pitchFamily="2" charset="-122"/>
                <a:ea typeface="方正姚体" pitchFamily="2" charset="-122"/>
              </a:rPr>
              <a:t>发展趋势</a:t>
            </a:r>
            <a:endParaRPr lang="zh-CN" altLang="en-US" sz="2400" dirty="0"/>
          </a:p>
        </p:txBody>
      </p:sp>
      <p:sp>
        <p:nvSpPr>
          <p:cNvPr id="6" name="TextBox 5"/>
          <p:cNvSpPr txBox="1">
            <a:spLocks noChangeArrowheads="1"/>
          </p:cNvSpPr>
          <p:nvPr/>
        </p:nvSpPr>
        <p:spPr bwMode="auto">
          <a:xfrm>
            <a:off x="1427311" y="1052736"/>
            <a:ext cx="6072188" cy="369332"/>
          </a:xfrm>
          <a:prstGeom prst="rect">
            <a:avLst/>
          </a:prstGeom>
          <a:noFill/>
          <a:ln w="9525">
            <a:solidFill>
              <a:srgbClr val="C00000"/>
            </a:solidFill>
            <a:miter lim="800000"/>
            <a:headEnd/>
            <a:tailEnd/>
          </a:ln>
        </p:spPr>
        <p:txBody>
          <a:bodyPr>
            <a:spAutoFit/>
          </a:bodyPr>
          <a:lstStyle/>
          <a:p>
            <a:pPr>
              <a:buSzPct val="80000"/>
              <a:buFont typeface="Wingdings" pitchFamily="2" charset="2"/>
              <a:buChar char="n"/>
            </a:pPr>
            <a:r>
              <a:rPr lang="en-US" altLang="zh-CN" dirty="0" smtClean="0">
                <a:solidFill>
                  <a:srgbClr val="C00000"/>
                </a:solidFill>
                <a:latin typeface="方正姚体" pitchFamily="2" charset="-122"/>
                <a:ea typeface="方正姚体" pitchFamily="2" charset="-122"/>
              </a:rPr>
              <a:t>《</a:t>
            </a:r>
            <a:r>
              <a:rPr lang="zh-CN" altLang="en-US" dirty="0" smtClean="0">
                <a:solidFill>
                  <a:srgbClr val="C00000"/>
                </a:solidFill>
                <a:latin typeface="方正姚体" pitchFamily="2" charset="-122"/>
                <a:ea typeface="方正姚体" pitchFamily="2" charset="-122"/>
              </a:rPr>
              <a:t>国务院关于进一步促进资本市场健康发展的若干意见</a:t>
            </a:r>
            <a:r>
              <a:rPr lang="en-US" altLang="zh-CN" dirty="0" smtClean="0">
                <a:solidFill>
                  <a:srgbClr val="C00000"/>
                </a:solidFill>
                <a:latin typeface="方正姚体" pitchFamily="2" charset="-122"/>
                <a:ea typeface="方正姚体" pitchFamily="2" charset="-122"/>
              </a:rPr>
              <a:t>》</a:t>
            </a:r>
            <a:endParaRPr lang="zh-CN" altLang="en-US" dirty="0">
              <a:solidFill>
                <a:srgbClr val="C00000"/>
              </a:solidFill>
              <a:latin typeface="方正姚体" pitchFamily="2" charset="-122"/>
              <a:ea typeface="方正姚体" pitchFamily="2" charset="-122"/>
            </a:endParaRPr>
          </a:p>
        </p:txBody>
      </p:sp>
      <p:sp>
        <p:nvSpPr>
          <p:cNvPr id="7" name="矩形 6"/>
          <p:cNvSpPr/>
          <p:nvPr/>
        </p:nvSpPr>
        <p:spPr bwMode="auto">
          <a:xfrm>
            <a:off x="1402928" y="1446450"/>
            <a:ext cx="6121400" cy="686406"/>
          </a:xfrm>
          <a:prstGeom prst="rect">
            <a:avLst/>
          </a:prstGeom>
          <a:solidFill>
            <a:srgbClr val="C000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nchor="ctr"/>
          <a:lstStyle/>
          <a:p>
            <a:pPr>
              <a:defRPr/>
            </a:pPr>
            <a:r>
              <a:rPr lang="en-US" altLang="zh-CN" dirty="0">
                <a:solidFill>
                  <a:schemeClr val="bg1"/>
                </a:solidFill>
                <a:latin typeface="方正姚体" pitchFamily="2" charset="-122"/>
                <a:ea typeface="方正姚体" pitchFamily="2" charset="-122"/>
              </a:rPr>
              <a:t> </a:t>
            </a:r>
            <a:r>
              <a:rPr lang="en-US" altLang="zh-CN" dirty="0" smtClean="0">
                <a:solidFill>
                  <a:schemeClr val="bg1"/>
                </a:solidFill>
                <a:latin typeface="方正姚体" pitchFamily="2" charset="-122"/>
                <a:ea typeface="方正姚体" pitchFamily="2" charset="-122"/>
              </a:rPr>
              <a:t>——</a:t>
            </a:r>
            <a:r>
              <a:rPr lang="zh-CN" altLang="en-US" dirty="0" smtClean="0">
                <a:solidFill>
                  <a:schemeClr val="bg1"/>
                </a:solidFill>
                <a:latin typeface="方正姚体" pitchFamily="2" charset="-122"/>
                <a:ea typeface="方正姚体" pitchFamily="2" charset="-122"/>
              </a:rPr>
              <a:t>完善公众公司中小投资者投票和表决机制</a:t>
            </a:r>
            <a:endParaRPr lang="en-US" altLang="zh-CN" dirty="0" smtClean="0">
              <a:solidFill>
                <a:schemeClr val="bg1"/>
              </a:solidFill>
              <a:latin typeface="方正姚体" pitchFamily="2" charset="-122"/>
              <a:ea typeface="方正姚体" pitchFamily="2" charset="-122"/>
            </a:endParaRPr>
          </a:p>
        </p:txBody>
      </p:sp>
      <p:sp>
        <p:nvSpPr>
          <p:cNvPr id="8" name="矩形 7"/>
          <p:cNvSpPr/>
          <p:nvPr/>
        </p:nvSpPr>
        <p:spPr bwMode="auto">
          <a:xfrm>
            <a:off x="1343215" y="4137505"/>
            <a:ext cx="6121400" cy="864940"/>
          </a:xfrm>
          <a:prstGeom prst="rect">
            <a:avLst/>
          </a:prstGeom>
          <a:solidFill>
            <a:srgbClr val="C000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nchor="ctr"/>
          <a:lstStyle/>
          <a:p>
            <a:pPr>
              <a:defRPr/>
            </a:pPr>
            <a:r>
              <a:rPr lang="en-US" altLang="zh-CN" dirty="0">
                <a:solidFill>
                  <a:schemeClr val="bg1"/>
                </a:solidFill>
                <a:latin typeface="方正姚体" pitchFamily="2" charset="-122"/>
                <a:ea typeface="方正姚体" pitchFamily="2" charset="-122"/>
              </a:rPr>
              <a:t> </a:t>
            </a:r>
            <a:r>
              <a:rPr lang="en-US" altLang="zh-CN" dirty="0" smtClean="0">
                <a:solidFill>
                  <a:schemeClr val="bg1"/>
                </a:solidFill>
                <a:latin typeface="方正姚体" pitchFamily="2" charset="-122"/>
                <a:ea typeface="方正姚体" pitchFamily="2" charset="-122"/>
              </a:rPr>
              <a:t>——</a:t>
            </a:r>
            <a:r>
              <a:rPr lang="zh-CN" altLang="en-US" dirty="0">
                <a:solidFill>
                  <a:schemeClr val="bg1"/>
                </a:solidFill>
                <a:latin typeface="方正姚体" pitchFamily="2" charset="-122"/>
                <a:ea typeface="方正姚体" pitchFamily="2" charset="-122"/>
              </a:rPr>
              <a:t>公众公司可视自身情况在公司章程中约定是否提供网络投票方式以便于股东参加股东大会</a:t>
            </a:r>
            <a:endParaRPr lang="en-US" altLang="zh-CN" dirty="0" smtClean="0">
              <a:solidFill>
                <a:schemeClr val="bg1"/>
              </a:solidFill>
              <a:latin typeface="方正姚体" pitchFamily="2" charset="-122"/>
              <a:ea typeface="方正姚体" pitchFamily="2" charset="-122"/>
            </a:endParaRPr>
          </a:p>
        </p:txBody>
      </p:sp>
      <p:sp>
        <p:nvSpPr>
          <p:cNvPr id="9" name="TextBox 8"/>
          <p:cNvSpPr txBox="1">
            <a:spLocks noChangeArrowheads="1"/>
          </p:cNvSpPr>
          <p:nvPr/>
        </p:nvSpPr>
        <p:spPr bwMode="auto">
          <a:xfrm>
            <a:off x="1370460" y="3728607"/>
            <a:ext cx="6072188" cy="369332"/>
          </a:xfrm>
          <a:prstGeom prst="rect">
            <a:avLst/>
          </a:prstGeom>
          <a:noFill/>
          <a:ln w="9525">
            <a:solidFill>
              <a:srgbClr val="C00000"/>
            </a:solidFill>
            <a:miter lim="800000"/>
            <a:headEnd/>
            <a:tailEnd/>
          </a:ln>
        </p:spPr>
        <p:txBody>
          <a:bodyPr>
            <a:spAutoFit/>
          </a:bodyPr>
          <a:lstStyle/>
          <a:p>
            <a:pPr>
              <a:buSzPct val="80000"/>
              <a:buFont typeface="Wingdings" pitchFamily="2" charset="2"/>
              <a:buChar char="n"/>
            </a:pPr>
            <a:r>
              <a:rPr lang="en-US" altLang="zh-CN" dirty="0" smtClean="0">
                <a:solidFill>
                  <a:srgbClr val="C00000"/>
                </a:solidFill>
                <a:latin typeface="方正姚体" pitchFamily="2" charset="-122"/>
                <a:ea typeface="方正姚体" pitchFamily="2" charset="-122"/>
              </a:rPr>
              <a:t>《</a:t>
            </a:r>
            <a:r>
              <a:rPr lang="zh-CN" altLang="en-US" dirty="0" smtClean="0">
                <a:solidFill>
                  <a:srgbClr val="C00000"/>
                </a:solidFill>
                <a:latin typeface="方正姚体" pitchFamily="2" charset="-122"/>
                <a:ea typeface="方正姚体" pitchFamily="2" charset="-122"/>
              </a:rPr>
              <a:t>非上市公众公司重大资产管理办法</a:t>
            </a:r>
            <a:r>
              <a:rPr lang="en-US" altLang="zh-CN" dirty="0" smtClean="0">
                <a:solidFill>
                  <a:srgbClr val="C00000"/>
                </a:solidFill>
                <a:latin typeface="方正姚体" pitchFamily="2" charset="-122"/>
                <a:ea typeface="方正姚体" pitchFamily="2" charset="-122"/>
              </a:rPr>
              <a:t>》</a:t>
            </a:r>
            <a:endParaRPr lang="zh-CN" altLang="en-US" dirty="0">
              <a:solidFill>
                <a:srgbClr val="C00000"/>
              </a:solidFill>
              <a:latin typeface="方正姚体" pitchFamily="2" charset="-122"/>
              <a:ea typeface="方正姚体"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899592" y="404664"/>
            <a:ext cx="7491840" cy="5616624"/>
          </a:xfrm>
          <a:prstGeom prst="rect">
            <a:avLst/>
          </a:prstGeom>
          <a:noFill/>
          <a:ln w="9525">
            <a:noFill/>
            <a:miter lim="800000"/>
            <a:headEnd/>
            <a:tailEnd/>
          </a:ln>
        </p:spPr>
      </p:pic>
    </p:spTree>
    <p:extLst>
      <p:ext uri="{BB962C8B-B14F-4D97-AF65-F5344CB8AC3E}">
        <p14:creationId xmlns:p14="http://schemas.microsoft.com/office/powerpoint/2010/main" xmlns="" val="2201500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9525" y="2174875"/>
            <a:ext cx="9134475" cy="1685925"/>
          </a:xfrm>
          <a:prstGeom prst="rect">
            <a:avLst/>
          </a:prstGeom>
          <a:noFill/>
          <a:ln w="9525">
            <a:noFill/>
            <a:miter lim="800000"/>
            <a:headEnd/>
            <a:tailEnd/>
          </a:ln>
        </p:spPr>
      </p:pic>
      <p:sp>
        <p:nvSpPr>
          <p:cNvPr id="11267" name="TextBox 4"/>
          <p:cNvSpPr txBox="1">
            <a:spLocks noChangeArrowheads="1"/>
          </p:cNvSpPr>
          <p:nvPr/>
        </p:nvSpPr>
        <p:spPr bwMode="auto">
          <a:xfrm>
            <a:off x="1691680" y="4531518"/>
            <a:ext cx="5256213" cy="1201738"/>
          </a:xfrm>
          <a:prstGeom prst="rect">
            <a:avLst/>
          </a:prstGeom>
          <a:solidFill>
            <a:srgbClr val="990000"/>
          </a:solidFill>
          <a:ln w="9525">
            <a:noFill/>
            <a:miter lim="800000"/>
            <a:headEnd/>
            <a:tailEnd/>
          </a:ln>
        </p:spPr>
        <p:txBody>
          <a:bodyPr>
            <a:spAutoFit/>
          </a:bodyPr>
          <a:lstStyle/>
          <a:p>
            <a:pPr algn="ctr">
              <a:lnSpc>
                <a:spcPct val="150000"/>
              </a:lnSpc>
              <a:spcBef>
                <a:spcPts val="1200"/>
              </a:spcBef>
              <a:spcAft>
                <a:spcPts val="1200"/>
              </a:spcAft>
              <a:buSzPct val="80000"/>
            </a:pPr>
            <a:r>
              <a:rPr lang="zh-CN" altLang="en-US" sz="4800" dirty="0" smtClean="0">
                <a:solidFill>
                  <a:schemeClr val="bg1"/>
                </a:solidFill>
                <a:latin typeface="方正姚体" pitchFamily="2" charset="-122"/>
                <a:ea typeface="方正姚体" pitchFamily="2" charset="-122"/>
              </a:rPr>
              <a:t>网络投票更</a:t>
            </a:r>
            <a:r>
              <a:rPr lang="zh-CN" altLang="en-US" sz="4800" dirty="0">
                <a:solidFill>
                  <a:schemeClr val="bg1"/>
                </a:solidFill>
                <a:latin typeface="方正姚体" pitchFamily="2" charset="-122"/>
                <a:ea typeface="方正姚体" pitchFamily="2" charset="-122"/>
              </a:rPr>
              <a:t>便捷</a:t>
            </a:r>
          </a:p>
        </p:txBody>
      </p:sp>
      <p:pic>
        <p:nvPicPr>
          <p:cNvPr id="11268" name="Picture 2"/>
          <p:cNvPicPr>
            <a:picLocks noChangeAspect="1" noChangeArrowheads="1"/>
          </p:cNvPicPr>
          <p:nvPr/>
        </p:nvPicPr>
        <p:blipFill>
          <a:blip r:embed="rId3"/>
          <a:srcRect/>
          <a:stretch>
            <a:fillRect/>
          </a:stretch>
        </p:blipFill>
        <p:spPr bwMode="auto">
          <a:xfrm>
            <a:off x="2493963" y="769938"/>
            <a:ext cx="3887787" cy="3738562"/>
          </a:xfrm>
          <a:prstGeom prst="rect">
            <a:avLst/>
          </a:prstGeom>
          <a:noFill/>
          <a:ln w="9525">
            <a:noFill/>
            <a:miter lim="800000"/>
            <a:headEnd/>
            <a:tailEnd/>
          </a:ln>
        </p:spPr>
      </p:pic>
    </p:spTree>
    <p:extLst>
      <p:ext uri="{BB962C8B-B14F-4D97-AF65-F5344CB8AC3E}">
        <p14:creationId xmlns:p14="http://schemas.microsoft.com/office/powerpoint/2010/main" xmlns="" val="2428193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043608" y="1565503"/>
            <a:ext cx="4851276" cy="4928290"/>
            <a:chOff x="827584" y="1340768"/>
            <a:chExt cx="5067300" cy="5153025"/>
          </a:xfrm>
        </p:grpSpPr>
        <p:grpSp>
          <p:nvGrpSpPr>
            <p:cNvPr id="8" name="组合 7"/>
            <p:cNvGrpSpPr/>
            <p:nvPr/>
          </p:nvGrpSpPr>
          <p:grpSpPr>
            <a:xfrm>
              <a:off x="827584" y="1340768"/>
              <a:ext cx="5067300" cy="5153025"/>
              <a:chOff x="3131840" y="908720"/>
              <a:chExt cx="5067300" cy="5153025"/>
            </a:xfrm>
          </p:grpSpPr>
          <p:pic>
            <p:nvPicPr>
              <p:cNvPr id="48131" name="Picture 3"/>
              <p:cNvPicPr>
                <a:picLocks noChangeAspect="1" noChangeArrowheads="1"/>
              </p:cNvPicPr>
              <p:nvPr/>
            </p:nvPicPr>
            <p:blipFill>
              <a:blip r:embed="rId2" cstate="print"/>
              <a:srcRect/>
              <a:stretch>
                <a:fillRect/>
              </a:stretch>
            </p:blipFill>
            <p:spPr bwMode="auto">
              <a:xfrm>
                <a:off x="3131840" y="908720"/>
                <a:ext cx="5067300" cy="5153025"/>
              </a:xfrm>
              <a:prstGeom prst="rect">
                <a:avLst/>
              </a:prstGeom>
              <a:noFill/>
              <a:ln w="9525">
                <a:noFill/>
                <a:miter lim="800000"/>
                <a:headEnd/>
                <a:tailEnd/>
              </a:ln>
            </p:spPr>
          </p:pic>
          <p:sp>
            <p:nvSpPr>
              <p:cNvPr id="7" name="TextBox 6"/>
              <p:cNvSpPr txBox="1"/>
              <p:nvPr/>
            </p:nvSpPr>
            <p:spPr>
              <a:xfrm>
                <a:off x="4860032" y="4753719"/>
                <a:ext cx="2736304" cy="523220"/>
              </a:xfrm>
              <a:prstGeom prst="rect">
                <a:avLst/>
              </a:prstGeom>
              <a:solidFill>
                <a:srgbClr val="FFFFFF"/>
              </a:solidFill>
              <a:ln w="15875">
                <a:solidFill>
                  <a:srgbClr val="B48900"/>
                </a:solidFill>
              </a:ln>
            </p:spPr>
            <p:txBody>
              <a:bodyPr wrap="square" rtlCol="0">
                <a:spAutoFit/>
              </a:bodyPr>
              <a:lstStyle/>
              <a:p>
                <a:pPr>
                  <a:buSzPct val="80000"/>
                </a:pPr>
                <a:r>
                  <a:rPr lang="zh-CN" altLang="en-US" sz="2800" b="1" dirty="0" smtClean="0">
                    <a:solidFill>
                      <a:srgbClr val="B48900"/>
                    </a:solidFill>
                    <a:latin typeface="黑体" pitchFamily="49" charset="-122"/>
                    <a:ea typeface="黑体" pitchFamily="49" charset="-122"/>
                  </a:rPr>
                  <a:t>各类投票均支持</a:t>
                </a:r>
              </a:p>
            </p:txBody>
          </p:sp>
        </p:grpSp>
        <p:sp>
          <p:nvSpPr>
            <p:cNvPr id="9" name="矩形 8"/>
            <p:cNvSpPr/>
            <p:nvPr/>
          </p:nvSpPr>
          <p:spPr bwMode="auto">
            <a:xfrm>
              <a:off x="2771800" y="4787627"/>
              <a:ext cx="1692188" cy="360040"/>
            </a:xfrm>
            <a:prstGeom prst="rect">
              <a:avLst/>
            </a:prstGeom>
            <a:solidFill>
              <a:srgbClr val="9900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bIns="46800" anchor="ctr" anchorCtr="1"/>
            <a:lstStyle/>
            <a:p>
              <a:pPr>
                <a:defRPr/>
              </a:pPr>
              <a:r>
                <a:rPr lang="zh-CN" altLang="en-US" sz="1600" b="1" dirty="0" smtClean="0">
                  <a:solidFill>
                    <a:schemeClr val="bg1"/>
                  </a:solidFill>
                  <a:latin typeface="黑体" pitchFamily="49" charset="-122"/>
                  <a:ea typeface="黑体" pitchFamily="49" charset="-122"/>
                </a:rPr>
                <a:t>沪深上市公司</a:t>
              </a:r>
              <a:endParaRPr lang="zh-CN" altLang="en-US" sz="1600" b="1" dirty="0">
                <a:solidFill>
                  <a:schemeClr val="bg1"/>
                </a:solidFill>
                <a:latin typeface="黑体" pitchFamily="49" charset="-122"/>
                <a:ea typeface="黑体" pitchFamily="49" charset="-122"/>
              </a:endParaRPr>
            </a:p>
          </p:txBody>
        </p:sp>
        <p:sp>
          <p:nvSpPr>
            <p:cNvPr id="11" name="TextBox 10"/>
            <p:cNvSpPr txBox="1"/>
            <p:nvPr/>
          </p:nvSpPr>
          <p:spPr>
            <a:xfrm>
              <a:off x="3347864" y="4077072"/>
              <a:ext cx="1512168" cy="369332"/>
            </a:xfrm>
            <a:prstGeom prst="rect">
              <a:avLst/>
            </a:prstGeom>
            <a:blipFill>
              <a:blip r:embed="rId3"/>
              <a:tile tx="0" ty="0" sx="100000" sy="100000" flip="none" algn="tl"/>
            </a:blipFill>
            <a:ln w="15875">
              <a:noFill/>
            </a:ln>
          </p:spPr>
          <p:txBody>
            <a:bodyPr wrap="square" rtlCol="0">
              <a:spAutoFit/>
            </a:bodyPr>
            <a:lstStyle/>
            <a:p>
              <a:pPr>
                <a:buSzPct val="80000"/>
              </a:pPr>
              <a:r>
                <a:rPr lang="zh-CN" altLang="en-US" b="1" dirty="0" smtClean="0">
                  <a:solidFill>
                    <a:srgbClr val="B48900"/>
                  </a:solidFill>
                  <a:latin typeface="黑体" pitchFamily="49" charset="-122"/>
                  <a:ea typeface="黑体" pitchFamily="49" charset="-122"/>
                </a:rPr>
                <a:t>债券发行人</a:t>
              </a:r>
            </a:p>
          </p:txBody>
        </p:sp>
        <p:sp>
          <p:nvSpPr>
            <p:cNvPr id="10" name="矩形 9"/>
            <p:cNvSpPr/>
            <p:nvPr/>
          </p:nvSpPr>
          <p:spPr bwMode="auto">
            <a:xfrm>
              <a:off x="3203848" y="4446637"/>
              <a:ext cx="1944216" cy="288032"/>
            </a:xfrm>
            <a:prstGeom prst="rect">
              <a:avLst/>
            </a:prstGeom>
            <a:solidFill>
              <a:srgbClr val="9900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bIns="46800" anchor="ctr" anchorCtr="1"/>
            <a:lstStyle/>
            <a:p>
              <a:pPr>
                <a:defRPr/>
              </a:pPr>
              <a:r>
                <a:rPr lang="zh-CN" altLang="en-US" sz="1600" b="1" dirty="0" smtClean="0">
                  <a:solidFill>
                    <a:schemeClr val="bg1"/>
                  </a:solidFill>
                  <a:latin typeface="黑体" pitchFamily="49" charset="-122"/>
                  <a:ea typeface="黑体" pitchFamily="49" charset="-122"/>
                </a:rPr>
                <a:t>新三板挂牌公司</a:t>
              </a:r>
              <a:endParaRPr lang="zh-CN" altLang="en-US" sz="1600" b="1" dirty="0">
                <a:solidFill>
                  <a:schemeClr val="bg1"/>
                </a:solidFill>
                <a:latin typeface="黑体" pitchFamily="49" charset="-122"/>
                <a:ea typeface="黑体" pitchFamily="49" charset="-122"/>
              </a:endParaRPr>
            </a:p>
          </p:txBody>
        </p:sp>
        <p:sp>
          <p:nvSpPr>
            <p:cNvPr id="13" name="TextBox 12"/>
            <p:cNvSpPr txBox="1"/>
            <p:nvPr/>
          </p:nvSpPr>
          <p:spPr>
            <a:xfrm>
              <a:off x="3707904" y="3429000"/>
              <a:ext cx="1512168" cy="369332"/>
            </a:xfrm>
            <a:prstGeom prst="rect">
              <a:avLst/>
            </a:prstGeom>
            <a:blipFill>
              <a:blip r:embed="rId3"/>
              <a:tile tx="0" ty="0" sx="100000" sy="100000" flip="none" algn="tl"/>
            </a:blipFill>
            <a:ln w="15875">
              <a:noFill/>
            </a:ln>
          </p:spPr>
          <p:txBody>
            <a:bodyPr wrap="square" rtlCol="0">
              <a:spAutoFit/>
            </a:bodyPr>
            <a:lstStyle/>
            <a:p>
              <a:pPr>
                <a:buSzPct val="80000"/>
              </a:pPr>
              <a:r>
                <a:rPr lang="zh-CN" altLang="en-US" b="1" dirty="0" smtClean="0">
                  <a:solidFill>
                    <a:srgbClr val="B48900"/>
                  </a:solidFill>
                  <a:latin typeface="黑体" pitchFamily="49" charset="-122"/>
                  <a:ea typeface="黑体" pitchFamily="49" charset="-122"/>
                </a:rPr>
                <a:t>退市公司</a:t>
              </a:r>
            </a:p>
          </p:txBody>
        </p:sp>
        <p:sp>
          <p:nvSpPr>
            <p:cNvPr id="12" name="矩形 11"/>
            <p:cNvSpPr/>
            <p:nvPr/>
          </p:nvSpPr>
          <p:spPr bwMode="auto">
            <a:xfrm>
              <a:off x="3851920" y="3789040"/>
              <a:ext cx="1440160" cy="360040"/>
            </a:xfrm>
            <a:prstGeom prst="rect">
              <a:avLst/>
            </a:prstGeom>
            <a:solidFill>
              <a:srgbClr val="9900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bIns="46800" anchor="ctr" anchorCtr="1"/>
            <a:lstStyle/>
            <a:p>
              <a:pPr>
                <a:defRPr/>
              </a:pPr>
              <a:r>
                <a:rPr lang="zh-CN" altLang="en-US" sz="1600" b="1" dirty="0" smtClean="0">
                  <a:solidFill>
                    <a:schemeClr val="bg1"/>
                  </a:solidFill>
                  <a:latin typeface="黑体" pitchFamily="49" charset="-122"/>
                  <a:ea typeface="黑体" pitchFamily="49" charset="-122"/>
                </a:rPr>
                <a:t>基金公司</a:t>
              </a:r>
              <a:endParaRPr lang="zh-CN" altLang="en-US" sz="1600" b="1" dirty="0">
                <a:solidFill>
                  <a:schemeClr val="bg1"/>
                </a:solidFill>
                <a:latin typeface="黑体" pitchFamily="49" charset="-122"/>
                <a:ea typeface="黑体" pitchFamily="49" charset="-122"/>
              </a:endParaRPr>
            </a:p>
          </p:txBody>
        </p:sp>
      </p:grpSp>
      <p:sp>
        <p:nvSpPr>
          <p:cNvPr id="15" name="矩形 14"/>
          <p:cNvSpPr/>
          <p:nvPr/>
        </p:nvSpPr>
        <p:spPr>
          <a:xfrm>
            <a:off x="6084168" y="1559689"/>
            <a:ext cx="2448272" cy="4893647"/>
          </a:xfrm>
          <a:prstGeom prst="rect">
            <a:avLst/>
          </a:prstGeom>
        </p:spPr>
        <p:txBody>
          <a:bodyPr wrap="square">
            <a:spAutoFit/>
          </a:bodyPr>
          <a:lstStyle/>
          <a:p>
            <a:r>
              <a:rPr lang="zh-CN" altLang="zh-CN" sz="2400" dirty="0" smtClean="0">
                <a:solidFill>
                  <a:srgbClr val="990000"/>
                </a:solidFill>
                <a:latin typeface="方正姚体" pitchFamily="2" charset="-122"/>
                <a:ea typeface="方正姚体" pitchFamily="2" charset="-122"/>
              </a:rPr>
              <a:t>凡所发行的证券登记在</a:t>
            </a:r>
            <a:r>
              <a:rPr lang="zh-CN" altLang="en-US" sz="2400" dirty="0" smtClean="0">
                <a:solidFill>
                  <a:srgbClr val="990000"/>
                </a:solidFill>
                <a:latin typeface="方正姚体" pitchFamily="2" charset="-122"/>
                <a:ea typeface="方正姚体" pitchFamily="2" charset="-122"/>
              </a:rPr>
              <a:t>中国结算</a:t>
            </a:r>
            <a:r>
              <a:rPr lang="zh-CN" altLang="zh-CN" sz="3200" dirty="0" smtClean="0">
                <a:solidFill>
                  <a:srgbClr val="990000"/>
                </a:solidFill>
                <a:latin typeface="方正姚体" pitchFamily="2" charset="-122"/>
                <a:ea typeface="方正姚体" pitchFamily="2" charset="-122"/>
              </a:rPr>
              <a:t>一码通账户</a:t>
            </a:r>
            <a:r>
              <a:rPr lang="zh-CN" altLang="zh-CN" sz="2400" dirty="0" smtClean="0">
                <a:solidFill>
                  <a:srgbClr val="990000"/>
                </a:solidFill>
                <a:latin typeface="方正姚体" pitchFamily="2" charset="-122"/>
                <a:ea typeface="方正姚体" pitchFamily="2" charset="-122"/>
              </a:rPr>
              <a:t>（包括下属证券子账户）中的发行人召开持有人大会采用</a:t>
            </a:r>
            <a:r>
              <a:rPr lang="zh-CN" altLang="zh-CN" sz="3200" b="1" dirty="0" smtClean="0">
                <a:solidFill>
                  <a:srgbClr val="990000"/>
                </a:solidFill>
                <a:latin typeface="方正姚体" pitchFamily="2" charset="-122"/>
                <a:ea typeface="方正姚体" pitchFamily="2" charset="-122"/>
              </a:rPr>
              <a:t>网络投票</a:t>
            </a:r>
            <a:r>
              <a:rPr lang="zh-CN" altLang="zh-CN" sz="2400" dirty="0" smtClean="0">
                <a:solidFill>
                  <a:srgbClr val="990000"/>
                </a:solidFill>
                <a:latin typeface="方正姚体" pitchFamily="2" charset="-122"/>
                <a:ea typeface="方正姚体" pitchFamily="2" charset="-122"/>
              </a:rPr>
              <a:t>方式的，发行人均可委托本公司办理持有人大会网络投票业务</a:t>
            </a:r>
            <a:endParaRPr lang="zh-CN" altLang="en-US" sz="2400" dirty="0">
              <a:solidFill>
                <a:srgbClr val="990000"/>
              </a:solidFill>
              <a:latin typeface="方正姚体" pitchFamily="2" charset="-122"/>
              <a:ea typeface="方正姚体" pitchFamily="2" charset="-122"/>
            </a:endParaRPr>
          </a:p>
        </p:txBody>
      </p:sp>
      <p:sp>
        <p:nvSpPr>
          <p:cNvPr id="16" name="矩形 15"/>
          <p:cNvSpPr/>
          <p:nvPr/>
        </p:nvSpPr>
        <p:spPr>
          <a:xfrm>
            <a:off x="-491194" y="810746"/>
            <a:ext cx="7920880" cy="584775"/>
          </a:xfrm>
          <a:prstGeom prst="rect">
            <a:avLst/>
          </a:prstGeom>
        </p:spPr>
        <p:txBody>
          <a:bodyPr wrap="square">
            <a:spAutoFit/>
          </a:bodyPr>
          <a:lstStyle/>
          <a:p>
            <a:pPr marL="1600200" lvl="3" indent="-228600">
              <a:spcBef>
                <a:spcPct val="40000"/>
              </a:spcBef>
              <a:buClr>
                <a:srgbClr val="CC0000"/>
              </a:buClr>
              <a:buSzPct val="80000"/>
              <a:buFont typeface="Wingdings" pitchFamily="2" charset="2"/>
              <a:buChar char="n"/>
            </a:pPr>
            <a:r>
              <a:rPr lang="zh-CN" altLang="en-US" sz="3200" dirty="0" smtClean="0">
                <a:solidFill>
                  <a:srgbClr val="C00000"/>
                </a:solidFill>
                <a:latin typeface="方正姚体" pitchFamily="2" charset="-122"/>
                <a:ea typeface="方正姚体" pitchFamily="2" charset="-122"/>
              </a:rPr>
              <a:t>服务范围更广泛</a:t>
            </a:r>
            <a:endParaRPr lang="en-US" altLang="zh-CN" sz="3200" dirty="0" smtClean="0">
              <a:solidFill>
                <a:srgbClr val="C00000"/>
              </a:solidFill>
              <a:latin typeface="方正姚体" pitchFamily="2" charset="-122"/>
              <a:ea typeface="方正姚体" pitchFamily="2" charset="-122"/>
            </a:endParaRPr>
          </a:p>
        </p:txBody>
      </p:sp>
    </p:spTree>
    <p:extLst>
      <p:ext uri="{BB962C8B-B14F-4D97-AF65-F5344CB8AC3E}">
        <p14:creationId xmlns:p14="http://schemas.microsoft.com/office/powerpoint/2010/main" xmlns="" val="1001645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Grp="1" noChangeAspect="1" noChangeArrowheads="1"/>
          </p:cNvPicPr>
          <p:nvPr>
            <p:ph idx="1"/>
          </p:nvPr>
        </p:nvPicPr>
        <p:blipFill>
          <a:blip r:embed="rId2" cstate="print"/>
          <a:srcRect/>
          <a:stretch>
            <a:fillRect/>
          </a:stretch>
        </p:blipFill>
        <p:spPr bwMode="auto">
          <a:xfrm>
            <a:off x="3931377" y="1916832"/>
            <a:ext cx="5035594" cy="3744416"/>
          </a:xfrm>
          <a:prstGeom prst="rect">
            <a:avLst/>
          </a:prstGeom>
          <a:noFill/>
          <a:ln w="9525">
            <a:noFill/>
            <a:miter lim="800000"/>
            <a:headEnd/>
            <a:tailEnd/>
          </a:ln>
        </p:spPr>
      </p:pic>
      <p:sp>
        <p:nvSpPr>
          <p:cNvPr id="5" name="矩形 4"/>
          <p:cNvSpPr/>
          <p:nvPr/>
        </p:nvSpPr>
        <p:spPr>
          <a:xfrm>
            <a:off x="971600" y="1844824"/>
            <a:ext cx="2952328" cy="3908762"/>
          </a:xfrm>
          <a:prstGeom prst="rect">
            <a:avLst/>
          </a:prstGeom>
        </p:spPr>
        <p:txBody>
          <a:bodyPr wrap="square">
            <a:spAutoFit/>
          </a:bodyPr>
          <a:lstStyle/>
          <a:p>
            <a:r>
              <a:rPr lang="zh-CN" altLang="en-US" sz="2400" dirty="0" smtClean="0">
                <a:solidFill>
                  <a:srgbClr val="990000"/>
                </a:solidFill>
                <a:latin typeface="方正姚体" pitchFamily="2" charset="-122"/>
                <a:ea typeface="方正姚体" pitchFamily="2" charset="-122"/>
              </a:rPr>
              <a:t>发行人以</a:t>
            </a:r>
            <a:r>
              <a:rPr lang="zh-CN" altLang="zh-CN" sz="2400" dirty="0" smtClean="0">
                <a:solidFill>
                  <a:srgbClr val="990000"/>
                </a:solidFill>
                <a:latin typeface="方正姚体" pitchFamily="2" charset="-122"/>
                <a:ea typeface="方正姚体" pitchFamily="2" charset="-122"/>
              </a:rPr>
              <a:t>一码通账户</a:t>
            </a:r>
            <a:r>
              <a:rPr lang="zh-CN" altLang="en-US" sz="2400" dirty="0" smtClean="0">
                <a:solidFill>
                  <a:srgbClr val="990000"/>
                </a:solidFill>
                <a:latin typeface="方正姚体" pitchFamily="2" charset="-122"/>
                <a:ea typeface="方正姚体" pitchFamily="2" charset="-122"/>
              </a:rPr>
              <a:t>为单位对网络投票结果进行统计，实现</a:t>
            </a:r>
            <a:r>
              <a:rPr lang="zh-CN" altLang="en-US" sz="2800" b="1" dirty="0" smtClean="0">
                <a:solidFill>
                  <a:srgbClr val="990000"/>
                </a:solidFill>
                <a:latin typeface="方正姚体" pitchFamily="2" charset="-122"/>
                <a:ea typeface="方正姚体" pitchFamily="2" charset="-122"/>
              </a:rPr>
              <a:t>中小投资者单独计票</a:t>
            </a:r>
            <a:r>
              <a:rPr lang="zh-CN" altLang="en-US" sz="2400" dirty="0" smtClean="0">
                <a:solidFill>
                  <a:srgbClr val="990000"/>
                </a:solidFill>
                <a:latin typeface="方正姚体" pitchFamily="2" charset="-122"/>
                <a:ea typeface="方正姚体" pitchFamily="2" charset="-122"/>
              </a:rPr>
              <a:t>及</a:t>
            </a:r>
            <a:r>
              <a:rPr lang="zh-CN" altLang="en-US" sz="2800" b="1" dirty="0" smtClean="0">
                <a:solidFill>
                  <a:srgbClr val="990000"/>
                </a:solidFill>
                <a:latin typeface="方正姚体" pitchFamily="2" charset="-122"/>
                <a:ea typeface="方正姚体" pitchFamily="2" charset="-122"/>
              </a:rPr>
              <a:t>分段统计</a:t>
            </a:r>
            <a:r>
              <a:rPr lang="zh-CN" altLang="en-US" sz="2400" dirty="0" smtClean="0">
                <a:solidFill>
                  <a:srgbClr val="990000"/>
                </a:solidFill>
                <a:latin typeface="方正姚体" pitchFamily="2" charset="-122"/>
                <a:ea typeface="方正姚体" pitchFamily="2" charset="-122"/>
              </a:rPr>
              <a:t>功能</a:t>
            </a:r>
            <a:r>
              <a:rPr lang="zh-CN" altLang="zh-CN" sz="2400" dirty="0" smtClean="0">
                <a:solidFill>
                  <a:srgbClr val="990000"/>
                </a:solidFill>
                <a:latin typeface="方正姚体" pitchFamily="2" charset="-122"/>
                <a:ea typeface="方正姚体" pitchFamily="2" charset="-122"/>
              </a:rPr>
              <a:t>，</a:t>
            </a:r>
            <a:r>
              <a:rPr lang="zh-CN" altLang="en-US" sz="2400" dirty="0" smtClean="0">
                <a:solidFill>
                  <a:srgbClr val="990000"/>
                </a:solidFill>
                <a:latin typeface="方正姚体" pitchFamily="2" charset="-122"/>
                <a:ea typeface="方正姚体" pitchFamily="2" charset="-122"/>
              </a:rPr>
              <a:t>提高统计效率和准确性，便于发行人按照</a:t>
            </a:r>
            <a:r>
              <a:rPr lang="zh-CN" altLang="en-US" sz="2400" b="1" dirty="0" smtClean="0">
                <a:solidFill>
                  <a:srgbClr val="990000"/>
                </a:solidFill>
                <a:latin typeface="方正姚体" pitchFamily="2" charset="-122"/>
                <a:ea typeface="方正姚体" pitchFamily="2" charset="-122"/>
              </a:rPr>
              <a:t>监管要求</a:t>
            </a:r>
            <a:r>
              <a:rPr lang="zh-CN" altLang="en-US" sz="2400" dirty="0" smtClean="0">
                <a:solidFill>
                  <a:srgbClr val="990000"/>
                </a:solidFill>
                <a:latin typeface="方正姚体" pitchFamily="2" charset="-122"/>
                <a:ea typeface="方正姚体" pitchFamily="2" charset="-122"/>
              </a:rPr>
              <a:t>进行网络投票汇总统计及信息披露</a:t>
            </a:r>
            <a:endParaRPr lang="zh-CN" altLang="en-US" sz="2400" dirty="0">
              <a:solidFill>
                <a:srgbClr val="990000"/>
              </a:solidFill>
              <a:latin typeface="方正姚体" pitchFamily="2" charset="-122"/>
              <a:ea typeface="方正姚体" pitchFamily="2" charset="-122"/>
            </a:endParaRPr>
          </a:p>
        </p:txBody>
      </p:sp>
      <p:sp>
        <p:nvSpPr>
          <p:cNvPr id="4" name="矩形 3"/>
          <p:cNvSpPr/>
          <p:nvPr/>
        </p:nvSpPr>
        <p:spPr>
          <a:xfrm>
            <a:off x="-540568" y="980728"/>
            <a:ext cx="7920880" cy="584775"/>
          </a:xfrm>
          <a:prstGeom prst="rect">
            <a:avLst/>
          </a:prstGeom>
        </p:spPr>
        <p:txBody>
          <a:bodyPr wrap="square">
            <a:spAutoFit/>
          </a:bodyPr>
          <a:lstStyle/>
          <a:p>
            <a:pPr marL="1600200" lvl="3" indent="-228600">
              <a:spcBef>
                <a:spcPct val="40000"/>
              </a:spcBef>
              <a:buClr>
                <a:srgbClr val="CC0000"/>
              </a:buClr>
              <a:buSzPct val="80000"/>
              <a:buFont typeface="Wingdings" pitchFamily="2" charset="2"/>
              <a:buChar char="n"/>
            </a:pPr>
            <a:r>
              <a:rPr lang="zh-CN" altLang="en-US" sz="3200" dirty="0" smtClean="0">
                <a:solidFill>
                  <a:srgbClr val="C00000"/>
                </a:solidFill>
                <a:latin typeface="方正姚体" pitchFamily="2" charset="-122"/>
                <a:ea typeface="方正姚体" pitchFamily="2" charset="-122"/>
              </a:rPr>
              <a:t>投票统计更高效</a:t>
            </a:r>
            <a:endParaRPr lang="en-US" altLang="zh-CN" sz="3200" dirty="0" smtClean="0">
              <a:solidFill>
                <a:srgbClr val="C00000"/>
              </a:solidFill>
              <a:latin typeface="方正姚体" pitchFamily="2" charset="-122"/>
              <a:ea typeface="方正姚体" pitchFamily="2" charset="-122"/>
            </a:endParaRPr>
          </a:p>
        </p:txBody>
      </p:sp>
    </p:spTree>
    <p:extLst>
      <p:ext uri="{BB962C8B-B14F-4D97-AF65-F5344CB8AC3E}">
        <p14:creationId xmlns:p14="http://schemas.microsoft.com/office/powerpoint/2010/main" xmlns="" val="577369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Grp="1" noChangeAspect="1" noChangeArrowheads="1"/>
          </p:cNvPicPr>
          <p:nvPr>
            <p:ph idx="1"/>
          </p:nvPr>
        </p:nvPicPr>
        <p:blipFill>
          <a:blip r:embed="rId2" cstate="print"/>
          <a:srcRect/>
          <a:stretch>
            <a:fillRect/>
          </a:stretch>
        </p:blipFill>
        <p:spPr bwMode="auto">
          <a:xfrm>
            <a:off x="4280067" y="1639341"/>
            <a:ext cx="4252373" cy="4525963"/>
          </a:xfrm>
          <a:prstGeom prst="rect">
            <a:avLst/>
          </a:prstGeom>
          <a:noFill/>
          <a:ln w="9525">
            <a:noFill/>
            <a:miter lim="800000"/>
            <a:headEnd/>
            <a:tailEnd/>
          </a:ln>
        </p:spPr>
      </p:pic>
      <p:sp>
        <p:nvSpPr>
          <p:cNvPr id="6" name="矩形 5"/>
          <p:cNvSpPr/>
          <p:nvPr/>
        </p:nvSpPr>
        <p:spPr>
          <a:xfrm>
            <a:off x="899592" y="1772816"/>
            <a:ext cx="3096344" cy="4278094"/>
          </a:xfrm>
          <a:prstGeom prst="rect">
            <a:avLst/>
          </a:prstGeom>
        </p:spPr>
        <p:txBody>
          <a:bodyPr wrap="square">
            <a:spAutoFit/>
          </a:bodyPr>
          <a:lstStyle/>
          <a:p>
            <a:r>
              <a:rPr lang="zh-CN" altLang="en-US" sz="2400" dirty="0" smtClean="0">
                <a:solidFill>
                  <a:srgbClr val="990000"/>
                </a:solidFill>
                <a:latin typeface="方正姚体" pitchFamily="2" charset="-122"/>
                <a:ea typeface="方正姚体" pitchFamily="2" charset="-122"/>
              </a:rPr>
              <a:t>投资者对其一码通账户下任一证券子账户办理</a:t>
            </a:r>
            <a:r>
              <a:rPr lang="zh-CN" altLang="en-US" sz="3200" b="1" dirty="0" smtClean="0">
                <a:solidFill>
                  <a:srgbClr val="990000"/>
                </a:solidFill>
                <a:latin typeface="方正姚体" pitchFamily="2" charset="-122"/>
                <a:ea typeface="方正姚体" pitchFamily="2" charset="-122"/>
              </a:rPr>
              <a:t>网络服务身份认证</a:t>
            </a:r>
            <a:r>
              <a:rPr lang="zh-CN" altLang="en-US" sz="2400" dirty="0" smtClean="0">
                <a:solidFill>
                  <a:srgbClr val="990000"/>
                </a:solidFill>
                <a:latin typeface="方正姚体" pitchFamily="2" charset="-122"/>
                <a:ea typeface="方正姚体" pitchFamily="2" charset="-122"/>
              </a:rPr>
              <a:t>后，参加该一码通账户下属其他证券子账户所持有证券的持有人大会网络投票业务时，</a:t>
            </a:r>
            <a:r>
              <a:rPr lang="zh-CN" altLang="en-US" sz="3200" b="1" dirty="0" smtClean="0">
                <a:solidFill>
                  <a:srgbClr val="990000"/>
                </a:solidFill>
                <a:latin typeface="方正姚体" pitchFamily="2" charset="-122"/>
                <a:ea typeface="方正姚体" pitchFamily="2" charset="-122"/>
              </a:rPr>
              <a:t>无需再次办理</a:t>
            </a:r>
            <a:r>
              <a:rPr lang="zh-CN" altLang="en-US" sz="2400" dirty="0" smtClean="0">
                <a:solidFill>
                  <a:srgbClr val="990000"/>
                </a:solidFill>
                <a:latin typeface="方正姚体" pitchFamily="2" charset="-122"/>
                <a:ea typeface="方正姚体" pitchFamily="2" charset="-122"/>
              </a:rPr>
              <a:t>网络服务身份认证</a:t>
            </a:r>
          </a:p>
        </p:txBody>
      </p:sp>
      <p:sp>
        <p:nvSpPr>
          <p:cNvPr id="4" name="矩形 3"/>
          <p:cNvSpPr/>
          <p:nvPr/>
        </p:nvSpPr>
        <p:spPr>
          <a:xfrm>
            <a:off x="-540568" y="980728"/>
            <a:ext cx="7920880" cy="584775"/>
          </a:xfrm>
          <a:prstGeom prst="rect">
            <a:avLst/>
          </a:prstGeom>
        </p:spPr>
        <p:txBody>
          <a:bodyPr wrap="square">
            <a:spAutoFit/>
          </a:bodyPr>
          <a:lstStyle/>
          <a:p>
            <a:pPr marL="1600200" lvl="3" indent="-228600">
              <a:spcBef>
                <a:spcPct val="40000"/>
              </a:spcBef>
              <a:buClr>
                <a:srgbClr val="CC0000"/>
              </a:buClr>
              <a:buSzPct val="80000"/>
              <a:buFont typeface="Wingdings" pitchFamily="2" charset="2"/>
              <a:buChar char="n"/>
            </a:pPr>
            <a:r>
              <a:rPr lang="zh-CN" altLang="en-US" sz="3200" dirty="0" smtClean="0">
                <a:solidFill>
                  <a:srgbClr val="C00000"/>
                </a:solidFill>
                <a:latin typeface="方正姚体" pitchFamily="2" charset="-122"/>
                <a:ea typeface="方正姚体" pitchFamily="2" charset="-122"/>
              </a:rPr>
              <a:t>身份认证更便捷</a:t>
            </a:r>
            <a:endParaRPr lang="en-US" altLang="zh-CN" sz="3200" dirty="0" smtClean="0">
              <a:solidFill>
                <a:srgbClr val="C00000"/>
              </a:solidFill>
              <a:latin typeface="方正姚体" pitchFamily="2" charset="-122"/>
              <a:ea typeface="方正姚体" pitchFamily="2" charset="-122"/>
            </a:endParaRPr>
          </a:p>
        </p:txBody>
      </p:sp>
    </p:spTree>
    <p:extLst>
      <p:ext uri="{BB962C8B-B14F-4D97-AF65-F5344CB8AC3E}">
        <p14:creationId xmlns:p14="http://schemas.microsoft.com/office/powerpoint/2010/main" xmlns="" val="2314871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1547664" y="2636912"/>
            <a:ext cx="6408712" cy="1296988"/>
          </a:xfrm>
          <a:prstGeom prst="rect">
            <a:avLst/>
          </a:prstGeom>
          <a:solidFill>
            <a:srgbClr val="C000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bIns="46800" anchor="ctr" anchorCtr="1"/>
          <a:lstStyle/>
          <a:p>
            <a:pPr>
              <a:defRPr/>
            </a:pPr>
            <a:r>
              <a:rPr lang="zh-CN" altLang="en-US" sz="2400" dirty="0" smtClean="0">
                <a:solidFill>
                  <a:schemeClr val="bg1"/>
                </a:solidFill>
                <a:latin typeface="方正姚体" pitchFamily="2" charset="-122"/>
                <a:ea typeface="方正姚体" pitchFamily="2" charset="-122"/>
              </a:rPr>
              <a:t>发行人如何办理</a:t>
            </a:r>
            <a:r>
              <a:rPr lang="zh-CN" altLang="en-US" sz="3600" dirty="0" smtClean="0">
                <a:solidFill>
                  <a:schemeClr val="bg1"/>
                </a:solidFill>
                <a:latin typeface="方正姚体" pitchFamily="2" charset="-122"/>
                <a:ea typeface="方正姚体" pitchFamily="2" charset="-122"/>
              </a:rPr>
              <a:t>网络投票</a:t>
            </a:r>
            <a:r>
              <a:rPr lang="zh-CN" altLang="en-US" sz="2400" dirty="0" smtClean="0">
                <a:solidFill>
                  <a:schemeClr val="bg1"/>
                </a:solidFill>
                <a:latin typeface="方正姚体" pitchFamily="2" charset="-122"/>
                <a:ea typeface="方正姚体" pitchFamily="2" charset="-122"/>
              </a:rPr>
              <a:t>业务</a:t>
            </a:r>
            <a:endParaRPr lang="zh-CN" altLang="en-US" sz="2400" dirty="0">
              <a:solidFill>
                <a:schemeClr val="bg1"/>
              </a:solidFill>
              <a:latin typeface="方正姚体" pitchFamily="2" charset="-122"/>
              <a:ea typeface="方正姚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971600" y="1484784"/>
            <a:ext cx="7462534" cy="4785454"/>
          </a:xfrm>
          <a:prstGeom prst="rect">
            <a:avLst/>
          </a:prstGeom>
          <a:noFill/>
          <a:ln w="9525">
            <a:noFill/>
            <a:miter lim="800000"/>
            <a:headEnd/>
            <a:tailEnd/>
          </a:ln>
        </p:spPr>
      </p:pic>
      <p:sp>
        <p:nvSpPr>
          <p:cNvPr id="3" name="Rectangle 4"/>
          <p:cNvSpPr>
            <a:spLocks noChangeArrowheads="1"/>
          </p:cNvSpPr>
          <p:nvPr/>
        </p:nvSpPr>
        <p:spPr bwMode="auto">
          <a:xfrm>
            <a:off x="467544" y="980728"/>
            <a:ext cx="8178800" cy="4171950"/>
          </a:xfrm>
          <a:prstGeom prst="rect">
            <a:avLst/>
          </a:prstGeom>
          <a:noFill/>
          <a:ln w="9525">
            <a:noFill/>
            <a:miter lim="800000"/>
            <a:headEnd/>
            <a:tailEnd/>
          </a:ln>
        </p:spPr>
        <p:txBody>
          <a:bodyPr/>
          <a:lstStyle/>
          <a:p>
            <a:pPr marL="342900" indent="-342900">
              <a:spcBef>
                <a:spcPct val="40000"/>
              </a:spcBef>
              <a:buClr>
                <a:srgbClr val="CC0000"/>
              </a:buClr>
              <a:buSzPct val="80000"/>
              <a:buFont typeface="Wingdings" pitchFamily="2" charset="2"/>
              <a:buChar char="n"/>
            </a:pPr>
            <a:r>
              <a:rPr lang="zh-CN" altLang="en-US" sz="2000" dirty="0" smtClean="0">
                <a:solidFill>
                  <a:srgbClr val="4D4D4D"/>
                </a:solidFill>
                <a:ea typeface="黑体" pitchFamily="49" charset="-122"/>
              </a:rPr>
              <a:t>中国结算网站</a:t>
            </a:r>
            <a:r>
              <a:rPr lang="en-US" altLang="zh-CN" sz="2000" dirty="0" smtClean="0">
                <a:solidFill>
                  <a:srgbClr val="4D4D4D"/>
                </a:solidFill>
                <a:ea typeface="黑体" pitchFamily="49" charset="-122"/>
              </a:rPr>
              <a:t>-</a:t>
            </a:r>
            <a:r>
              <a:rPr lang="zh-CN" altLang="en-US" sz="2000" dirty="0" smtClean="0">
                <a:solidFill>
                  <a:srgbClr val="4D4D4D"/>
                </a:solidFill>
                <a:ea typeface="黑体" pitchFamily="49" charset="-122"/>
              </a:rPr>
              <a:t>发行人服务专区</a:t>
            </a:r>
            <a:r>
              <a:rPr lang="en-US" altLang="zh-CN" sz="2000" dirty="0" smtClean="0">
                <a:solidFill>
                  <a:srgbClr val="4D4D4D"/>
                </a:solidFill>
                <a:ea typeface="黑体" pitchFamily="49" charset="-122"/>
              </a:rPr>
              <a:t>-</a:t>
            </a:r>
            <a:r>
              <a:rPr lang="zh-CN" altLang="en-US" sz="2000" dirty="0" smtClean="0">
                <a:solidFill>
                  <a:srgbClr val="4D4D4D"/>
                </a:solidFill>
                <a:ea typeface="黑体" pitchFamily="49" charset="-122"/>
              </a:rPr>
              <a:t>股东大会网络投票</a:t>
            </a:r>
            <a:endParaRPr lang="en-US" altLang="en-US" sz="2000" dirty="0">
              <a:solidFill>
                <a:srgbClr val="4D4D4D"/>
              </a:solidFill>
              <a:ea typeface="黑体" pitchFamily="49" charset="-122"/>
            </a:endParaRPr>
          </a:p>
          <a:p>
            <a:pPr marL="1143000" lvl="2" indent="-228600">
              <a:spcBef>
                <a:spcPct val="40000"/>
              </a:spcBef>
              <a:buClr>
                <a:srgbClr val="CC0000"/>
              </a:buClr>
              <a:buSzPct val="80000"/>
              <a:buFont typeface="Wingdings" pitchFamily="2" charset="2"/>
              <a:buChar char="n"/>
            </a:pPr>
            <a:endParaRPr lang="en-US" altLang="zh-CN" dirty="0" smtClean="0">
              <a:solidFill>
                <a:srgbClr val="4D4D4D"/>
              </a:solidFill>
              <a:latin typeface="黑体" pitchFamily="49" charset="-122"/>
              <a:ea typeface="黑体" pitchFamily="49" charset="-122"/>
            </a:endParaRPr>
          </a:p>
        </p:txBody>
      </p:sp>
      <p:sp>
        <p:nvSpPr>
          <p:cNvPr id="4" name="椭圆 3"/>
          <p:cNvSpPr/>
          <p:nvPr/>
        </p:nvSpPr>
        <p:spPr bwMode="auto">
          <a:xfrm>
            <a:off x="899592" y="2204864"/>
            <a:ext cx="1944216" cy="576064"/>
          </a:xfrm>
          <a:prstGeom prst="ellipse">
            <a:avLst/>
          </a:prstGeom>
          <a:noFill/>
          <a:ln>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467544" y="908720"/>
            <a:ext cx="8178800" cy="4171950"/>
          </a:xfrm>
          <a:prstGeom prst="rect">
            <a:avLst/>
          </a:prstGeom>
          <a:noFill/>
          <a:ln w="9525">
            <a:noFill/>
            <a:miter lim="800000"/>
            <a:headEnd/>
            <a:tailEnd/>
          </a:ln>
        </p:spPr>
        <p:txBody>
          <a:bodyPr/>
          <a:lstStyle/>
          <a:p>
            <a:pPr marL="342900" indent="-342900">
              <a:spcBef>
                <a:spcPct val="40000"/>
              </a:spcBef>
              <a:buClr>
                <a:srgbClr val="CC0000"/>
              </a:buClr>
              <a:buSzPct val="80000"/>
              <a:buFont typeface="Wingdings" pitchFamily="2" charset="2"/>
              <a:buChar char="n"/>
            </a:pPr>
            <a:r>
              <a:rPr lang="zh-CN" altLang="en-US" sz="2000" dirty="0" smtClean="0">
                <a:solidFill>
                  <a:srgbClr val="4D4D4D"/>
                </a:solidFill>
                <a:ea typeface="黑体" pitchFamily="49" charset="-122"/>
              </a:rPr>
              <a:t>发行人业务办理</a:t>
            </a:r>
            <a:r>
              <a:rPr lang="zh-CN" altLang="en-US" sz="2000" dirty="0">
                <a:solidFill>
                  <a:srgbClr val="4D4D4D"/>
                </a:solidFill>
                <a:ea typeface="黑体" pitchFamily="49" charset="-122"/>
              </a:rPr>
              <a:t>流程</a:t>
            </a:r>
            <a:endParaRPr lang="en-US" altLang="en-US" sz="2000" dirty="0">
              <a:solidFill>
                <a:srgbClr val="4D4D4D"/>
              </a:solidFill>
              <a:ea typeface="黑体" pitchFamily="49" charset="-122"/>
            </a:endParaRPr>
          </a:p>
          <a:p>
            <a:pPr marL="1143000" lvl="2" indent="-228600">
              <a:spcBef>
                <a:spcPct val="40000"/>
              </a:spcBef>
              <a:buClr>
                <a:srgbClr val="CC0000"/>
              </a:buClr>
              <a:buSzPct val="80000"/>
              <a:buFont typeface="Wingdings" pitchFamily="2" charset="2"/>
              <a:buChar char="n"/>
            </a:pPr>
            <a:endParaRPr lang="en-US" altLang="zh-CN" dirty="0" smtClean="0">
              <a:solidFill>
                <a:srgbClr val="4D4D4D"/>
              </a:solidFill>
              <a:latin typeface="黑体" pitchFamily="49" charset="-122"/>
              <a:ea typeface="黑体" pitchFamily="49" charset="-122"/>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4104"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14500" y="1302593"/>
            <a:ext cx="5715000" cy="5438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179512" y="620688"/>
            <a:ext cx="8905931" cy="5615842"/>
          </a:xfrm>
          <a:prstGeom prst="rect">
            <a:avLst/>
          </a:prstGeom>
          <a:noFill/>
          <a:ln w="9525">
            <a:noFill/>
            <a:miter lim="800000"/>
            <a:headEnd/>
            <a:tailEnd/>
          </a:ln>
        </p:spPr>
      </p:pic>
      <p:sp>
        <p:nvSpPr>
          <p:cNvPr id="4" name="椭圆 3"/>
          <p:cNvSpPr/>
          <p:nvPr/>
        </p:nvSpPr>
        <p:spPr bwMode="auto">
          <a:xfrm>
            <a:off x="35496" y="2492896"/>
            <a:ext cx="1944216" cy="576064"/>
          </a:xfrm>
          <a:prstGeom prst="ellipse">
            <a:avLst/>
          </a:prstGeom>
          <a:noFill/>
          <a:ln>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3000" y="836712"/>
            <a:ext cx="7101408" cy="5329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7544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5580112" y="1844824"/>
            <a:ext cx="2592288" cy="3240360"/>
          </a:xfrm>
          <a:prstGeom prst="rect">
            <a:avLst/>
          </a:prstGeom>
          <a:solidFill>
            <a:srgbClr val="C000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bIns="46800" anchor="ctr" anchorCtr="1"/>
          <a:lstStyle/>
          <a:p>
            <a:pPr>
              <a:defRPr/>
            </a:pPr>
            <a:r>
              <a:rPr lang="zh-CN" altLang="en-US" sz="4000" dirty="0" smtClean="0">
                <a:solidFill>
                  <a:schemeClr val="bg1"/>
                </a:solidFill>
                <a:latin typeface="方正姚体" pitchFamily="2" charset="-122"/>
                <a:ea typeface="方正姚体" pitchFamily="2" charset="-122"/>
              </a:rPr>
              <a:t>多</a:t>
            </a:r>
            <a:r>
              <a:rPr lang="zh-CN" altLang="en-US" sz="4000" dirty="0">
                <a:solidFill>
                  <a:schemeClr val="bg1"/>
                </a:solidFill>
                <a:latin typeface="方正姚体" pitchFamily="2" charset="-122"/>
                <a:ea typeface="方正姚体" pitchFamily="2" charset="-122"/>
              </a:rPr>
              <a:t>快好</a:t>
            </a:r>
            <a:r>
              <a:rPr lang="zh-CN" altLang="en-US" sz="4000" dirty="0" smtClean="0">
                <a:solidFill>
                  <a:schemeClr val="bg1"/>
                </a:solidFill>
                <a:latin typeface="方正姚体" pitchFamily="2" charset="-122"/>
                <a:ea typeface="方正姚体" pitchFamily="2" charset="-122"/>
              </a:rPr>
              <a:t>省</a:t>
            </a:r>
            <a:endParaRPr lang="en-US" altLang="zh-CN" sz="4000" dirty="0" smtClean="0">
              <a:solidFill>
                <a:schemeClr val="bg1"/>
              </a:solidFill>
              <a:latin typeface="方正姚体" pitchFamily="2" charset="-122"/>
              <a:ea typeface="方正姚体" pitchFamily="2" charset="-122"/>
            </a:endParaRPr>
          </a:p>
          <a:p>
            <a:pPr>
              <a:defRPr/>
            </a:pPr>
            <a:endParaRPr lang="en-US" altLang="zh-CN" sz="4000" dirty="0" smtClean="0">
              <a:solidFill>
                <a:schemeClr val="bg1"/>
              </a:solidFill>
              <a:latin typeface="方正姚体" pitchFamily="2" charset="-122"/>
              <a:ea typeface="方正姚体" pitchFamily="2" charset="-122"/>
            </a:endParaRPr>
          </a:p>
          <a:p>
            <a:pPr>
              <a:defRPr/>
            </a:pPr>
            <a:r>
              <a:rPr lang="zh-CN" altLang="en-US" sz="4000" dirty="0" smtClean="0">
                <a:solidFill>
                  <a:schemeClr val="bg1"/>
                </a:solidFill>
                <a:latin typeface="方正姚体" pitchFamily="2" charset="-122"/>
                <a:ea typeface="方正姚体" pitchFamily="2" charset="-122"/>
              </a:rPr>
              <a:t>事半功倍</a:t>
            </a:r>
            <a:endParaRPr lang="en-US" altLang="zh-CN" sz="4000" dirty="0" smtClean="0">
              <a:solidFill>
                <a:schemeClr val="bg1"/>
              </a:solidFill>
              <a:latin typeface="方正姚体" pitchFamily="2" charset="-122"/>
              <a:ea typeface="方正姚体" pitchFamily="2" charset="-122"/>
            </a:endParaRPr>
          </a:p>
          <a:p>
            <a:pPr>
              <a:defRPr/>
            </a:pPr>
            <a:endParaRPr lang="en-US" altLang="zh-CN" sz="2400" dirty="0" smtClean="0">
              <a:solidFill>
                <a:schemeClr val="bg1"/>
              </a:solidFill>
              <a:latin typeface="方正姚体" pitchFamily="2" charset="-122"/>
              <a:ea typeface="方正姚体" pitchFamily="2" charset="-122"/>
            </a:endParaRPr>
          </a:p>
        </p:txBody>
      </p:sp>
      <p:pic>
        <p:nvPicPr>
          <p:cNvPr id="2051" name="Picture 3" descr="C:\Users\anne\Desktop\fa76e076b17687729b_2wm6ba75a_副本.jpg"/>
          <p:cNvPicPr>
            <a:picLocks noChangeAspect="1" noChangeArrowheads="1"/>
          </p:cNvPicPr>
          <p:nvPr/>
        </p:nvPicPr>
        <p:blipFill>
          <a:blip r:embed="rId2" cstate="print"/>
          <a:srcRect/>
          <a:stretch>
            <a:fillRect/>
          </a:stretch>
        </p:blipFill>
        <p:spPr bwMode="auto">
          <a:xfrm>
            <a:off x="978335" y="1845990"/>
            <a:ext cx="2585553" cy="3239194"/>
          </a:xfrm>
          <a:prstGeom prst="rect">
            <a:avLst/>
          </a:prstGeom>
          <a:noFill/>
        </p:spPr>
      </p:pic>
      <p:pic>
        <p:nvPicPr>
          <p:cNvPr id="4" name="Picture 2"/>
          <p:cNvPicPr>
            <a:picLocks noGrp="1" noChangeAspect="1" noChangeArrowheads="1"/>
          </p:cNvPicPr>
          <p:nvPr>
            <p:ph idx="1"/>
          </p:nvPr>
        </p:nvPicPr>
        <p:blipFill>
          <a:blip r:embed="rId3" cstate="print"/>
          <a:srcRect/>
          <a:stretch>
            <a:fillRect/>
          </a:stretch>
        </p:blipFill>
        <p:spPr bwMode="auto">
          <a:xfrm>
            <a:off x="3650729" y="1628800"/>
            <a:ext cx="18669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1547664" y="2636912"/>
            <a:ext cx="6408712" cy="1296988"/>
          </a:xfrm>
          <a:prstGeom prst="rect">
            <a:avLst/>
          </a:prstGeom>
          <a:solidFill>
            <a:srgbClr val="C000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bIns="46800" anchor="ctr" anchorCtr="1"/>
          <a:lstStyle/>
          <a:p>
            <a:pPr>
              <a:defRPr/>
            </a:pPr>
            <a:r>
              <a:rPr lang="zh-CN" altLang="en-US" sz="2400" dirty="0" smtClean="0">
                <a:solidFill>
                  <a:schemeClr val="bg1"/>
                </a:solidFill>
                <a:latin typeface="方正姚体" pitchFamily="2" charset="-122"/>
                <a:ea typeface="方正姚体" pitchFamily="2" charset="-122"/>
              </a:rPr>
              <a:t>投资者如何办理</a:t>
            </a:r>
            <a:r>
              <a:rPr lang="zh-CN" altLang="en-US" sz="3600" dirty="0" smtClean="0">
                <a:solidFill>
                  <a:schemeClr val="bg1"/>
                </a:solidFill>
                <a:latin typeface="方正姚体" pitchFamily="2" charset="-122"/>
                <a:ea typeface="方正姚体" pitchFamily="2" charset="-122"/>
              </a:rPr>
              <a:t>网络投票</a:t>
            </a:r>
            <a:r>
              <a:rPr lang="zh-CN" altLang="en-US" sz="2400" dirty="0" smtClean="0">
                <a:solidFill>
                  <a:schemeClr val="bg1"/>
                </a:solidFill>
                <a:latin typeface="方正姚体" pitchFamily="2" charset="-122"/>
                <a:ea typeface="方正姚体" pitchFamily="2" charset="-122"/>
              </a:rPr>
              <a:t>业务</a:t>
            </a:r>
            <a:endParaRPr lang="zh-CN" altLang="en-US" sz="2400" dirty="0">
              <a:solidFill>
                <a:schemeClr val="bg1"/>
              </a:solidFill>
              <a:latin typeface="方正姚体" pitchFamily="2" charset="-122"/>
              <a:ea typeface="方正姚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1403648" y="1628800"/>
            <a:ext cx="5544616" cy="936104"/>
          </a:xfrm>
          <a:prstGeom prst="rect">
            <a:avLst/>
          </a:prstGeom>
          <a:solidFill>
            <a:srgbClr val="C00000"/>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680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bg1"/>
                </a:solidFill>
                <a:effectLst/>
                <a:latin typeface="方正姚体" pitchFamily="2" charset="-122"/>
                <a:ea typeface="方正姚体" pitchFamily="2" charset="-122"/>
              </a:rPr>
              <a:t>一次验证，终身有效</a:t>
            </a:r>
          </a:p>
        </p:txBody>
      </p:sp>
      <p:sp>
        <p:nvSpPr>
          <p:cNvPr id="16" name="Rectangle 4"/>
          <p:cNvSpPr>
            <a:spLocks noChangeArrowheads="1"/>
          </p:cNvSpPr>
          <p:nvPr/>
        </p:nvSpPr>
        <p:spPr bwMode="auto">
          <a:xfrm>
            <a:off x="683568" y="980728"/>
            <a:ext cx="8178800" cy="4171950"/>
          </a:xfrm>
          <a:prstGeom prst="rect">
            <a:avLst/>
          </a:prstGeom>
          <a:noFill/>
          <a:ln w="9525">
            <a:noFill/>
            <a:miter lim="800000"/>
            <a:headEnd/>
            <a:tailEnd/>
          </a:ln>
        </p:spPr>
        <p:txBody>
          <a:bodyPr/>
          <a:lstStyle/>
          <a:p>
            <a:pPr marL="742950" lvl="1" indent="-285750">
              <a:spcBef>
                <a:spcPct val="40000"/>
              </a:spcBef>
              <a:buClr>
                <a:srgbClr val="CC0000"/>
              </a:buClr>
              <a:buSzPct val="80000"/>
              <a:buFont typeface="Wingdings" pitchFamily="2" charset="2"/>
              <a:buChar char="n"/>
            </a:pPr>
            <a:r>
              <a:rPr lang="zh-CN" altLang="en-US" sz="2000" dirty="0" smtClean="0">
                <a:solidFill>
                  <a:srgbClr val="4D4D4D"/>
                </a:solidFill>
                <a:ea typeface="黑体" pitchFamily="49" charset="-122"/>
              </a:rPr>
              <a:t>投资者身份认证流程</a:t>
            </a:r>
            <a:endParaRPr lang="en-US" altLang="zh-CN" sz="2000" dirty="0" smtClean="0">
              <a:solidFill>
                <a:srgbClr val="4D4D4D"/>
              </a:solidFill>
              <a:ea typeface="黑体" pitchFamily="49" charset="-122"/>
            </a:endParaRPr>
          </a:p>
          <a:p>
            <a:pPr marL="742950" lvl="1" indent="-285750">
              <a:spcBef>
                <a:spcPct val="40000"/>
              </a:spcBef>
              <a:buClr>
                <a:srgbClr val="CC0000"/>
              </a:buClr>
              <a:buSzPct val="80000"/>
              <a:buFont typeface="Wingdings" pitchFamily="2" charset="2"/>
              <a:buChar char="n"/>
            </a:pPr>
            <a:endParaRPr lang="en-US" altLang="zh-CN" sz="2000" dirty="0">
              <a:solidFill>
                <a:srgbClr val="4D4D4D"/>
              </a:solidFill>
              <a:ea typeface="黑体" pitchFamily="49" charset="-122"/>
            </a:endParaRPr>
          </a:p>
        </p:txBody>
      </p:sp>
      <p:sp>
        <p:nvSpPr>
          <p:cNvPr id="40961" name="Rectangle 1"/>
          <p:cNvSpPr>
            <a:spLocks noChangeArrowheads="1"/>
          </p:cNvSpPr>
          <p:nvPr/>
        </p:nvSpPr>
        <p:spPr bwMode="auto">
          <a:xfrm>
            <a:off x="7020272" y="4797152"/>
            <a:ext cx="172819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latinLnBrk="0" hangingPunct="1">
              <a:lnSpc>
                <a:spcPct val="100000"/>
              </a:lnSpc>
              <a:buClrTx/>
              <a:buSzTx/>
              <a:buFontTx/>
              <a:buNone/>
              <a:tabLst/>
            </a:pPr>
            <a:r>
              <a:rPr lang="zh-CN" altLang="en-US" sz="1200" dirty="0" smtClean="0">
                <a:solidFill>
                  <a:srgbClr val="C00000"/>
                </a:solidFill>
                <a:latin typeface="方正姚体" pitchFamily="2" charset="-122"/>
                <a:ea typeface="方正姚体" pitchFamily="2" charset="-122"/>
              </a:rPr>
              <a:t>直接至营业部认证，</a:t>
            </a:r>
          </a:p>
          <a:p>
            <a:pPr marL="0" marR="0" lvl="0" indent="0" defTabSz="914400" eaLnBrk="0" latinLnBrk="0" hangingPunct="0">
              <a:lnSpc>
                <a:spcPct val="100000"/>
              </a:lnSpc>
              <a:buClrTx/>
              <a:buSzTx/>
              <a:buFontTx/>
              <a:buNone/>
              <a:tabLst/>
            </a:pPr>
            <a:r>
              <a:rPr lang="zh-CN" altLang="en-US" sz="1200" dirty="0" smtClean="0">
                <a:solidFill>
                  <a:srgbClr val="C00000"/>
                </a:solidFill>
                <a:latin typeface="方正姚体" pitchFamily="2" charset="-122"/>
                <a:ea typeface="方正姚体" pitchFamily="2" charset="-122"/>
              </a:rPr>
              <a:t>简单方便，</a:t>
            </a:r>
            <a:r>
              <a:rPr lang="en-US" altLang="zh-CN" sz="1200" dirty="0" smtClean="0">
                <a:solidFill>
                  <a:srgbClr val="C00000"/>
                </a:solidFill>
                <a:latin typeface="方正姚体" pitchFamily="2" charset="-122"/>
                <a:ea typeface="方正姚体" pitchFamily="2" charset="-122"/>
              </a:rPr>
              <a:t>T+1</a:t>
            </a:r>
            <a:r>
              <a:rPr lang="zh-CN" altLang="en-US" sz="1200" dirty="0" smtClean="0">
                <a:solidFill>
                  <a:srgbClr val="C00000"/>
                </a:solidFill>
                <a:latin typeface="方正姚体" pitchFamily="2" charset="-122"/>
                <a:ea typeface="方正姚体" pitchFamily="2" charset="-122"/>
              </a:rPr>
              <a:t>日生效 </a:t>
            </a:r>
          </a:p>
        </p:txBody>
      </p:sp>
      <p:sp>
        <p:nvSpPr>
          <p:cNvPr id="20" name="Rectangle 1"/>
          <p:cNvSpPr>
            <a:spLocks noChangeArrowheads="1"/>
          </p:cNvSpPr>
          <p:nvPr/>
        </p:nvSpPr>
        <p:spPr bwMode="auto">
          <a:xfrm>
            <a:off x="7024464" y="3991347"/>
            <a:ext cx="172819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1200" dirty="0" smtClean="0">
                <a:solidFill>
                  <a:srgbClr val="C00000"/>
                </a:solidFill>
                <a:latin typeface="方正姚体" pitchFamily="2" charset="-122"/>
                <a:ea typeface="方正姚体" pitchFamily="2" charset="-122"/>
              </a:rPr>
              <a:t>可选择成为证书用户，</a:t>
            </a:r>
          </a:p>
          <a:p>
            <a:r>
              <a:rPr lang="zh-CN" altLang="en-US" sz="1200" dirty="0" smtClean="0">
                <a:solidFill>
                  <a:srgbClr val="C00000"/>
                </a:solidFill>
                <a:latin typeface="方正姚体" pitchFamily="2" charset="-122"/>
                <a:ea typeface="方正姚体" pitchFamily="2" charset="-122"/>
              </a:rPr>
              <a:t>安全性高，</a:t>
            </a:r>
            <a:r>
              <a:rPr lang="en-US" altLang="en-US" sz="1200" dirty="0" smtClean="0">
                <a:solidFill>
                  <a:srgbClr val="C00000"/>
                </a:solidFill>
                <a:latin typeface="方正姚体" pitchFamily="2" charset="-122"/>
                <a:ea typeface="方正姚体" pitchFamily="2" charset="-122"/>
              </a:rPr>
              <a:t>T</a:t>
            </a:r>
            <a:r>
              <a:rPr lang="zh-CN" altLang="en-US" sz="1200" dirty="0" smtClean="0">
                <a:solidFill>
                  <a:srgbClr val="C00000"/>
                </a:solidFill>
                <a:latin typeface="方正姚体" pitchFamily="2" charset="-122"/>
                <a:ea typeface="方正姚体" pitchFamily="2" charset="-122"/>
              </a:rPr>
              <a:t>日生效</a:t>
            </a:r>
          </a:p>
        </p:txBody>
      </p:sp>
      <p:sp>
        <p:nvSpPr>
          <p:cNvPr id="21" name="Rectangle 1"/>
          <p:cNvSpPr>
            <a:spLocks noChangeArrowheads="1"/>
          </p:cNvSpPr>
          <p:nvPr/>
        </p:nvSpPr>
        <p:spPr bwMode="auto">
          <a:xfrm>
            <a:off x="7039322" y="3184401"/>
            <a:ext cx="172819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1200" dirty="0" smtClean="0">
                <a:solidFill>
                  <a:srgbClr val="C00000"/>
                </a:solidFill>
                <a:latin typeface="方正姚体" pitchFamily="2" charset="-122"/>
                <a:ea typeface="方正姚体" pitchFamily="2" charset="-122"/>
              </a:rPr>
              <a:t>交易终端自助操作，</a:t>
            </a:r>
          </a:p>
          <a:p>
            <a:r>
              <a:rPr lang="zh-CN" altLang="en-US" sz="1200" dirty="0" smtClean="0">
                <a:solidFill>
                  <a:srgbClr val="C00000"/>
                </a:solidFill>
                <a:latin typeface="方正姚体" pitchFamily="2" charset="-122"/>
                <a:ea typeface="方正姚体" pitchFamily="2" charset="-122"/>
              </a:rPr>
              <a:t>方便快捷，</a:t>
            </a:r>
            <a:r>
              <a:rPr lang="en-US" sz="1200" dirty="0" smtClean="0">
                <a:solidFill>
                  <a:srgbClr val="C00000"/>
                </a:solidFill>
                <a:latin typeface="方正姚体" pitchFamily="2" charset="-122"/>
                <a:ea typeface="方正姚体" pitchFamily="2" charset="-122"/>
              </a:rPr>
              <a:t>T</a:t>
            </a:r>
            <a:r>
              <a:rPr lang="zh-CN" altLang="en-US" sz="1200" dirty="0" smtClean="0">
                <a:solidFill>
                  <a:srgbClr val="C00000"/>
                </a:solidFill>
                <a:latin typeface="方正姚体" pitchFamily="2" charset="-122"/>
                <a:ea typeface="方正姚体" pitchFamily="2" charset="-122"/>
              </a:rPr>
              <a:t>日生效</a:t>
            </a:r>
            <a:endParaRPr kumimoji="0" lang="zh-CN" altLang="en-US" sz="1800" b="0" i="0" u="none" strike="noStrike" cap="none" normalizeH="0" baseline="0" dirty="0" smtClean="0">
              <a:ln>
                <a:noFill/>
              </a:ln>
              <a:solidFill>
                <a:srgbClr val="C00000"/>
              </a:solidFill>
              <a:effectLst/>
              <a:latin typeface="方正姚体" pitchFamily="2" charset="-122"/>
              <a:ea typeface="方正姚体" pitchFamily="2" charset="-122"/>
              <a:cs typeface="宋体" pitchFamily="2" charset="-122"/>
            </a:endParaRPr>
          </a:p>
        </p:txBody>
      </p:sp>
      <p:grpSp>
        <p:nvGrpSpPr>
          <p:cNvPr id="56" name="组合 55"/>
          <p:cNvGrpSpPr/>
          <p:nvPr/>
        </p:nvGrpSpPr>
        <p:grpSpPr>
          <a:xfrm>
            <a:off x="1259632" y="3060536"/>
            <a:ext cx="5544617" cy="2312680"/>
            <a:chOff x="1331639" y="3060536"/>
            <a:chExt cx="5544617" cy="2312680"/>
          </a:xfrm>
        </p:grpSpPr>
        <p:grpSp>
          <p:nvGrpSpPr>
            <p:cNvPr id="22" name="组合 21"/>
            <p:cNvGrpSpPr/>
            <p:nvPr/>
          </p:nvGrpSpPr>
          <p:grpSpPr>
            <a:xfrm>
              <a:off x="1331639" y="4067954"/>
              <a:ext cx="1332035" cy="700812"/>
              <a:chOff x="1209" y="1435253"/>
              <a:chExt cx="1401624" cy="700812"/>
            </a:xfrm>
            <a:solidFill>
              <a:schemeClr val="accent3">
                <a:lumMod val="85000"/>
              </a:schemeClr>
            </a:solidFill>
          </p:grpSpPr>
          <p:sp>
            <p:nvSpPr>
              <p:cNvPr id="53" name="圆角矩形 52"/>
              <p:cNvSpPr/>
              <p:nvPr/>
            </p:nvSpPr>
            <p:spPr>
              <a:xfrm>
                <a:off x="1209" y="1435253"/>
                <a:ext cx="1401624" cy="70081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圆角矩形 4"/>
              <p:cNvSpPr/>
              <p:nvPr/>
            </p:nvSpPr>
            <p:spPr>
              <a:xfrm>
                <a:off x="21735" y="1455779"/>
                <a:ext cx="1360572" cy="6597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chemeClr val="tx1"/>
                    </a:solidFill>
                  </a:rPr>
                  <a:t>身份</a:t>
                </a:r>
                <a:r>
                  <a:rPr lang="zh-CN" altLang="en-US" sz="1400" b="1" dirty="0" smtClean="0">
                    <a:solidFill>
                      <a:schemeClr val="tx1"/>
                    </a:solidFill>
                    <a:latin typeface="+mn-ea"/>
                  </a:rPr>
                  <a:t>认证</a:t>
                </a:r>
                <a:r>
                  <a:rPr lang="zh-CN" altLang="en-US" sz="1400" b="1" kern="1200" dirty="0" smtClean="0">
                    <a:solidFill>
                      <a:schemeClr val="tx1"/>
                    </a:solidFill>
                  </a:rPr>
                  <a:t>方式</a:t>
                </a:r>
                <a:endParaRPr lang="zh-CN" altLang="en-US" sz="1400" b="1" kern="1200" dirty="0">
                  <a:solidFill>
                    <a:schemeClr val="tx1"/>
                  </a:solidFill>
                </a:endParaRPr>
              </a:p>
            </p:txBody>
          </p:sp>
        </p:grpSp>
        <p:grpSp>
          <p:nvGrpSpPr>
            <p:cNvPr id="23" name="组合 22"/>
            <p:cNvGrpSpPr/>
            <p:nvPr/>
          </p:nvGrpSpPr>
          <p:grpSpPr>
            <a:xfrm>
              <a:off x="2923390" y="3703919"/>
              <a:ext cx="41221" cy="824432"/>
              <a:chOff x="1662548" y="1071218"/>
              <a:chExt cx="41221" cy="824432"/>
            </a:xfrm>
            <a:solidFill>
              <a:schemeClr val="accent3">
                <a:lumMod val="85000"/>
              </a:schemeClr>
            </a:solidFill>
          </p:grpSpPr>
          <p:sp>
            <p:nvSpPr>
              <p:cNvPr id="51" name="直接连接符 5"/>
              <p:cNvSpPr/>
              <p:nvPr/>
            </p:nvSpPr>
            <p:spPr>
              <a:xfrm rot="18770822">
                <a:off x="1270942" y="1463527"/>
                <a:ext cx="824432" cy="39814"/>
              </a:xfrm>
              <a:custGeom>
                <a:avLst/>
                <a:gdLst/>
                <a:ahLst/>
                <a:cxnLst/>
                <a:rect l="0" t="0" r="0" b="0"/>
                <a:pathLst>
                  <a:path>
                    <a:moveTo>
                      <a:pt x="0" y="19907"/>
                    </a:moveTo>
                    <a:lnTo>
                      <a:pt x="824432" y="19907"/>
                    </a:lnTo>
                  </a:path>
                </a:pathLst>
              </a:custGeom>
              <a:grpFill/>
              <a:ln>
                <a:solidFill>
                  <a:schemeClr val="bg1">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2" name="直接连接符 6"/>
              <p:cNvSpPr/>
              <p:nvPr/>
            </p:nvSpPr>
            <p:spPr>
              <a:xfrm rot="18770822">
                <a:off x="1662548" y="1462823"/>
                <a:ext cx="41221" cy="41221"/>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p:txBody>
          </p:sp>
        </p:grpSp>
        <p:grpSp>
          <p:nvGrpSpPr>
            <p:cNvPr id="24" name="组合 23"/>
            <p:cNvGrpSpPr/>
            <p:nvPr/>
          </p:nvGrpSpPr>
          <p:grpSpPr>
            <a:xfrm>
              <a:off x="3224325" y="3463503"/>
              <a:ext cx="1401624" cy="700812"/>
              <a:chOff x="1963483" y="830802"/>
              <a:chExt cx="1401624" cy="700812"/>
            </a:xfrm>
            <a:solidFill>
              <a:schemeClr val="accent3">
                <a:lumMod val="85000"/>
              </a:schemeClr>
            </a:solidFill>
          </p:grpSpPr>
          <p:sp>
            <p:nvSpPr>
              <p:cNvPr id="49" name="圆角矩形 48"/>
              <p:cNvSpPr/>
              <p:nvPr/>
            </p:nvSpPr>
            <p:spPr>
              <a:xfrm>
                <a:off x="1963483" y="830802"/>
                <a:ext cx="1401624" cy="70081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圆角矩形 8"/>
              <p:cNvSpPr/>
              <p:nvPr/>
            </p:nvSpPr>
            <p:spPr>
              <a:xfrm>
                <a:off x="1984009" y="851328"/>
                <a:ext cx="1360572" cy="6597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Aft>
                    <a:spcPct val="35000"/>
                  </a:spcAft>
                </a:pPr>
                <a:r>
                  <a:rPr lang="zh-CN" altLang="en-US" sz="1400" b="1" dirty="0" smtClean="0">
                    <a:solidFill>
                      <a:schemeClr val="tx1"/>
                    </a:solidFill>
                  </a:rPr>
                  <a:t>已开户投资者</a:t>
                </a:r>
                <a:endParaRPr lang="zh-CN" altLang="en-US" sz="1400" b="1" dirty="0">
                  <a:solidFill>
                    <a:schemeClr val="tx1"/>
                  </a:solidFill>
                </a:endParaRPr>
              </a:p>
            </p:txBody>
          </p:sp>
        </p:grpSp>
        <p:grpSp>
          <p:nvGrpSpPr>
            <p:cNvPr id="25" name="组合 24"/>
            <p:cNvGrpSpPr/>
            <p:nvPr/>
          </p:nvGrpSpPr>
          <p:grpSpPr>
            <a:xfrm>
              <a:off x="4561053" y="3592519"/>
              <a:ext cx="690442" cy="39814"/>
              <a:chOff x="3300211" y="959818"/>
              <a:chExt cx="690442" cy="39814"/>
            </a:xfrm>
            <a:solidFill>
              <a:schemeClr val="accent3">
                <a:lumMod val="85000"/>
              </a:schemeClr>
            </a:solidFill>
          </p:grpSpPr>
          <p:sp>
            <p:nvSpPr>
              <p:cNvPr id="47" name="直接连接符 9"/>
              <p:cNvSpPr/>
              <p:nvPr/>
            </p:nvSpPr>
            <p:spPr>
              <a:xfrm rot="19457599">
                <a:off x="3300211" y="959818"/>
                <a:ext cx="690442" cy="39814"/>
              </a:xfrm>
              <a:custGeom>
                <a:avLst/>
                <a:gdLst/>
                <a:ahLst/>
                <a:cxnLst/>
                <a:rect l="0" t="0" r="0" b="0"/>
                <a:pathLst>
                  <a:path>
                    <a:moveTo>
                      <a:pt x="0" y="19907"/>
                    </a:moveTo>
                    <a:lnTo>
                      <a:pt x="690442" y="19907"/>
                    </a:lnTo>
                  </a:path>
                </a:pathLst>
              </a:custGeom>
              <a:grpFill/>
              <a:ln>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8" name="直接连接符 10"/>
              <p:cNvSpPr/>
              <p:nvPr/>
            </p:nvSpPr>
            <p:spPr>
              <a:xfrm rot="19457599">
                <a:off x="3628172" y="962464"/>
                <a:ext cx="34522" cy="3452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p:txBody>
          </p:sp>
        </p:grpSp>
        <p:grpSp>
          <p:nvGrpSpPr>
            <p:cNvPr id="26" name="组合 25"/>
            <p:cNvGrpSpPr/>
            <p:nvPr/>
          </p:nvGrpSpPr>
          <p:grpSpPr>
            <a:xfrm>
              <a:off x="5186600" y="3060536"/>
              <a:ext cx="1689656" cy="700812"/>
              <a:chOff x="3925758" y="427835"/>
              <a:chExt cx="1401624" cy="700812"/>
            </a:xfrm>
            <a:solidFill>
              <a:schemeClr val="accent3">
                <a:lumMod val="85000"/>
              </a:schemeClr>
            </a:solidFill>
          </p:grpSpPr>
          <p:sp>
            <p:nvSpPr>
              <p:cNvPr id="45" name="圆角矩形 44"/>
              <p:cNvSpPr/>
              <p:nvPr/>
            </p:nvSpPr>
            <p:spPr>
              <a:xfrm>
                <a:off x="3925758" y="427835"/>
                <a:ext cx="1401624" cy="70081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圆角矩形 12"/>
              <p:cNvSpPr/>
              <p:nvPr/>
            </p:nvSpPr>
            <p:spPr>
              <a:xfrm>
                <a:off x="3946284" y="448361"/>
                <a:ext cx="1360572" cy="6597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Aft>
                    <a:spcPct val="35000"/>
                  </a:spcAft>
                </a:pPr>
                <a:r>
                  <a:rPr lang="zh-CN" altLang="en-US" sz="1400" b="1" dirty="0" smtClean="0">
                    <a:solidFill>
                      <a:schemeClr val="tx1"/>
                    </a:solidFill>
                  </a:rPr>
                  <a:t>网站注册后通过交易报盘进行身份认证</a:t>
                </a:r>
              </a:p>
            </p:txBody>
          </p:sp>
        </p:grpSp>
        <p:grpSp>
          <p:nvGrpSpPr>
            <p:cNvPr id="27" name="组合 26"/>
            <p:cNvGrpSpPr/>
            <p:nvPr/>
          </p:nvGrpSpPr>
          <p:grpSpPr>
            <a:xfrm>
              <a:off x="4561053" y="3995486"/>
              <a:ext cx="690442" cy="39814"/>
              <a:chOff x="3300211" y="1362785"/>
              <a:chExt cx="690442" cy="39814"/>
            </a:xfrm>
            <a:solidFill>
              <a:schemeClr val="accent3">
                <a:lumMod val="85000"/>
              </a:schemeClr>
            </a:solidFill>
          </p:grpSpPr>
          <p:sp>
            <p:nvSpPr>
              <p:cNvPr id="43" name="直接连接符 13"/>
              <p:cNvSpPr/>
              <p:nvPr/>
            </p:nvSpPr>
            <p:spPr>
              <a:xfrm rot="2142401">
                <a:off x="3300211" y="1362785"/>
                <a:ext cx="690442" cy="39814"/>
              </a:xfrm>
              <a:custGeom>
                <a:avLst/>
                <a:gdLst/>
                <a:ahLst/>
                <a:cxnLst/>
                <a:rect l="0" t="0" r="0" b="0"/>
                <a:pathLst>
                  <a:path>
                    <a:moveTo>
                      <a:pt x="0" y="19907"/>
                    </a:moveTo>
                    <a:lnTo>
                      <a:pt x="690442" y="19907"/>
                    </a:lnTo>
                  </a:path>
                </a:pathLst>
              </a:custGeom>
              <a:grpFill/>
              <a:ln>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4" name="直接连接符 14"/>
              <p:cNvSpPr/>
              <p:nvPr/>
            </p:nvSpPr>
            <p:spPr>
              <a:xfrm rot="2142401">
                <a:off x="3628172" y="1365431"/>
                <a:ext cx="34522" cy="3452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p:txBody>
          </p:sp>
        </p:grpSp>
        <p:grpSp>
          <p:nvGrpSpPr>
            <p:cNvPr id="28" name="组合 27"/>
            <p:cNvGrpSpPr/>
            <p:nvPr/>
          </p:nvGrpSpPr>
          <p:grpSpPr>
            <a:xfrm>
              <a:off x="5186600" y="3866470"/>
              <a:ext cx="1689656" cy="700812"/>
              <a:chOff x="3925758" y="1233769"/>
              <a:chExt cx="1401624" cy="700812"/>
            </a:xfrm>
            <a:solidFill>
              <a:schemeClr val="accent3">
                <a:lumMod val="85000"/>
              </a:schemeClr>
            </a:solidFill>
          </p:grpSpPr>
          <p:sp>
            <p:nvSpPr>
              <p:cNvPr id="41" name="圆角矩形 40"/>
              <p:cNvSpPr/>
              <p:nvPr/>
            </p:nvSpPr>
            <p:spPr>
              <a:xfrm>
                <a:off x="3925758" y="1233769"/>
                <a:ext cx="1401624" cy="70081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圆角矩形 16"/>
              <p:cNvSpPr/>
              <p:nvPr/>
            </p:nvSpPr>
            <p:spPr>
              <a:xfrm>
                <a:off x="3946284" y="1254295"/>
                <a:ext cx="1360572" cy="6597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Aft>
                    <a:spcPct val="35000"/>
                  </a:spcAft>
                </a:pPr>
                <a:r>
                  <a:rPr lang="zh-CN" altLang="en-US" sz="1400" b="1" dirty="0" smtClean="0">
                    <a:solidFill>
                      <a:schemeClr val="tx1"/>
                    </a:solidFill>
                  </a:rPr>
                  <a:t>网站注册后至身份认证机构现场激活</a:t>
                </a:r>
                <a:endParaRPr lang="zh-CN" altLang="en-US" sz="1400" b="1" dirty="0">
                  <a:solidFill>
                    <a:schemeClr val="tx1"/>
                  </a:solidFill>
                </a:endParaRPr>
              </a:p>
            </p:txBody>
          </p:sp>
        </p:grpSp>
        <p:grpSp>
          <p:nvGrpSpPr>
            <p:cNvPr id="29" name="组合 28"/>
            <p:cNvGrpSpPr/>
            <p:nvPr/>
          </p:nvGrpSpPr>
          <p:grpSpPr>
            <a:xfrm>
              <a:off x="2923390" y="4308369"/>
              <a:ext cx="41221" cy="824432"/>
              <a:chOff x="1662548" y="1675668"/>
              <a:chExt cx="41221" cy="824432"/>
            </a:xfrm>
            <a:solidFill>
              <a:schemeClr val="accent3">
                <a:lumMod val="85000"/>
              </a:schemeClr>
            </a:solidFill>
          </p:grpSpPr>
          <p:sp>
            <p:nvSpPr>
              <p:cNvPr id="39" name="直接连接符 17"/>
              <p:cNvSpPr/>
              <p:nvPr/>
            </p:nvSpPr>
            <p:spPr>
              <a:xfrm rot="2829178">
                <a:off x="1270942" y="2067977"/>
                <a:ext cx="824432" cy="39814"/>
              </a:xfrm>
              <a:custGeom>
                <a:avLst/>
                <a:gdLst/>
                <a:ahLst/>
                <a:cxnLst/>
                <a:rect l="0" t="0" r="0" b="0"/>
                <a:pathLst>
                  <a:path>
                    <a:moveTo>
                      <a:pt x="0" y="19907"/>
                    </a:moveTo>
                    <a:lnTo>
                      <a:pt x="824432" y="19907"/>
                    </a:lnTo>
                  </a:path>
                </a:pathLst>
              </a:custGeom>
              <a:grpFill/>
              <a:ln>
                <a:solidFill>
                  <a:schemeClr val="bg1">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0" name="直接连接符 18"/>
              <p:cNvSpPr/>
              <p:nvPr/>
            </p:nvSpPr>
            <p:spPr>
              <a:xfrm rot="2829178">
                <a:off x="1662548" y="2067273"/>
                <a:ext cx="41221" cy="41221"/>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p:txBody>
          </p:sp>
        </p:grpSp>
        <p:grpSp>
          <p:nvGrpSpPr>
            <p:cNvPr id="30" name="组合 29"/>
            <p:cNvGrpSpPr/>
            <p:nvPr/>
          </p:nvGrpSpPr>
          <p:grpSpPr>
            <a:xfrm>
              <a:off x="3224325" y="4672404"/>
              <a:ext cx="1401624" cy="700812"/>
              <a:chOff x="1963483" y="2039703"/>
              <a:chExt cx="1401624" cy="700812"/>
            </a:xfrm>
            <a:solidFill>
              <a:schemeClr val="accent3">
                <a:lumMod val="85000"/>
              </a:schemeClr>
            </a:solidFill>
          </p:grpSpPr>
          <p:sp>
            <p:nvSpPr>
              <p:cNvPr id="37" name="圆角矩形 36"/>
              <p:cNvSpPr/>
              <p:nvPr/>
            </p:nvSpPr>
            <p:spPr>
              <a:xfrm>
                <a:off x="1963483" y="2039703"/>
                <a:ext cx="1401624" cy="70081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圆角矩形 20"/>
              <p:cNvSpPr/>
              <p:nvPr/>
            </p:nvSpPr>
            <p:spPr>
              <a:xfrm>
                <a:off x="1984009" y="2060229"/>
                <a:ext cx="1360572" cy="6597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Aft>
                    <a:spcPct val="35000"/>
                  </a:spcAft>
                </a:pPr>
                <a:r>
                  <a:rPr lang="zh-CN" altLang="en-US" sz="1400" b="1" dirty="0" smtClean="0">
                    <a:solidFill>
                      <a:schemeClr val="tx1"/>
                    </a:solidFill>
                  </a:rPr>
                  <a:t>新开户投资者</a:t>
                </a:r>
                <a:endParaRPr lang="zh-CN" altLang="en-US" sz="1400" b="1" dirty="0">
                  <a:solidFill>
                    <a:schemeClr val="tx1"/>
                  </a:solidFill>
                </a:endParaRPr>
              </a:p>
            </p:txBody>
          </p:sp>
        </p:grpSp>
        <p:grpSp>
          <p:nvGrpSpPr>
            <p:cNvPr id="31" name="组合 30"/>
            <p:cNvGrpSpPr/>
            <p:nvPr/>
          </p:nvGrpSpPr>
          <p:grpSpPr>
            <a:xfrm>
              <a:off x="4625950" y="5002903"/>
              <a:ext cx="560649" cy="39814"/>
              <a:chOff x="3365108" y="2370202"/>
              <a:chExt cx="560649" cy="39814"/>
            </a:xfrm>
            <a:solidFill>
              <a:schemeClr val="accent3">
                <a:lumMod val="85000"/>
              </a:schemeClr>
            </a:solidFill>
          </p:grpSpPr>
          <p:sp>
            <p:nvSpPr>
              <p:cNvPr id="35" name="直接连接符 21"/>
              <p:cNvSpPr/>
              <p:nvPr/>
            </p:nvSpPr>
            <p:spPr>
              <a:xfrm>
                <a:off x="3365108" y="2370202"/>
                <a:ext cx="560649" cy="39814"/>
              </a:xfrm>
              <a:custGeom>
                <a:avLst/>
                <a:gdLst/>
                <a:ahLst/>
                <a:cxnLst/>
                <a:rect l="0" t="0" r="0" b="0"/>
                <a:pathLst>
                  <a:path>
                    <a:moveTo>
                      <a:pt x="0" y="19907"/>
                    </a:moveTo>
                    <a:lnTo>
                      <a:pt x="560649" y="19907"/>
                    </a:lnTo>
                  </a:path>
                </a:pathLst>
              </a:custGeom>
              <a:grpFill/>
              <a:ln>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6" name="直接连接符 22"/>
              <p:cNvSpPr/>
              <p:nvPr/>
            </p:nvSpPr>
            <p:spPr>
              <a:xfrm>
                <a:off x="3631416" y="2376093"/>
                <a:ext cx="28032" cy="2803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p:txBody>
          </p:sp>
        </p:grpSp>
        <p:grpSp>
          <p:nvGrpSpPr>
            <p:cNvPr id="32" name="组合 31"/>
            <p:cNvGrpSpPr/>
            <p:nvPr/>
          </p:nvGrpSpPr>
          <p:grpSpPr>
            <a:xfrm>
              <a:off x="5186600" y="4672404"/>
              <a:ext cx="1689656" cy="700812"/>
              <a:chOff x="3925758" y="2039703"/>
              <a:chExt cx="1401624" cy="700812"/>
            </a:xfrm>
            <a:solidFill>
              <a:schemeClr val="accent3">
                <a:lumMod val="85000"/>
              </a:schemeClr>
            </a:solidFill>
          </p:grpSpPr>
          <p:sp>
            <p:nvSpPr>
              <p:cNvPr id="33" name="圆角矩形 32"/>
              <p:cNvSpPr/>
              <p:nvPr/>
            </p:nvSpPr>
            <p:spPr>
              <a:xfrm>
                <a:off x="3925758" y="2039703"/>
                <a:ext cx="1401624" cy="70081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圆角矩形 24"/>
              <p:cNvSpPr/>
              <p:nvPr/>
            </p:nvSpPr>
            <p:spPr>
              <a:xfrm>
                <a:off x="3946284" y="2060229"/>
                <a:ext cx="1360572" cy="6597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Aft>
                    <a:spcPct val="35000"/>
                  </a:spcAft>
                </a:pPr>
                <a:r>
                  <a:rPr lang="zh-CN" altLang="en-US" sz="1400" b="1" dirty="0" smtClean="0">
                    <a:solidFill>
                      <a:schemeClr val="tx1"/>
                    </a:solidFill>
                  </a:rPr>
                  <a:t>通过统一账户平台开通网络服务功能</a:t>
                </a:r>
                <a:endParaRPr lang="zh-CN" altLang="en-US" sz="1400" b="1" dirty="0">
                  <a:solidFill>
                    <a:schemeClr val="tx1"/>
                  </a:solidFill>
                </a:endParaRPr>
              </a:p>
            </p:txBody>
          </p:sp>
        </p:grpSp>
      </p:grpSp>
      <p:sp>
        <p:nvSpPr>
          <p:cNvPr id="55" name="直接连接符 13"/>
          <p:cNvSpPr/>
          <p:nvPr/>
        </p:nvSpPr>
        <p:spPr>
          <a:xfrm rot="3253526">
            <a:off x="4030514" y="4562230"/>
            <a:ext cx="1933042" cy="399511"/>
          </a:xfrm>
          <a:custGeom>
            <a:avLst/>
            <a:gdLst/>
            <a:ahLst/>
            <a:cxnLst/>
            <a:rect l="0" t="0" r="0" b="0"/>
            <a:pathLst>
              <a:path>
                <a:moveTo>
                  <a:pt x="0" y="19907"/>
                </a:moveTo>
                <a:lnTo>
                  <a:pt x="690442" y="19907"/>
                </a:lnTo>
              </a:path>
            </a:pathLst>
          </a:custGeom>
          <a:solidFill>
            <a:schemeClr val="accent3">
              <a:lumMod val="85000"/>
            </a:schemeClr>
          </a:solidFill>
          <a:ln>
            <a:solidFill>
              <a:schemeClr val="bg1">
                <a:lumMod val="7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TextBox 5"/>
          <p:cNvSpPr txBox="1"/>
          <p:nvPr/>
        </p:nvSpPr>
        <p:spPr>
          <a:xfrm>
            <a:off x="755576" y="1424970"/>
            <a:ext cx="1080120" cy="707886"/>
          </a:xfrm>
          <a:prstGeom prst="rect">
            <a:avLst/>
          </a:prstGeom>
          <a:noFill/>
        </p:spPr>
        <p:txBody>
          <a:bodyPr wrap="square" rtlCol="0">
            <a:spAutoFit/>
          </a:bodyPr>
          <a:lstStyle/>
          <a:p>
            <a:r>
              <a:rPr lang="zh-CN" altLang="en-US" sz="2000" dirty="0" smtClean="0">
                <a:solidFill>
                  <a:srgbClr val="C00000"/>
                </a:solidFill>
                <a:latin typeface="黑体" pitchFamily="49" charset="-122"/>
                <a:ea typeface="黑体" pitchFamily="49" charset="-122"/>
              </a:rPr>
              <a:t>新开户投资者</a:t>
            </a:r>
          </a:p>
        </p:txBody>
      </p:sp>
      <p:sp>
        <p:nvSpPr>
          <p:cNvPr id="7" name="矩形 6"/>
          <p:cNvSpPr/>
          <p:nvPr/>
        </p:nvSpPr>
        <p:spPr bwMode="auto">
          <a:xfrm flipH="1">
            <a:off x="654993" y="1431826"/>
            <a:ext cx="72008" cy="720080"/>
          </a:xfrm>
          <a:prstGeom prst="rect">
            <a:avLst/>
          </a:prstGeom>
          <a:solidFill>
            <a:srgbClr val="C00000"/>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smtClean="0">
              <a:ln>
                <a:noFill/>
              </a:ln>
              <a:solidFill>
                <a:schemeClr val="bg1"/>
              </a:solidFill>
              <a:effectLst/>
              <a:latin typeface="黑体" pitchFamily="49" charset="-122"/>
              <a:ea typeface="黑体" pitchFamily="49" charset="-122"/>
            </a:endParaRPr>
          </a:p>
        </p:txBody>
      </p:sp>
      <p:sp>
        <p:nvSpPr>
          <p:cNvPr id="9" name="矩形 8"/>
          <p:cNvSpPr/>
          <p:nvPr/>
        </p:nvSpPr>
        <p:spPr bwMode="auto">
          <a:xfrm flipH="1">
            <a:off x="654993" y="3867869"/>
            <a:ext cx="72008" cy="720080"/>
          </a:xfrm>
          <a:prstGeom prst="rect">
            <a:avLst/>
          </a:prstGeom>
          <a:solidFill>
            <a:srgbClr val="C00000"/>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smtClean="0">
              <a:ln>
                <a:noFill/>
              </a:ln>
              <a:solidFill>
                <a:schemeClr val="bg1"/>
              </a:solidFill>
              <a:effectLst/>
              <a:latin typeface="黑体" pitchFamily="49" charset="-122"/>
              <a:ea typeface="黑体" pitchFamily="49" charset="-122"/>
            </a:endParaRPr>
          </a:p>
        </p:txBody>
      </p:sp>
      <p:cxnSp>
        <p:nvCxnSpPr>
          <p:cNvPr id="11" name="直接连接符 10"/>
          <p:cNvCxnSpPr/>
          <p:nvPr/>
        </p:nvCxnSpPr>
        <p:spPr bwMode="auto">
          <a:xfrm>
            <a:off x="683568" y="3284984"/>
            <a:ext cx="6840760" cy="1588"/>
          </a:xfrm>
          <a:prstGeom prst="line">
            <a:avLst/>
          </a:prstGeom>
          <a:ln w="15875">
            <a:solidFill>
              <a:srgbClr val="C0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4"/>
          <p:cNvSpPr>
            <a:spLocks noChangeArrowheads="1"/>
          </p:cNvSpPr>
          <p:nvPr/>
        </p:nvSpPr>
        <p:spPr bwMode="auto">
          <a:xfrm>
            <a:off x="-396552" y="841226"/>
            <a:ext cx="8178800" cy="4171950"/>
          </a:xfrm>
          <a:prstGeom prst="rect">
            <a:avLst/>
          </a:prstGeom>
          <a:noFill/>
          <a:ln w="9525">
            <a:noFill/>
            <a:miter lim="800000"/>
            <a:headEnd/>
            <a:tailEnd/>
          </a:ln>
        </p:spPr>
        <p:txBody>
          <a:bodyPr/>
          <a:lstStyle/>
          <a:p>
            <a:pPr marL="1143000" lvl="2" indent="-228600">
              <a:spcBef>
                <a:spcPct val="40000"/>
              </a:spcBef>
              <a:buClr>
                <a:srgbClr val="CC0000"/>
              </a:buClr>
              <a:buSzPct val="80000"/>
              <a:buFont typeface="Wingdings" pitchFamily="2" charset="2"/>
              <a:buChar char="n"/>
            </a:pPr>
            <a:r>
              <a:rPr lang="zh-CN" altLang="en-US" dirty="0" smtClean="0">
                <a:solidFill>
                  <a:srgbClr val="4D4D4D"/>
                </a:solidFill>
                <a:latin typeface="黑体" pitchFamily="49" charset="-122"/>
                <a:ea typeface="黑体" pitchFamily="49" charset="-122"/>
              </a:rPr>
              <a:t>直接至身份认证机构通过统一账户平台进行身份认证</a:t>
            </a:r>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TextBox 20"/>
          <p:cNvSpPr txBox="1"/>
          <p:nvPr/>
        </p:nvSpPr>
        <p:spPr>
          <a:xfrm>
            <a:off x="755576" y="3861048"/>
            <a:ext cx="1080120" cy="707886"/>
          </a:xfrm>
          <a:prstGeom prst="rect">
            <a:avLst/>
          </a:prstGeom>
          <a:noFill/>
        </p:spPr>
        <p:txBody>
          <a:bodyPr wrap="square" rtlCol="0">
            <a:spAutoFit/>
          </a:bodyPr>
          <a:lstStyle/>
          <a:p>
            <a:r>
              <a:rPr lang="zh-CN" altLang="en-US" sz="2000" dirty="0" smtClean="0">
                <a:solidFill>
                  <a:srgbClr val="C00000"/>
                </a:solidFill>
                <a:latin typeface="黑体" pitchFamily="49" charset="-122"/>
                <a:ea typeface="黑体" pitchFamily="49" charset="-122"/>
              </a:rPr>
              <a:t>已开户投资者</a:t>
            </a:r>
          </a:p>
        </p:txBody>
      </p:sp>
      <p:sp>
        <p:nvSpPr>
          <p:cNvPr id="22" name="矩形 21"/>
          <p:cNvSpPr/>
          <p:nvPr/>
        </p:nvSpPr>
        <p:spPr>
          <a:xfrm>
            <a:off x="2483768" y="1412776"/>
            <a:ext cx="4752528" cy="1323439"/>
          </a:xfrm>
          <a:prstGeom prst="rect">
            <a:avLst/>
          </a:prstGeom>
          <a:ln w="12700">
            <a:solidFill>
              <a:srgbClr val="C00000"/>
            </a:solidFill>
          </a:ln>
        </p:spPr>
        <p:txBody>
          <a:bodyPr wrap="square">
            <a:spAutoFit/>
          </a:bodyPr>
          <a:lstStyle/>
          <a:p>
            <a:pPr>
              <a:buFont typeface="Wingdings" pitchFamily="2" charset="2"/>
              <a:buChar char="Ø"/>
            </a:pPr>
            <a:r>
              <a:rPr lang="zh-CN" altLang="en-US" sz="1600" dirty="0" smtClean="0">
                <a:latin typeface="+mn-ea"/>
                <a:ea typeface="+mn-ea"/>
              </a:rPr>
              <a:t>开户时直接在</a:t>
            </a:r>
            <a:r>
              <a:rPr lang="en-US" altLang="zh-CN" sz="1600" dirty="0" smtClean="0">
                <a:latin typeface="+mn-ea"/>
                <a:ea typeface="+mn-ea"/>
              </a:rPr>
              <a:t>《</a:t>
            </a:r>
            <a:r>
              <a:rPr lang="zh-CN" altLang="en-US" sz="1600" dirty="0" smtClean="0">
                <a:latin typeface="+mn-ea"/>
                <a:ea typeface="+mn-ea"/>
              </a:rPr>
              <a:t>证券账户开立申请表</a:t>
            </a:r>
            <a:r>
              <a:rPr lang="en-US" altLang="zh-CN" sz="1600" dirty="0" smtClean="0">
                <a:latin typeface="+mn-ea"/>
                <a:ea typeface="+mn-ea"/>
              </a:rPr>
              <a:t>》</a:t>
            </a:r>
            <a:r>
              <a:rPr lang="zh-CN" altLang="en-US" sz="1600" dirty="0" smtClean="0">
                <a:latin typeface="+mn-ea"/>
                <a:ea typeface="+mn-ea"/>
              </a:rPr>
              <a:t>中注明开通网络服务，并设置网络服务初始密码</a:t>
            </a:r>
            <a:endParaRPr lang="en-US" altLang="zh-CN" sz="1600" dirty="0" smtClean="0">
              <a:latin typeface="+mn-ea"/>
              <a:ea typeface="+mn-ea"/>
            </a:endParaRPr>
          </a:p>
          <a:p>
            <a:pPr>
              <a:buFont typeface="Wingdings" pitchFamily="2" charset="2"/>
              <a:buChar char="Ø"/>
            </a:pPr>
            <a:r>
              <a:rPr lang="zh-CN" altLang="en-US" sz="1600" dirty="0" smtClean="0">
                <a:latin typeface="+mn-ea"/>
                <a:ea typeface="+mn-ea"/>
              </a:rPr>
              <a:t>成功开户次日后，投资者可使用其证券账户号及开通时设置的初始密码登录本公司网站办理查询、投票等业务</a:t>
            </a:r>
            <a:endParaRPr lang="zh-CN" altLang="en-US" sz="1600" dirty="0">
              <a:latin typeface="+mn-ea"/>
              <a:ea typeface="+mn-ea"/>
            </a:endParaRPr>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37" name="Object 13"/>
          <p:cNvGraphicFramePr>
            <a:graphicFrameLocks noChangeAspect="1"/>
          </p:cNvGraphicFramePr>
          <p:nvPr/>
        </p:nvGraphicFramePr>
        <p:xfrm>
          <a:off x="2595339" y="3717032"/>
          <a:ext cx="4352925" cy="2524125"/>
        </p:xfrm>
        <a:graphic>
          <a:graphicData uri="http://schemas.openxmlformats.org/presentationml/2006/ole">
            <p:oleObj spid="_x0000_s1053" name="Visio" r:id="rId3" imgW="4084590" imgH="2374637" progId="Visio.Drawing.11">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TextBox 5"/>
          <p:cNvSpPr txBox="1"/>
          <p:nvPr/>
        </p:nvSpPr>
        <p:spPr>
          <a:xfrm>
            <a:off x="755576" y="1340768"/>
            <a:ext cx="1080120" cy="892552"/>
          </a:xfrm>
          <a:prstGeom prst="rect">
            <a:avLst/>
          </a:prstGeom>
          <a:noFill/>
        </p:spPr>
        <p:txBody>
          <a:bodyPr wrap="square" rtlCol="0">
            <a:spAutoFit/>
          </a:bodyPr>
          <a:lstStyle/>
          <a:p>
            <a:r>
              <a:rPr lang="zh-CN" altLang="en-US" sz="2000" dirty="0" smtClean="0">
                <a:solidFill>
                  <a:srgbClr val="C00000"/>
                </a:solidFill>
                <a:latin typeface="黑体" pitchFamily="49" charset="-122"/>
                <a:ea typeface="黑体" pitchFamily="49" charset="-122"/>
              </a:rPr>
              <a:t>第一步</a:t>
            </a:r>
          </a:p>
          <a:p>
            <a:r>
              <a:rPr lang="zh-CN" altLang="en-US" sz="3200" dirty="0" smtClean="0">
                <a:solidFill>
                  <a:srgbClr val="C00000"/>
                </a:solidFill>
                <a:latin typeface="黑体" pitchFamily="49" charset="-122"/>
                <a:ea typeface="黑体" pitchFamily="49" charset="-122"/>
              </a:rPr>
              <a:t>注册</a:t>
            </a:r>
          </a:p>
        </p:txBody>
      </p:sp>
      <p:sp>
        <p:nvSpPr>
          <p:cNvPr id="7" name="矩形 6"/>
          <p:cNvSpPr/>
          <p:nvPr/>
        </p:nvSpPr>
        <p:spPr bwMode="auto">
          <a:xfrm flipH="1">
            <a:off x="654993" y="1431826"/>
            <a:ext cx="72008" cy="720080"/>
          </a:xfrm>
          <a:prstGeom prst="rect">
            <a:avLst/>
          </a:prstGeom>
          <a:solidFill>
            <a:srgbClr val="C00000"/>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smtClean="0">
              <a:ln>
                <a:noFill/>
              </a:ln>
              <a:solidFill>
                <a:schemeClr val="bg1"/>
              </a:solidFill>
              <a:effectLst/>
              <a:latin typeface="黑体" pitchFamily="49" charset="-122"/>
              <a:ea typeface="黑体" pitchFamily="49" charset="-122"/>
            </a:endParaRPr>
          </a:p>
        </p:txBody>
      </p:sp>
      <p:sp>
        <p:nvSpPr>
          <p:cNvPr id="8" name="TextBox 7"/>
          <p:cNvSpPr txBox="1"/>
          <p:nvPr/>
        </p:nvSpPr>
        <p:spPr>
          <a:xfrm>
            <a:off x="755576" y="3776811"/>
            <a:ext cx="1080120" cy="892552"/>
          </a:xfrm>
          <a:prstGeom prst="rect">
            <a:avLst/>
          </a:prstGeom>
          <a:noFill/>
        </p:spPr>
        <p:txBody>
          <a:bodyPr wrap="square" rtlCol="0">
            <a:spAutoFit/>
          </a:bodyPr>
          <a:lstStyle/>
          <a:p>
            <a:r>
              <a:rPr lang="zh-CN" altLang="en-US" sz="2000" dirty="0" smtClean="0">
                <a:solidFill>
                  <a:srgbClr val="C00000"/>
                </a:solidFill>
                <a:latin typeface="黑体" pitchFamily="49" charset="-122"/>
                <a:ea typeface="黑体" pitchFamily="49" charset="-122"/>
              </a:rPr>
              <a:t>第二步</a:t>
            </a:r>
            <a:endParaRPr lang="en-US" altLang="zh-CN" sz="2000" dirty="0" smtClean="0">
              <a:solidFill>
                <a:srgbClr val="C00000"/>
              </a:solidFill>
              <a:latin typeface="黑体" pitchFamily="49" charset="-122"/>
              <a:ea typeface="黑体" pitchFamily="49" charset="-122"/>
            </a:endParaRPr>
          </a:p>
          <a:p>
            <a:r>
              <a:rPr lang="zh-CN" altLang="en-US" sz="3200" dirty="0" smtClean="0">
                <a:solidFill>
                  <a:srgbClr val="C00000"/>
                </a:solidFill>
                <a:latin typeface="黑体" pitchFamily="49" charset="-122"/>
                <a:ea typeface="黑体" pitchFamily="49" charset="-122"/>
              </a:rPr>
              <a:t>激活</a:t>
            </a:r>
          </a:p>
        </p:txBody>
      </p:sp>
      <p:sp>
        <p:nvSpPr>
          <p:cNvPr id="9" name="矩形 8"/>
          <p:cNvSpPr/>
          <p:nvPr/>
        </p:nvSpPr>
        <p:spPr bwMode="auto">
          <a:xfrm flipH="1">
            <a:off x="654993" y="3867869"/>
            <a:ext cx="72008" cy="720080"/>
          </a:xfrm>
          <a:prstGeom prst="rect">
            <a:avLst/>
          </a:prstGeom>
          <a:solidFill>
            <a:srgbClr val="C00000"/>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smtClean="0">
              <a:ln>
                <a:noFill/>
              </a:ln>
              <a:solidFill>
                <a:schemeClr val="bg1"/>
              </a:solidFill>
              <a:effectLst/>
              <a:latin typeface="黑体" pitchFamily="49" charset="-122"/>
              <a:ea typeface="黑体" pitchFamily="49" charset="-122"/>
            </a:endParaRPr>
          </a:p>
        </p:txBody>
      </p:sp>
      <p:cxnSp>
        <p:nvCxnSpPr>
          <p:cNvPr id="11" name="直接连接符 10"/>
          <p:cNvCxnSpPr/>
          <p:nvPr/>
        </p:nvCxnSpPr>
        <p:spPr bwMode="auto">
          <a:xfrm>
            <a:off x="683568" y="3717032"/>
            <a:ext cx="6840760" cy="1588"/>
          </a:xfrm>
          <a:prstGeom prst="line">
            <a:avLst/>
          </a:prstGeom>
          <a:ln w="15875">
            <a:solidFill>
              <a:srgbClr val="C0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4"/>
          <p:cNvSpPr>
            <a:spLocks noChangeArrowheads="1"/>
          </p:cNvSpPr>
          <p:nvPr/>
        </p:nvSpPr>
        <p:spPr bwMode="auto">
          <a:xfrm>
            <a:off x="-396552" y="764704"/>
            <a:ext cx="8178800" cy="4171950"/>
          </a:xfrm>
          <a:prstGeom prst="rect">
            <a:avLst/>
          </a:prstGeom>
          <a:noFill/>
          <a:ln w="9525">
            <a:noFill/>
            <a:miter lim="800000"/>
            <a:headEnd/>
            <a:tailEnd/>
          </a:ln>
        </p:spPr>
        <p:txBody>
          <a:bodyPr/>
          <a:lstStyle/>
          <a:p>
            <a:pPr marL="1143000" lvl="2" indent="-228600">
              <a:spcBef>
                <a:spcPct val="40000"/>
              </a:spcBef>
              <a:buClr>
                <a:srgbClr val="CC0000"/>
              </a:buClr>
              <a:buSzPct val="80000"/>
              <a:buFont typeface="Wingdings" pitchFamily="2" charset="2"/>
              <a:buChar char="n"/>
            </a:pPr>
            <a:r>
              <a:rPr lang="zh-CN" altLang="en-US" dirty="0" smtClean="0">
                <a:solidFill>
                  <a:srgbClr val="4D4D4D"/>
                </a:solidFill>
                <a:latin typeface="黑体" pitchFamily="49" charset="-122"/>
                <a:ea typeface="黑体" pitchFamily="49" charset="-122"/>
              </a:rPr>
              <a:t>网站注册后至身份认证机构现场激活</a:t>
            </a:r>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Object 7"/>
          <p:cNvGraphicFramePr>
            <a:graphicFrameLocks noChangeAspect="1"/>
          </p:cNvGraphicFramePr>
          <p:nvPr/>
        </p:nvGraphicFramePr>
        <p:xfrm>
          <a:off x="2483768" y="1196752"/>
          <a:ext cx="4133850" cy="2457450"/>
        </p:xfrm>
        <a:graphic>
          <a:graphicData uri="http://schemas.openxmlformats.org/presentationml/2006/ole">
            <p:oleObj spid="_x0000_s45090" name="Visio" r:id="rId3" imgW="3994768" imgH="2374637" progId="Visio.Drawing.11">
              <p:embed/>
            </p:oleObj>
          </a:graphicData>
        </a:graphic>
      </p:graphicFrame>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33" name="Object 9"/>
          <p:cNvGraphicFramePr>
            <a:graphicFrameLocks noChangeAspect="1"/>
          </p:cNvGraphicFramePr>
          <p:nvPr/>
        </p:nvGraphicFramePr>
        <p:xfrm>
          <a:off x="2483768" y="3933056"/>
          <a:ext cx="4104456" cy="2441892"/>
        </p:xfrm>
        <a:graphic>
          <a:graphicData uri="http://schemas.openxmlformats.org/presentationml/2006/ole">
            <p:oleObj spid="_x0000_s45091" name="Visio" r:id="rId4" imgW="3994768" imgH="2374637" progId="Visio.Drawing.11">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TextBox 5"/>
          <p:cNvSpPr txBox="1"/>
          <p:nvPr/>
        </p:nvSpPr>
        <p:spPr>
          <a:xfrm>
            <a:off x="755576" y="1340768"/>
            <a:ext cx="1080120" cy="892552"/>
          </a:xfrm>
          <a:prstGeom prst="rect">
            <a:avLst/>
          </a:prstGeom>
          <a:noFill/>
        </p:spPr>
        <p:txBody>
          <a:bodyPr wrap="square" rtlCol="0">
            <a:spAutoFit/>
          </a:bodyPr>
          <a:lstStyle/>
          <a:p>
            <a:r>
              <a:rPr lang="zh-CN" altLang="en-US" sz="2000" dirty="0" smtClean="0">
                <a:solidFill>
                  <a:srgbClr val="C00000"/>
                </a:solidFill>
                <a:latin typeface="黑体" pitchFamily="49" charset="-122"/>
                <a:ea typeface="黑体" pitchFamily="49" charset="-122"/>
              </a:rPr>
              <a:t>第一步</a:t>
            </a:r>
          </a:p>
          <a:p>
            <a:r>
              <a:rPr lang="zh-CN" altLang="en-US" sz="3200" dirty="0" smtClean="0">
                <a:solidFill>
                  <a:srgbClr val="C00000"/>
                </a:solidFill>
                <a:latin typeface="黑体" pitchFamily="49" charset="-122"/>
                <a:ea typeface="黑体" pitchFamily="49" charset="-122"/>
              </a:rPr>
              <a:t>注册</a:t>
            </a:r>
          </a:p>
        </p:txBody>
      </p:sp>
      <p:sp>
        <p:nvSpPr>
          <p:cNvPr id="7" name="矩形 6"/>
          <p:cNvSpPr/>
          <p:nvPr/>
        </p:nvSpPr>
        <p:spPr bwMode="auto">
          <a:xfrm flipH="1">
            <a:off x="654993" y="1431826"/>
            <a:ext cx="72008" cy="720080"/>
          </a:xfrm>
          <a:prstGeom prst="rect">
            <a:avLst/>
          </a:prstGeom>
          <a:solidFill>
            <a:srgbClr val="C00000"/>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smtClean="0">
              <a:ln>
                <a:noFill/>
              </a:ln>
              <a:solidFill>
                <a:schemeClr val="bg1"/>
              </a:solidFill>
              <a:effectLst/>
              <a:latin typeface="黑体" pitchFamily="49" charset="-122"/>
              <a:ea typeface="黑体" pitchFamily="49" charset="-122"/>
            </a:endParaRPr>
          </a:p>
        </p:txBody>
      </p:sp>
      <p:sp>
        <p:nvSpPr>
          <p:cNvPr id="8" name="TextBox 7"/>
          <p:cNvSpPr txBox="1"/>
          <p:nvPr/>
        </p:nvSpPr>
        <p:spPr>
          <a:xfrm>
            <a:off x="755576" y="3776811"/>
            <a:ext cx="1080120" cy="892552"/>
          </a:xfrm>
          <a:prstGeom prst="rect">
            <a:avLst/>
          </a:prstGeom>
          <a:noFill/>
        </p:spPr>
        <p:txBody>
          <a:bodyPr wrap="square" rtlCol="0">
            <a:spAutoFit/>
          </a:bodyPr>
          <a:lstStyle/>
          <a:p>
            <a:r>
              <a:rPr lang="zh-CN" altLang="en-US" sz="2000" dirty="0" smtClean="0">
                <a:solidFill>
                  <a:srgbClr val="C00000"/>
                </a:solidFill>
                <a:latin typeface="黑体" pitchFamily="49" charset="-122"/>
                <a:ea typeface="黑体" pitchFamily="49" charset="-122"/>
              </a:rPr>
              <a:t>第二步</a:t>
            </a:r>
            <a:endParaRPr lang="en-US" altLang="zh-CN" sz="2000" dirty="0" smtClean="0">
              <a:solidFill>
                <a:srgbClr val="C00000"/>
              </a:solidFill>
              <a:latin typeface="黑体" pitchFamily="49" charset="-122"/>
              <a:ea typeface="黑体" pitchFamily="49" charset="-122"/>
            </a:endParaRPr>
          </a:p>
          <a:p>
            <a:r>
              <a:rPr lang="zh-CN" altLang="en-US" sz="3200" dirty="0" smtClean="0">
                <a:solidFill>
                  <a:srgbClr val="C00000"/>
                </a:solidFill>
                <a:latin typeface="黑体" pitchFamily="49" charset="-122"/>
                <a:ea typeface="黑体" pitchFamily="49" charset="-122"/>
              </a:rPr>
              <a:t>激活</a:t>
            </a:r>
          </a:p>
        </p:txBody>
      </p:sp>
      <p:sp>
        <p:nvSpPr>
          <p:cNvPr id="9" name="矩形 8"/>
          <p:cNvSpPr/>
          <p:nvPr/>
        </p:nvSpPr>
        <p:spPr bwMode="auto">
          <a:xfrm flipH="1">
            <a:off x="654993" y="3867869"/>
            <a:ext cx="72008" cy="720080"/>
          </a:xfrm>
          <a:prstGeom prst="rect">
            <a:avLst/>
          </a:prstGeom>
          <a:solidFill>
            <a:srgbClr val="C00000"/>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smtClean="0">
              <a:ln>
                <a:noFill/>
              </a:ln>
              <a:solidFill>
                <a:schemeClr val="bg1"/>
              </a:solidFill>
              <a:effectLst/>
              <a:latin typeface="黑体" pitchFamily="49" charset="-122"/>
              <a:ea typeface="黑体" pitchFamily="49" charset="-122"/>
            </a:endParaRPr>
          </a:p>
        </p:txBody>
      </p:sp>
      <p:cxnSp>
        <p:nvCxnSpPr>
          <p:cNvPr id="11" name="直接连接符 10"/>
          <p:cNvCxnSpPr/>
          <p:nvPr/>
        </p:nvCxnSpPr>
        <p:spPr bwMode="auto">
          <a:xfrm>
            <a:off x="683568" y="3488779"/>
            <a:ext cx="6840760" cy="1588"/>
          </a:xfrm>
          <a:prstGeom prst="line">
            <a:avLst/>
          </a:prstGeom>
          <a:ln w="15875">
            <a:solidFill>
              <a:srgbClr val="C0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 name="Object 4"/>
          <p:cNvGraphicFramePr>
            <a:graphicFrameLocks noChangeAspect="1"/>
          </p:cNvGraphicFramePr>
          <p:nvPr/>
        </p:nvGraphicFramePr>
        <p:xfrm>
          <a:off x="2555776" y="1344513"/>
          <a:ext cx="4533900" cy="2000250"/>
        </p:xfrm>
        <a:graphic>
          <a:graphicData uri="http://schemas.openxmlformats.org/presentationml/2006/ole">
            <p:oleObj spid="_x0000_s44066" name="Visio" r:id="rId3" imgW="4174681" imgH="1834541" progId="Visio.Drawing.11">
              <p:embed/>
            </p:oleObj>
          </a:graphicData>
        </a:graphic>
      </p:graphicFrame>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30" name="Object 6"/>
          <p:cNvGraphicFramePr>
            <a:graphicFrameLocks noChangeAspect="1"/>
          </p:cNvGraphicFramePr>
          <p:nvPr/>
        </p:nvGraphicFramePr>
        <p:xfrm>
          <a:off x="2586955" y="3776811"/>
          <a:ext cx="4505325" cy="2676525"/>
        </p:xfrm>
        <a:graphic>
          <a:graphicData uri="http://schemas.openxmlformats.org/presentationml/2006/ole">
            <p:oleObj spid="_x0000_s44067" name="Visio" r:id="rId4" imgW="3994768" imgH="2374637" progId="Visio.Drawing.11">
              <p:embed/>
            </p:oleObj>
          </a:graphicData>
        </a:graphic>
      </p:graphicFrame>
      <p:sp>
        <p:nvSpPr>
          <p:cNvPr id="14" name="Rectangle 4"/>
          <p:cNvSpPr>
            <a:spLocks noChangeArrowheads="1"/>
          </p:cNvSpPr>
          <p:nvPr/>
        </p:nvSpPr>
        <p:spPr bwMode="auto">
          <a:xfrm>
            <a:off x="-396552" y="836712"/>
            <a:ext cx="8178800" cy="4171950"/>
          </a:xfrm>
          <a:prstGeom prst="rect">
            <a:avLst/>
          </a:prstGeom>
          <a:noFill/>
          <a:ln w="9525">
            <a:noFill/>
            <a:miter lim="800000"/>
            <a:headEnd/>
            <a:tailEnd/>
          </a:ln>
        </p:spPr>
        <p:txBody>
          <a:bodyPr/>
          <a:lstStyle/>
          <a:p>
            <a:pPr marL="1143000" lvl="2" indent="-228600">
              <a:spcBef>
                <a:spcPct val="40000"/>
              </a:spcBef>
              <a:buClr>
                <a:srgbClr val="CC0000"/>
              </a:buClr>
              <a:buSzPct val="80000"/>
              <a:buFont typeface="Wingdings" pitchFamily="2" charset="2"/>
              <a:buChar char="n"/>
            </a:pPr>
            <a:r>
              <a:rPr lang="zh-CN" altLang="en-US" dirty="0" smtClean="0">
                <a:solidFill>
                  <a:srgbClr val="4D4D4D"/>
                </a:solidFill>
                <a:latin typeface="黑体" pitchFamily="49" charset="-122"/>
                <a:ea typeface="黑体" pitchFamily="49" charset="-122"/>
              </a:rPr>
              <a:t>通过交易报盘方式办理身份认证</a:t>
            </a:r>
            <a:endParaRPr lang="en-US" altLang="zh-CN" dirty="0" smtClean="0">
              <a:solidFill>
                <a:srgbClr val="4D4D4D"/>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3" name="Object 1"/>
          <p:cNvGraphicFramePr>
            <a:graphicFrameLocks noChangeAspect="1"/>
          </p:cNvGraphicFramePr>
          <p:nvPr/>
        </p:nvGraphicFramePr>
        <p:xfrm>
          <a:off x="2627784" y="1484784"/>
          <a:ext cx="3514725" cy="4943475"/>
        </p:xfrm>
        <a:graphic>
          <a:graphicData uri="http://schemas.openxmlformats.org/presentationml/2006/ole">
            <p:oleObj spid="_x0000_s38929" name="Visio" r:id="rId3" imgW="3058789" imgH="4300770" progId="Visio.Drawing.11">
              <p:embed/>
            </p:oleObj>
          </a:graphicData>
        </a:graphic>
      </p:graphicFrame>
      <p:sp>
        <p:nvSpPr>
          <p:cNvPr id="4" name="Rectangle 4"/>
          <p:cNvSpPr>
            <a:spLocks noChangeArrowheads="1"/>
          </p:cNvSpPr>
          <p:nvPr/>
        </p:nvSpPr>
        <p:spPr bwMode="auto">
          <a:xfrm>
            <a:off x="611560" y="908720"/>
            <a:ext cx="8178800" cy="4171950"/>
          </a:xfrm>
          <a:prstGeom prst="rect">
            <a:avLst/>
          </a:prstGeom>
          <a:noFill/>
          <a:ln w="9525">
            <a:noFill/>
            <a:miter lim="800000"/>
            <a:headEnd/>
            <a:tailEnd/>
          </a:ln>
        </p:spPr>
        <p:txBody>
          <a:bodyPr/>
          <a:lstStyle/>
          <a:p>
            <a:pPr marL="342900" indent="-342900">
              <a:spcBef>
                <a:spcPct val="40000"/>
              </a:spcBef>
              <a:buClr>
                <a:srgbClr val="CC0000"/>
              </a:buClr>
              <a:buSzPct val="80000"/>
              <a:buFont typeface="Wingdings" pitchFamily="2" charset="2"/>
              <a:buChar char="n"/>
            </a:pPr>
            <a:r>
              <a:rPr lang="zh-CN" altLang="en-US" sz="2000" dirty="0" smtClean="0">
                <a:solidFill>
                  <a:srgbClr val="4D4D4D"/>
                </a:solidFill>
                <a:ea typeface="黑体" pitchFamily="49" charset="-122"/>
              </a:rPr>
              <a:t>投资者网络投票流程</a:t>
            </a:r>
            <a:endParaRPr lang="en-US" altLang="en-US" sz="2000" dirty="0">
              <a:solidFill>
                <a:srgbClr val="4D4D4D"/>
              </a:solidFill>
              <a:ea typeface="黑体" pitchFamily="49"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899591" y="332656"/>
            <a:ext cx="7395791"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899592" y="404664"/>
            <a:ext cx="7491840"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0" y="1916113"/>
            <a:ext cx="9144000" cy="1144587"/>
          </a:xfrm>
          <a:prstGeom prst="rect">
            <a:avLst/>
          </a:prstGeom>
          <a:noFill/>
          <a:ln w="9525">
            <a:no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6516688" y="677863"/>
            <a:ext cx="2203450" cy="688975"/>
          </a:xfrm>
          <a:prstGeom prst="rect">
            <a:avLst/>
          </a:prstGeom>
          <a:noFill/>
          <a:ln w="9525">
            <a:noFill/>
            <a:miter lim="800000"/>
            <a:headEnd/>
            <a:tailEnd/>
          </a:ln>
        </p:spPr>
      </p:pic>
      <p:sp>
        <p:nvSpPr>
          <p:cNvPr id="30724" name="Text Box 4"/>
          <p:cNvSpPr txBox="1">
            <a:spLocks noChangeArrowheads="1"/>
          </p:cNvSpPr>
          <p:nvPr/>
        </p:nvSpPr>
        <p:spPr bwMode="auto">
          <a:xfrm>
            <a:off x="827088" y="3789363"/>
            <a:ext cx="4752975" cy="1190625"/>
          </a:xfrm>
          <a:prstGeom prst="rect">
            <a:avLst/>
          </a:prstGeom>
          <a:noFill/>
          <a:ln w="9525">
            <a:noFill/>
            <a:miter lim="800000"/>
            <a:headEnd/>
            <a:tailEnd/>
          </a:ln>
        </p:spPr>
        <p:txBody>
          <a:bodyPr>
            <a:spAutoFit/>
          </a:bodyPr>
          <a:lstStyle/>
          <a:p>
            <a:pPr>
              <a:lnSpc>
                <a:spcPct val="150000"/>
              </a:lnSpc>
            </a:pPr>
            <a:r>
              <a:rPr lang="zh-CN" altLang="en-US" sz="1200" dirty="0">
                <a:solidFill>
                  <a:srgbClr val="5F5F5F"/>
                </a:solidFill>
                <a:latin typeface="黑体" pitchFamily="49" charset="-122"/>
                <a:ea typeface="黑体" pitchFamily="49" charset="-122"/>
              </a:rPr>
              <a:t>地址：北京西城区太平桥大街</a:t>
            </a:r>
            <a:r>
              <a:rPr lang="en-US" altLang="zh-CN" sz="1200" dirty="0">
                <a:solidFill>
                  <a:srgbClr val="5F5F5F"/>
                </a:solidFill>
                <a:ea typeface="黑体" pitchFamily="49" charset="-122"/>
              </a:rPr>
              <a:t>17</a:t>
            </a:r>
            <a:r>
              <a:rPr lang="zh-CN" altLang="en-US" sz="1200" dirty="0">
                <a:solidFill>
                  <a:srgbClr val="5F5F5F"/>
                </a:solidFill>
                <a:latin typeface="黑体" pitchFamily="49" charset="-122"/>
                <a:ea typeface="黑体" pitchFamily="49" charset="-122"/>
              </a:rPr>
              <a:t>号</a:t>
            </a:r>
          </a:p>
          <a:p>
            <a:pPr>
              <a:lnSpc>
                <a:spcPct val="150000"/>
              </a:lnSpc>
            </a:pPr>
            <a:r>
              <a:rPr lang="zh-CN" altLang="en-US" sz="1200" dirty="0">
                <a:solidFill>
                  <a:srgbClr val="5F5F5F"/>
                </a:solidFill>
                <a:latin typeface="黑体" pitchFamily="49" charset="-122"/>
                <a:ea typeface="黑体" pitchFamily="49" charset="-122"/>
              </a:rPr>
              <a:t>电话：</a:t>
            </a:r>
            <a:r>
              <a:rPr lang="en-US" altLang="zh-CN" sz="1200" dirty="0" smtClean="0">
                <a:solidFill>
                  <a:srgbClr val="5F5F5F"/>
                </a:solidFill>
                <a:ea typeface="黑体" pitchFamily="49" charset="-122"/>
              </a:rPr>
              <a:t>010-59378986 </a:t>
            </a:r>
            <a:r>
              <a:rPr lang="en-US" altLang="zh-CN" sz="1200" dirty="0">
                <a:solidFill>
                  <a:srgbClr val="5F5F5F"/>
                </a:solidFill>
                <a:ea typeface="黑体" pitchFamily="49" charset="-122"/>
              </a:rPr>
              <a:t>59378777</a:t>
            </a:r>
          </a:p>
          <a:p>
            <a:pPr>
              <a:lnSpc>
                <a:spcPct val="150000"/>
              </a:lnSpc>
            </a:pPr>
            <a:r>
              <a:rPr lang="zh-CN" altLang="en-US" sz="1200" dirty="0">
                <a:solidFill>
                  <a:srgbClr val="5F5F5F"/>
                </a:solidFill>
                <a:latin typeface="黑体" pitchFamily="49" charset="-122"/>
                <a:ea typeface="黑体" pitchFamily="49" charset="-122"/>
              </a:rPr>
              <a:t>传真</a:t>
            </a:r>
            <a:r>
              <a:rPr lang="zh-CN" altLang="en-US" sz="1200" dirty="0">
                <a:solidFill>
                  <a:srgbClr val="5F5F5F"/>
                </a:solidFill>
                <a:ea typeface="黑体" pitchFamily="49" charset="-122"/>
              </a:rPr>
              <a:t>：</a:t>
            </a:r>
            <a:r>
              <a:rPr lang="en-US" altLang="zh-CN" sz="1200" dirty="0">
                <a:solidFill>
                  <a:srgbClr val="5F5F5F"/>
                </a:solidFill>
                <a:ea typeface="黑体" pitchFamily="49" charset="-122"/>
              </a:rPr>
              <a:t>010-59378941</a:t>
            </a:r>
          </a:p>
          <a:p>
            <a:pPr>
              <a:lnSpc>
                <a:spcPct val="150000"/>
              </a:lnSpc>
            </a:pPr>
            <a:r>
              <a:rPr lang="zh-CN" altLang="en-US" sz="1200" dirty="0">
                <a:solidFill>
                  <a:srgbClr val="5F5F5F"/>
                </a:solidFill>
                <a:latin typeface="黑体" pitchFamily="49" charset="-122"/>
                <a:ea typeface="黑体" pitchFamily="49" charset="-122"/>
              </a:rPr>
              <a:t>邮编</a:t>
            </a:r>
            <a:r>
              <a:rPr lang="zh-CN" altLang="en-US" sz="1200" dirty="0">
                <a:solidFill>
                  <a:srgbClr val="5F5F5F"/>
                </a:solidFill>
                <a:ea typeface="黑体" pitchFamily="49" charset="-122"/>
              </a:rPr>
              <a:t>：</a:t>
            </a:r>
            <a:r>
              <a:rPr lang="en-US" altLang="zh-CN" sz="1200" dirty="0">
                <a:solidFill>
                  <a:srgbClr val="5F5F5F"/>
                </a:solidFill>
                <a:ea typeface="黑体" pitchFamily="49" charset="-122"/>
              </a:rPr>
              <a:t>100033</a:t>
            </a:r>
          </a:p>
        </p:txBody>
      </p:sp>
      <p:sp>
        <p:nvSpPr>
          <p:cNvPr id="30725" name="Text Box 6"/>
          <p:cNvSpPr txBox="1">
            <a:spLocks noChangeArrowheads="1"/>
          </p:cNvSpPr>
          <p:nvPr/>
        </p:nvSpPr>
        <p:spPr bwMode="auto">
          <a:xfrm>
            <a:off x="827088" y="3403600"/>
            <a:ext cx="3240087" cy="385763"/>
          </a:xfrm>
          <a:prstGeom prst="rect">
            <a:avLst/>
          </a:prstGeom>
          <a:noFill/>
          <a:ln w="9525">
            <a:noFill/>
            <a:miter lim="800000"/>
            <a:headEnd/>
            <a:tailEnd/>
          </a:ln>
        </p:spPr>
        <p:txBody>
          <a:bodyPr>
            <a:spAutoFit/>
          </a:bodyPr>
          <a:lstStyle/>
          <a:p>
            <a:pPr>
              <a:lnSpc>
                <a:spcPct val="120000"/>
              </a:lnSpc>
            </a:pPr>
            <a:r>
              <a:rPr lang="zh-CN" altLang="en-US" sz="1600" b="1">
                <a:solidFill>
                  <a:srgbClr val="5F5F5F"/>
                </a:solidFill>
                <a:ea typeface="黑体" pitchFamily="49" charset="-122"/>
              </a:rPr>
              <a:t>中国证券登记结算有限责任公司</a:t>
            </a:r>
          </a:p>
        </p:txBody>
      </p:sp>
      <p:sp>
        <p:nvSpPr>
          <p:cNvPr id="30726" name="Text Box 7"/>
          <p:cNvSpPr txBox="1">
            <a:spLocks noChangeArrowheads="1"/>
          </p:cNvSpPr>
          <p:nvPr/>
        </p:nvSpPr>
        <p:spPr bwMode="auto">
          <a:xfrm>
            <a:off x="779463" y="5938838"/>
            <a:ext cx="2016125" cy="244475"/>
          </a:xfrm>
          <a:prstGeom prst="rect">
            <a:avLst/>
          </a:prstGeom>
          <a:noFill/>
          <a:ln w="9525">
            <a:noFill/>
            <a:miter lim="800000"/>
            <a:headEnd/>
            <a:tailEnd/>
          </a:ln>
        </p:spPr>
        <p:txBody>
          <a:bodyPr>
            <a:spAutoFit/>
          </a:bodyPr>
          <a:lstStyle/>
          <a:p>
            <a:pPr>
              <a:spcBef>
                <a:spcPct val="50000"/>
              </a:spcBef>
            </a:pPr>
            <a:r>
              <a:rPr lang="en-US" altLang="zh-CN" sz="1000">
                <a:solidFill>
                  <a:srgbClr val="4D4D4D"/>
                </a:solidFill>
              </a:rPr>
              <a:t>www.chinaclear.cn </a:t>
            </a:r>
          </a:p>
        </p:txBody>
      </p:sp>
      <p:sp>
        <p:nvSpPr>
          <p:cNvPr id="7" name="Text Box 7"/>
          <p:cNvSpPr txBox="1">
            <a:spLocks noChangeArrowheads="1"/>
          </p:cNvSpPr>
          <p:nvPr/>
        </p:nvSpPr>
        <p:spPr bwMode="auto">
          <a:xfrm>
            <a:off x="5148064" y="3445177"/>
            <a:ext cx="3240087" cy="224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zh-CN" altLang="en-US" sz="1400" b="1" dirty="0">
                <a:solidFill>
                  <a:srgbClr val="5F5F5F"/>
                </a:solidFill>
                <a:latin typeface="黑体" pitchFamily="49" charset="-122"/>
                <a:ea typeface="黑体" pitchFamily="49" charset="-122"/>
              </a:rPr>
              <a:t>公司网站：</a:t>
            </a:r>
            <a:r>
              <a:rPr lang="en-US" altLang="zh-CN" sz="1400" dirty="0">
                <a:solidFill>
                  <a:srgbClr val="5F5F5F"/>
                </a:solidFill>
                <a:latin typeface="黑体" pitchFamily="49" charset="-122"/>
                <a:ea typeface="黑体" pitchFamily="49" charset="-122"/>
                <a:hlinkClick r:id="rId4"/>
              </a:rPr>
              <a:t>www.chinaclear.cn</a:t>
            </a:r>
            <a:endParaRPr lang="en-US" altLang="zh-CN" sz="1400" dirty="0">
              <a:solidFill>
                <a:srgbClr val="5F5F5F"/>
              </a:solidFill>
              <a:latin typeface="黑体" pitchFamily="49" charset="-122"/>
              <a:ea typeface="黑体" pitchFamily="49" charset="-122"/>
            </a:endParaRPr>
          </a:p>
          <a:p>
            <a:pPr eaLnBrk="1" hangingPunct="1">
              <a:spcBef>
                <a:spcPct val="50000"/>
              </a:spcBef>
            </a:pPr>
            <a:r>
              <a:rPr lang="zh-CN" altLang="en-US" sz="1400" b="1" dirty="0">
                <a:solidFill>
                  <a:srgbClr val="5F5F5F"/>
                </a:solidFill>
                <a:latin typeface="黑体" pitchFamily="49" charset="-122"/>
                <a:ea typeface="黑体" pitchFamily="49" charset="-122"/>
              </a:rPr>
              <a:t>公司微信：</a:t>
            </a:r>
            <a:r>
              <a:rPr lang="en-US" altLang="en-US" sz="1400" dirty="0" err="1">
                <a:solidFill>
                  <a:srgbClr val="5F5F5F"/>
                </a:solidFill>
                <a:latin typeface="黑体" pitchFamily="49" charset="-122"/>
                <a:ea typeface="黑体" pitchFamily="49" charset="-122"/>
              </a:rPr>
              <a:t>zhongguojiesuan</a:t>
            </a:r>
            <a:endParaRPr lang="en-US" altLang="en-US" sz="1400" dirty="0">
              <a:solidFill>
                <a:srgbClr val="5F5F5F"/>
              </a:solidFill>
              <a:latin typeface="黑体" pitchFamily="49" charset="-122"/>
              <a:ea typeface="黑体" pitchFamily="49" charset="-122"/>
            </a:endParaRPr>
          </a:p>
          <a:p>
            <a:pPr eaLnBrk="1" hangingPunct="1">
              <a:spcBef>
                <a:spcPct val="50000"/>
              </a:spcBef>
            </a:pPr>
            <a:endParaRPr lang="en-US" altLang="en-US" sz="1400" dirty="0">
              <a:solidFill>
                <a:srgbClr val="5F5F5F"/>
              </a:solidFill>
              <a:latin typeface="黑体" pitchFamily="49" charset="-122"/>
              <a:ea typeface="黑体" pitchFamily="49" charset="-122"/>
            </a:endParaRPr>
          </a:p>
          <a:p>
            <a:pPr eaLnBrk="1" hangingPunct="1">
              <a:spcBef>
                <a:spcPct val="50000"/>
              </a:spcBef>
            </a:pPr>
            <a:endParaRPr lang="en-US" altLang="zh-CN" sz="1400" dirty="0">
              <a:solidFill>
                <a:srgbClr val="5F5F5F"/>
              </a:solidFill>
              <a:latin typeface="黑体" pitchFamily="49" charset="-122"/>
              <a:ea typeface="黑体" pitchFamily="49" charset="-122"/>
            </a:endParaRPr>
          </a:p>
          <a:p>
            <a:pPr eaLnBrk="1" hangingPunct="1">
              <a:spcBef>
                <a:spcPct val="50000"/>
              </a:spcBef>
            </a:pPr>
            <a:endParaRPr lang="en-US" altLang="zh-CN" sz="1400" dirty="0">
              <a:solidFill>
                <a:srgbClr val="5F5F5F"/>
              </a:solidFill>
              <a:latin typeface="黑体" pitchFamily="49" charset="-122"/>
              <a:ea typeface="黑体" pitchFamily="49" charset="-122"/>
            </a:endParaRPr>
          </a:p>
          <a:p>
            <a:pPr eaLnBrk="1" hangingPunct="1">
              <a:spcBef>
                <a:spcPct val="50000"/>
              </a:spcBef>
            </a:pPr>
            <a:r>
              <a:rPr lang="zh-CN" altLang="en-US" sz="1400" b="1" dirty="0">
                <a:solidFill>
                  <a:srgbClr val="5F5F5F"/>
                </a:solidFill>
                <a:latin typeface="黑体" pitchFamily="49" charset="-122"/>
                <a:ea typeface="黑体" pitchFamily="49" charset="-122"/>
              </a:rPr>
              <a:t>服务热线：</a:t>
            </a:r>
            <a:r>
              <a:rPr lang="en-US" altLang="zh-CN" sz="1400" dirty="0">
                <a:solidFill>
                  <a:srgbClr val="5F5F5F"/>
                </a:solidFill>
                <a:latin typeface="黑体" pitchFamily="49" charset="-122"/>
                <a:ea typeface="黑体" pitchFamily="49" charset="-122"/>
              </a:rPr>
              <a:t>4008-058-058</a:t>
            </a:r>
          </a:p>
          <a:p>
            <a:pPr eaLnBrk="1" hangingPunct="1">
              <a:spcBef>
                <a:spcPct val="50000"/>
              </a:spcBef>
            </a:pPr>
            <a:r>
              <a:rPr lang="en-US" altLang="zh-CN" sz="1400" dirty="0">
                <a:solidFill>
                  <a:srgbClr val="5F5F5F"/>
                </a:solidFill>
                <a:latin typeface="黑体" pitchFamily="49" charset="-122"/>
                <a:ea typeface="黑体" pitchFamily="49" charset="-122"/>
              </a:rPr>
              <a:t> </a:t>
            </a:r>
          </a:p>
        </p:txBody>
      </p:sp>
      <p:pic>
        <p:nvPicPr>
          <p:cNvPr id="8" name="图片 6" descr="捕获.PN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6004968" y="4170784"/>
            <a:ext cx="130492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p:cNvGraphicFramePr/>
          <p:nvPr/>
        </p:nvGraphicFramePr>
        <p:xfrm>
          <a:off x="1259632" y="1340768"/>
          <a:ext cx="662473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bwMode="auto">
          <a:xfrm>
            <a:off x="2627784" y="980728"/>
            <a:ext cx="3384376" cy="5256584"/>
          </a:xfrm>
          <a:prstGeom prst="rect">
            <a:avLst/>
          </a:prstGeom>
          <a:solidFill>
            <a:srgbClr val="C00000"/>
          </a:solidFill>
          <a:ln>
            <a:solidFill>
              <a:schemeClr val="bg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nchor="ctr" anchorCtr="1"/>
          <a:lstStyle/>
          <a:p>
            <a:pPr algn="ctr">
              <a:defRPr/>
            </a:pPr>
            <a:r>
              <a:rPr lang="zh-CN" altLang="en-US" sz="16600" b="1" dirty="0" smtClean="0">
                <a:solidFill>
                  <a:schemeClr val="bg1"/>
                </a:solidFill>
                <a:latin typeface="黑体" pitchFamily="49" charset="-122"/>
                <a:ea typeface="黑体" pitchFamily="49" charset="-122"/>
              </a:rPr>
              <a:t>多</a:t>
            </a:r>
            <a:endParaRPr lang="en-US" altLang="zh-CN" sz="16600" b="1" dirty="0" smtClean="0">
              <a:solidFill>
                <a:schemeClr val="bg1"/>
              </a:solidFill>
              <a:latin typeface="黑体" pitchFamily="49" charset="-122"/>
              <a:ea typeface="黑体" pitchFamily="49" charset="-122"/>
            </a:endParaRPr>
          </a:p>
          <a:p>
            <a:pPr>
              <a:defRPr/>
            </a:pPr>
            <a:endParaRPr lang="en-US" altLang="zh-CN" sz="2000" dirty="0" smtClean="0">
              <a:solidFill>
                <a:schemeClr val="bg1"/>
              </a:solidFill>
              <a:latin typeface="黑体" pitchFamily="49" charset="-122"/>
              <a:ea typeface="黑体" pitchFamily="49" charset="-122"/>
            </a:endParaRPr>
          </a:p>
          <a:p>
            <a:pPr>
              <a:defRPr/>
            </a:pPr>
            <a:endParaRPr lang="en-US" altLang="zh-CN" sz="2000" dirty="0" smtClean="0">
              <a:solidFill>
                <a:schemeClr val="bg1"/>
              </a:solidFill>
              <a:latin typeface="黑体" pitchFamily="49" charset="-122"/>
              <a:ea typeface="黑体" pitchFamily="49" charset="-122"/>
            </a:endParaRPr>
          </a:p>
          <a:p>
            <a:pPr algn="ctr">
              <a:defRPr/>
            </a:pPr>
            <a:r>
              <a:rPr lang="zh-CN" altLang="en-US" sz="1600" dirty="0" smtClean="0">
                <a:solidFill>
                  <a:schemeClr val="bg1"/>
                </a:solidFill>
                <a:latin typeface="方正姚体" pitchFamily="2" charset="-122"/>
                <a:ea typeface="方正姚体" pitchFamily="2" charset="-122"/>
              </a:rPr>
              <a:t>功能全面，支持</a:t>
            </a:r>
            <a:r>
              <a:rPr lang="zh-CN" altLang="en-US" sz="2000" dirty="0" smtClean="0">
                <a:solidFill>
                  <a:schemeClr val="bg1"/>
                </a:solidFill>
                <a:latin typeface="方正姚体" pitchFamily="2" charset="-122"/>
                <a:ea typeface="方正姚体" pitchFamily="2" charset="-122"/>
              </a:rPr>
              <a:t>累积投票、融资融券、</a:t>
            </a:r>
            <a:r>
              <a:rPr lang="en-US" altLang="zh-CN" sz="2000" dirty="0" smtClean="0">
                <a:solidFill>
                  <a:schemeClr val="bg1"/>
                </a:solidFill>
                <a:latin typeface="方正姚体" pitchFamily="2" charset="-122"/>
                <a:ea typeface="方正姚体" pitchFamily="2" charset="-122"/>
              </a:rPr>
              <a:t>QFII</a:t>
            </a:r>
            <a:r>
              <a:rPr lang="zh-CN" altLang="en-US" sz="1600" dirty="0" smtClean="0">
                <a:solidFill>
                  <a:schemeClr val="bg1"/>
                </a:solidFill>
                <a:latin typeface="方正姚体" pitchFamily="2" charset="-122"/>
                <a:ea typeface="方正姚体" pitchFamily="2" charset="-122"/>
              </a:rPr>
              <a:t>分拆投票</a:t>
            </a:r>
            <a:r>
              <a:rPr lang="zh-CN" altLang="en-US" sz="2000" dirty="0" smtClean="0">
                <a:solidFill>
                  <a:schemeClr val="bg1"/>
                </a:solidFill>
                <a:latin typeface="方正姚体" pitchFamily="2" charset="-122"/>
                <a:ea typeface="方正姚体" pitchFamily="2" charset="-122"/>
              </a:rPr>
              <a:t>、</a:t>
            </a:r>
            <a:r>
              <a:rPr lang="zh-CN" altLang="en-US" sz="1600" dirty="0" smtClean="0">
                <a:solidFill>
                  <a:schemeClr val="bg1"/>
                </a:solidFill>
                <a:latin typeface="方正姚体" pitchFamily="2" charset="-122"/>
                <a:ea typeface="方正姚体" pitchFamily="2" charset="-122"/>
              </a:rPr>
              <a:t>现场和网络投票</a:t>
            </a:r>
            <a:r>
              <a:rPr lang="zh-CN" altLang="en-US" sz="2000" dirty="0" smtClean="0">
                <a:solidFill>
                  <a:schemeClr val="bg1"/>
                </a:solidFill>
                <a:latin typeface="方正姚体" pitchFamily="2" charset="-122"/>
                <a:ea typeface="方正姚体" pitchFamily="2" charset="-122"/>
              </a:rPr>
              <a:t>结果汇总、</a:t>
            </a:r>
            <a:r>
              <a:rPr lang="zh-CN" altLang="en-US" sz="1600" dirty="0" smtClean="0">
                <a:solidFill>
                  <a:schemeClr val="bg1"/>
                </a:solidFill>
                <a:latin typeface="方正姚体" pitchFamily="2" charset="-122"/>
                <a:ea typeface="方正姚体" pitchFamily="2" charset="-122"/>
              </a:rPr>
              <a:t>防止重复投票</a:t>
            </a:r>
            <a:endParaRPr lang="zh-CN" altLang="en-US" sz="1600" dirty="0">
              <a:solidFill>
                <a:schemeClr val="bg1"/>
              </a:solidFill>
              <a:latin typeface="方正姚体" pitchFamily="2" charset="-122"/>
              <a:ea typeface="方正姚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hold" grpId="0" nodeType="afterEffect">
                                  <p:stCondLst>
                                    <p:cond delay="0"/>
                                  </p:stCondLst>
                                  <p:iterate type="lt">
                                    <p:tmPct val="0"/>
                                  </p:iterate>
                                  <p:childTnLst>
                                    <p:animClr clrSpc="rgb" dir="cw">
                                      <p:cBhvr override="childStyle">
                                        <p:cTn id="6" dur="500" autoRev="1" fill="hold"/>
                                        <p:tgtEl>
                                          <p:spTgt spid="19"/>
                                        </p:tgtEl>
                                        <p:attrNameLst>
                                          <p:attrName>style.color</p:attrName>
                                        </p:attrNameLst>
                                      </p:cBhvr>
                                      <p:to>
                                        <a:schemeClr val="bg1"/>
                                      </p:to>
                                    </p:animClr>
                                    <p:animClr clrSpc="rgb" dir="cw">
                                      <p:cBhvr>
                                        <p:cTn id="7" dur="500" autoRev="1" fill="hold"/>
                                        <p:tgtEl>
                                          <p:spTgt spid="19"/>
                                        </p:tgtEl>
                                        <p:attrNameLst>
                                          <p:attrName>fillcolor</p:attrName>
                                        </p:attrNameLst>
                                      </p:cBhvr>
                                      <p:to>
                                        <a:schemeClr val="bg1"/>
                                      </p:to>
                                    </p:animClr>
                                    <p:set>
                                      <p:cBhvr>
                                        <p:cTn id="8" dur="500" autoRev="1" fill="hold"/>
                                        <p:tgtEl>
                                          <p:spTgt spid="19"/>
                                        </p:tgtEl>
                                        <p:attrNameLst>
                                          <p:attrName>fill.type</p:attrName>
                                        </p:attrNameLst>
                                      </p:cBhvr>
                                      <p:to>
                                        <p:strVal val="solid"/>
                                      </p:to>
                                    </p:set>
                                    <p:set>
                                      <p:cBhvr>
                                        <p:cTn id="9" dur="500" autoRev="1" fill="hold"/>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1027" name="Picture 3" descr="7"/>
          <p:cNvPicPr>
            <a:picLocks noChangeAspect="1" noChangeArrowheads="1"/>
          </p:cNvPicPr>
          <p:nvPr/>
        </p:nvPicPr>
        <p:blipFill>
          <a:blip r:embed="rId2" cstate="print"/>
          <a:srcRect/>
          <a:stretch>
            <a:fillRect/>
          </a:stretch>
        </p:blipFill>
        <p:spPr bwMode="auto">
          <a:xfrm>
            <a:off x="899592" y="404664"/>
            <a:ext cx="7545297" cy="5661248"/>
          </a:xfrm>
          <a:prstGeom prst="rect">
            <a:avLst/>
          </a:prstGeom>
          <a:noFill/>
          <a:ln w="9525">
            <a:noFill/>
            <a:miter lim="800000"/>
            <a:headEnd/>
            <a:tailEnd/>
          </a:ln>
        </p:spPr>
      </p:pic>
      <p:sp>
        <p:nvSpPr>
          <p:cNvPr id="6" name="椭圆 5"/>
          <p:cNvSpPr/>
          <p:nvPr/>
        </p:nvSpPr>
        <p:spPr bwMode="auto">
          <a:xfrm>
            <a:off x="1403648" y="1412776"/>
            <a:ext cx="1152128" cy="432048"/>
          </a:xfrm>
          <a:prstGeom prst="ellipse">
            <a:avLst/>
          </a:prstGeom>
          <a:noFill/>
          <a:ln>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7" name="椭圆 6"/>
          <p:cNvSpPr/>
          <p:nvPr/>
        </p:nvSpPr>
        <p:spPr bwMode="auto">
          <a:xfrm>
            <a:off x="1619672" y="2708920"/>
            <a:ext cx="1656184" cy="504056"/>
          </a:xfrm>
          <a:prstGeom prst="ellipse">
            <a:avLst/>
          </a:prstGeom>
          <a:noFill/>
          <a:ln>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8" name="椭圆 7"/>
          <p:cNvSpPr/>
          <p:nvPr/>
        </p:nvSpPr>
        <p:spPr bwMode="auto">
          <a:xfrm>
            <a:off x="2627784" y="4581128"/>
            <a:ext cx="3888432" cy="1152128"/>
          </a:xfrm>
          <a:prstGeom prst="ellipse">
            <a:avLst/>
          </a:prstGeom>
          <a:noFill/>
          <a:ln>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40325" y="548680"/>
            <a:ext cx="7692115" cy="5772564"/>
          </a:xfrm>
          <a:prstGeom prst="rect">
            <a:avLst/>
          </a:prstGeom>
          <a:noFill/>
          <a:ln w="9525">
            <a:noFill/>
            <a:miter lim="800000"/>
            <a:headEnd/>
            <a:tailEnd/>
          </a:ln>
        </p:spPr>
      </p:pic>
      <p:sp>
        <p:nvSpPr>
          <p:cNvPr id="3" name="椭圆 2"/>
          <p:cNvSpPr/>
          <p:nvPr/>
        </p:nvSpPr>
        <p:spPr bwMode="auto">
          <a:xfrm>
            <a:off x="1475656" y="1916832"/>
            <a:ext cx="1944216" cy="576064"/>
          </a:xfrm>
          <a:prstGeom prst="ellipse">
            <a:avLst/>
          </a:prstGeom>
          <a:noFill/>
          <a:ln>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75994" y="473417"/>
            <a:ext cx="7872470" cy="5907911"/>
          </a:xfrm>
          <a:prstGeom prst="rect">
            <a:avLst/>
          </a:prstGeom>
          <a:noFill/>
          <a:ln w="9525">
            <a:noFill/>
            <a:miter lim="800000"/>
            <a:headEnd/>
            <a:tailEnd/>
          </a:ln>
        </p:spPr>
      </p:pic>
      <p:sp>
        <p:nvSpPr>
          <p:cNvPr id="3" name="椭圆 2"/>
          <p:cNvSpPr/>
          <p:nvPr/>
        </p:nvSpPr>
        <p:spPr bwMode="auto">
          <a:xfrm>
            <a:off x="1547664" y="1700808"/>
            <a:ext cx="1512168" cy="504056"/>
          </a:xfrm>
          <a:prstGeom prst="ellipse">
            <a:avLst/>
          </a:prstGeom>
          <a:noFill/>
          <a:ln>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755576" y="476672"/>
            <a:ext cx="7704856" cy="5782125"/>
          </a:xfrm>
          <a:prstGeom prst="rect">
            <a:avLst/>
          </a:prstGeom>
          <a:noFill/>
          <a:ln w="9525">
            <a:noFill/>
            <a:miter lim="800000"/>
            <a:headEnd/>
            <a:tailEnd/>
          </a:ln>
        </p:spPr>
      </p:pic>
      <p:sp>
        <p:nvSpPr>
          <p:cNvPr id="3" name="椭圆 2"/>
          <p:cNvSpPr/>
          <p:nvPr/>
        </p:nvSpPr>
        <p:spPr bwMode="auto">
          <a:xfrm>
            <a:off x="1475656" y="1916832"/>
            <a:ext cx="1584176" cy="504056"/>
          </a:xfrm>
          <a:prstGeom prst="ellipse">
            <a:avLst/>
          </a:prstGeom>
          <a:noFill/>
          <a:ln>
            <a:solidFill>
              <a:srgbClr val="C0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00000"/>
        </a:solidFill>
        <a:ln>
          <a:headEnd type="none" w="med" len="med"/>
          <a:tailEnd type="none" w="med" len="med"/>
        </a:ln>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pitchFamily="34" charset="0"/>
            <a:ea typeface="宋体" pitchFamily="2" charset="-122"/>
          </a:defRPr>
        </a:defPPr>
      </a:lstStyle>
      <a:style>
        <a:lnRef idx="2">
          <a:schemeClr val="accent3"/>
        </a:lnRef>
        <a:fillRef idx="1">
          <a:schemeClr val="lt1"/>
        </a:fillRef>
        <a:effectRef idx="0">
          <a:schemeClr val="accent3"/>
        </a:effectRef>
        <a:fontRef idx="minor">
          <a:schemeClr val="dk1"/>
        </a:fontRef>
      </a:style>
    </a:spDef>
    <a:lnDef>
      <a:spPr bwMode="auto">
        <a:ln>
          <a:solidFill>
            <a:srgbClr val="C00000"/>
          </a:solidFill>
          <a:headEnd type="none" w="med" len="med"/>
          <a:tailEnd type="none" w="med" len="med"/>
        </a:ln>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buSzPct val="80000"/>
          <a:defRPr dirty="0" smtClean="0">
            <a:solidFill>
              <a:srgbClr val="C00000"/>
            </a:solidFill>
            <a:latin typeface="方正姚体" pitchFamily="2" charset="-122"/>
            <a:ea typeface="方正姚体" pitchFamily="2" charset="-122"/>
          </a:defRPr>
        </a:defPPr>
      </a:lstStyle>
    </a:tx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2988</TotalTime>
  <Words>695</Words>
  <Application>Microsoft Office PowerPoint</Application>
  <PresentationFormat>全屏显示(4:3)</PresentationFormat>
  <Paragraphs>128</Paragraphs>
  <Slides>38</Slides>
  <Notes>1</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38</vt:i4>
      </vt:variant>
    </vt:vector>
  </HeadingPairs>
  <TitlesOfParts>
    <vt:vector size="41" baseType="lpstr">
      <vt:lpstr>默认设计模板</vt:lpstr>
      <vt:lpstr>Visio</vt:lpstr>
      <vt:lpstr>Microsoft Visio 绘图</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vector>
  </TitlesOfParts>
  <Company>番茄花园</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张鹏</dc:creator>
  <cp:lastModifiedBy>CN=张英博/OU=登记存管部/OU=公司总部/O=ChinaClear</cp:lastModifiedBy>
  <cp:revision>369</cp:revision>
  <dcterms:created xsi:type="dcterms:W3CDTF">2013-06-04T04:34:57Z</dcterms:created>
  <dcterms:modified xsi:type="dcterms:W3CDTF">2015-05-04T08:05:34Z</dcterms:modified>
</cp:coreProperties>
</file>