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84" r:id="rId2"/>
    <p:sldId id="354" r:id="rId3"/>
    <p:sldId id="356" r:id="rId4"/>
    <p:sldId id="357" r:id="rId5"/>
    <p:sldId id="360" r:id="rId6"/>
    <p:sldId id="359" r:id="rId7"/>
    <p:sldId id="358" r:id="rId8"/>
    <p:sldId id="365" r:id="rId9"/>
    <p:sldId id="366" r:id="rId10"/>
    <p:sldId id="369" r:id="rId11"/>
    <p:sldId id="370" r:id="rId12"/>
    <p:sldId id="371" r:id="rId13"/>
    <p:sldId id="383" r:id="rId14"/>
    <p:sldId id="377" r:id="rId15"/>
    <p:sldId id="378" r:id="rId16"/>
    <p:sldId id="382" r:id="rId17"/>
    <p:sldId id="386" r:id="rId18"/>
    <p:sldId id="361" r:id="rId19"/>
    <p:sldId id="372" r:id="rId20"/>
    <p:sldId id="373" r:id="rId21"/>
    <p:sldId id="374" r:id="rId22"/>
    <p:sldId id="375" r:id="rId23"/>
    <p:sldId id="379" r:id="rId24"/>
    <p:sldId id="376" r:id="rId25"/>
    <p:sldId id="385" r:id="rId26"/>
    <p:sldId id="362" r:id="rId27"/>
    <p:sldId id="363" r:id="rId28"/>
    <p:sldId id="380" r:id="rId29"/>
    <p:sldId id="367" r:id="rId30"/>
    <p:sldId id="364" r:id="rId31"/>
    <p:sldId id="381" r:id="rId32"/>
    <p:sldId id="350" r:id="rId33"/>
    <p:sldId id="351" r:id="rId3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9900"/>
    <a:srgbClr val="990000"/>
    <a:srgbClr val="3333FF"/>
    <a:srgbClr val="00CC00"/>
    <a:srgbClr val="FF9933"/>
    <a:srgbClr val="FF6600"/>
    <a:srgbClr val="FF0000"/>
    <a:srgbClr val="FF505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251" autoAdjust="0"/>
    <p:restoredTop sz="94584" autoAdjust="0"/>
  </p:normalViewPr>
  <p:slideViewPr>
    <p:cSldViewPr>
      <p:cViewPr>
        <p:scale>
          <a:sx n="90" d="100"/>
          <a:sy n="90" d="100"/>
        </p:scale>
        <p:origin x="-420"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1" Type="http://schemas.openxmlformats.org/officeDocument/2006/relationships/image" Target="../media/image23.jpeg"/></Relationships>
</file>

<file path=ppt/diagrams/_rels/data6.xml.rels><?xml version="1.0" encoding="UTF-8" standalone="yes"?>
<Relationships xmlns="http://schemas.openxmlformats.org/package/2006/relationships"><Relationship Id="rId1" Type="http://schemas.openxmlformats.org/officeDocument/2006/relationships/image" Target="../media/image23.jpeg"/></Relationships>
</file>

<file path=ppt/diagrams/_rels/data7.xml.rels><?xml version="1.0" encoding="UTF-8" standalone="yes"?>
<Relationships xmlns="http://schemas.openxmlformats.org/package/2006/relationships"><Relationship Id="rId1" Type="http://schemas.openxmlformats.org/officeDocument/2006/relationships/image" Target="../media/image23.jpeg"/></Relationships>
</file>

<file path=ppt/diagrams/_rels/data8.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1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1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21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2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4028B-27B2-485E-82AE-2E7332D54C33}" type="doc">
      <dgm:prSet loTypeId="urn:microsoft.com/office/officeart/2005/8/layout/hProcess11" loCatId="process" qsTypeId="urn:microsoft.com/office/officeart/2005/8/quickstyle/simple1" qsCatId="simple" csTypeId="urn:microsoft.com/office/officeart/2005/8/colors/accent1_2" csCatId="accent1" phldr="1"/>
      <dgm:spPr/>
    </dgm:pt>
    <dgm:pt modelId="{15C91613-E118-4993-9315-7FF7CD44FB9C}">
      <dgm:prSet phldrT="[文本]" custT="1"/>
      <dgm:spPr/>
      <dgm:t>
        <a:bodyPr/>
        <a:lstStyle/>
        <a:p>
          <a:endParaRPr lang="zh-CN" altLang="en-US" sz="1800" dirty="0">
            <a:latin typeface="楷体" pitchFamily="49" charset="-122"/>
            <a:ea typeface="楷体" pitchFamily="49" charset="-122"/>
          </a:endParaRPr>
        </a:p>
      </dgm:t>
    </dgm:pt>
    <dgm:pt modelId="{40B1142A-D58A-4352-A0C2-D9073220866F}" type="parTrans" cxnId="{2C331611-EDBD-44BE-AD6B-28FCC80945D5}">
      <dgm:prSet/>
      <dgm:spPr/>
      <dgm:t>
        <a:bodyPr/>
        <a:lstStyle/>
        <a:p>
          <a:endParaRPr lang="zh-CN" altLang="en-US"/>
        </a:p>
      </dgm:t>
    </dgm:pt>
    <dgm:pt modelId="{C839BDFB-E30D-444A-9835-0C82A5584284}" type="sibTrans" cxnId="{2C331611-EDBD-44BE-AD6B-28FCC80945D5}">
      <dgm:prSet/>
      <dgm:spPr/>
      <dgm:t>
        <a:bodyPr/>
        <a:lstStyle/>
        <a:p>
          <a:endParaRPr lang="zh-CN" altLang="en-US"/>
        </a:p>
      </dgm:t>
    </dgm:pt>
    <dgm:pt modelId="{DFA27290-C2B4-4F73-9C1A-4CB302A46262}">
      <dgm:prSet phldrT="[文本]" custT="1"/>
      <dgm:spPr/>
      <dgm:t>
        <a:bodyPr/>
        <a:lstStyle/>
        <a:p>
          <a:endParaRPr lang="zh-CN" altLang="en-US" sz="1800" dirty="0">
            <a:latin typeface="楷体" pitchFamily="49" charset="-122"/>
            <a:ea typeface="楷体" pitchFamily="49" charset="-122"/>
          </a:endParaRPr>
        </a:p>
      </dgm:t>
    </dgm:pt>
    <dgm:pt modelId="{44319B82-DD4A-497B-A620-1BCB65CB4F46}" type="parTrans" cxnId="{9D51ED84-8280-456D-ABA9-38989E7CB310}">
      <dgm:prSet/>
      <dgm:spPr/>
      <dgm:t>
        <a:bodyPr/>
        <a:lstStyle/>
        <a:p>
          <a:endParaRPr lang="zh-CN" altLang="en-US"/>
        </a:p>
      </dgm:t>
    </dgm:pt>
    <dgm:pt modelId="{B4D6CF44-6CF3-41C6-A470-C79F631473D3}" type="sibTrans" cxnId="{9D51ED84-8280-456D-ABA9-38989E7CB310}">
      <dgm:prSet/>
      <dgm:spPr/>
      <dgm:t>
        <a:bodyPr/>
        <a:lstStyle/>
        <a:p>
          <a:endParaRPr lang="zh-CN" altLang="en-US"/>
        </a:p>
      </dgm:t>
    </dgm:pt>
    <dgm:pt modelId="{799D2935-DD1D-4DFC-9C5B-1A217FF93271}" type="pres">
      <dgm:prSet presAssocID="{48E4028B-27B2-485E-82AE-2E7332D54C33}" presName="Name0" presStyleCnt="0">
        <dgm:presLayoutVars>
          <dgm:dir/>
          <dgm:resizeHandles val="exact"/>
        </dgm:presLayoutVars>
      </dgm:prSet>
      <dgm:spPr/>
    </dgm:pt>
    <dgm:pt modelId="{AD91FF94-9E6D-4995-BD3F-1F21CF928E0D}" type="pres">
      <dgm:prSet presAssocID="{48E4028B-27B2-485E-82AE-2E7332D54C33}" presName="arrow" presStyleLbl="bgShp" presStyleIdx="0" presStyleCnt="1"/>
      <dgm:spPr>
        <a:solidFill>
          <a:srgbClr val="BCDBEE"/>
        </a:solidFill>
      </dgm:spPr>
    </dgm:pt>
    <dgm:pt modelId="{DFD26A72-8BC9-4F33-B67A-346B97F5FE4B}" type="pres">
      <dgm:prSet presAssocID="{48E4028B-27B2-485E-82AE-2E7332D54C33}" presName="points" presStyleCnt="0"/>
      <dgm:spPr/>
    </dgm:pt>
    <dgm:pt modelId="{7B63371C-5405-4455-AEDB-FA103505D7B9}" type="pres">
      <dgm:prSet presAssocID="{DFA27290-C2B4-4F73-9C1A-4CB302A46262}" presName="compositeA" presStyleCnt="0"/>
      <dgm:spPr/>
    </dgm:pt>
    <dgm:pt modelId="{185FE0CA-1D35-42D4-AFF6-F263AC1CBAA7}" type="pres">
      <dgm:prSet presAssocID="{DFA27290-C2B4-4F73-9C1A-4CB302A46262}" presName="textA" presStyleLbl="revTx" presStyleIdx="0" presStyleCnt="2">
        <dgm:presLayoutVars>
          <dgm:bulletEnabled val="1"/>
        </dgm:presLayoutVars>
      </dgm:prSet>
      <dgm:spPr/>
      <dgm:t>
        <a:bodyPr/>
        <a:lstStyle/>
        <a:p>
          <a:endParaRPr lang="zh-CN" altLang="en-US"/>
        </a:p>
      </dgm:t>
    </dgm:pt>
    <dgm:pt modelId="{9CFD83E7-9523-4066-BCA6-3986ED4EC5D4}" type="pres">
      <dgm:prSet presAssocID="{DFA27290-C2B4-4F73-9C1A-4CB302A46262}" presName="circleA" presStyleLbl="node1" presStyleIdx="0" presStyleCnt="2"/>
      <dgm:spPr>
        <a:solidFill>
          <a:srgbClr val="C00000"/>
        </a:solidFill>
      </dgm:spPr>
    </dgm:pt>
    <dgm:pt modelId="{00E85404-9F26-4A5C-9577-56784276CF94}" type="pres">
      <dgm:prSet presAssocID="{DFA27290-C2B4-4F73-9C1A-4CB302A46262}" presName="spaceA" presStyleCnt="0"/>
      <dgm:spPr/>
    </dgm:pt>
    <dgm:pt modelId="{3AA8249D-6EDC-43AB-8263-D04A5536289B}" type="pres">
      <dgm:prSet presAssocID="{B4D6CF44-6CF3-41C6-A470-C79F631473D3}" presName="space" presStyleCnt="0"/>
      <dgm:spPr/>
    </dgm:pt>
    <dgm:pt modelId="{453BF65A-6449-49B1-8E00-10B6AB74F69D}" type="pres">
      <dgm:prSet presAssocID="{15C91613-E118-4993-9315-7FF7CD44FB9C}" presName="compositeB" presStyleCnt="0"/>
      <dgm:spPr/>
    </dgm:pt>
    <dgm:pt modelId="{36E2DCFE-C767-40E7-B85E-76DA7548AA73}" type="pres">
      <dgm:prSet presAssocID="{15C91613-E118-4993-9315-7FF7CD44FB9C}" presName="textB" presStyleLbl="revTx" presStyleIdx="1" presStyleCnt="2">
        <dgm:presLayoutVars>
          <dgm:bulletEnabled val="1"/>
        </dgm:presLayoutVars>
      </dgm:prSet>
      <dgm:spPr/>
      <dgm:t>
        <a:bodyPr/>
        <a:lstStyle/>
        <a:p>
          <a:endParaRPr lang="zh-CN" altLang="en-US"/>
        </a:p>
      </dgm:t>
    </dgm:pt>
    <dgm:pt modelId="{791FD8CD-6699-4068-AE9C-A6310E1F55C5}" type="pres">
      <dgm:prSet presAssocID="{15C91613-E118-4993-9315-7FF7CD44FB9C}" presName="circleB" presStyleLbl="node1" presStyleIdx="1" presStyleCnt="2"/>
      <dgm:spPr>
        <a:solidFill>
          <a:srgbClr val="C00000"/>
        </a:solidFill>
      </dgm:spPr>
      <dgm:t>
        <a:bodyPr/>
        <a:lstStyle/>
        <a:p>
          <a:endParaRPr lang="zh-CN" altLang="en-US"/>
        </a:p>
      </dgm:t>
    </dgm:pt>
    <dgm:pt modelId="{61E1E148-7B2B-455D-AC03-7B7FA98EA0C6}" type="pres">
      <dgm:prSet presAssocID="{15C91613-E118-4993-9315-7FF7CD44FB9C}" presName="spaceB" presStyleCnt="0"/>
      <dgm:spPr/>
    </dgm:pt>
  </dgm:ptLst>
  <dgm:cxnLst>
    <dgm:cxn modelId="{2C331611-EDBD-44BE-AD6B-28FCC80945D5}" srcId="{48E4028B-27B2-485E-82AE-2E7332D54C33}" destId="{15C91613-E118-4993-9315-7FF7CD44FB9C}" srcOrd="1" destOrd="0" parTransId="{40B1142A-D58A-4352-A0C2-D9073220866F}" sibTransId="{C839BDFB-E30D-444A-9835-0C82A5584284}"/>
    <dgm:cxn modelId="{CAAC681F-3307-45EE-B6CD-F03F7267AEFD}" type="presOf" srcId="{48E4028B-27B2-485E-82AE-2E7332D54C33}" destId="{799D2935-DD1D-4DFC-9C5B-1A217FF93271}" srcOrd="0" destOrd="0" presId="urn:microsoft.com/office/officeart/2005/8/layout/hProcess11"/>
    <dgm:cxn modelId="{9D51ED84-8280-456D-ABA9-38989E7CB310}" srcId="{48E4028B-27B2-485E-82AE-2E7332D54C33}" destId="{DFA27290-C2B4-4F73-9C1A-4CB302A46262}" srcOrd="0" destOrd="0" parTransId="{44319B82-DD4A-497B-A620-1BCB65CB4F46}" sibTransId="{B4D6CF44-6CF3-41C6-A470-C79F631473D3}"/>
    <dgm:cxn modelId="{7A3DFBB5-E1CB-40C0-B84D-C356DEC4A278}" type="presOf" srcId="{15C91613-E118-4993-9315-7FF7CD44FB9C}" destId="{36E2DCFE-C767-40E7-B85E-76DA7548AA73}" srcOrd="0" destOrd="0" presId="urn:microsoft.com/office/officeart/2005/8/layout/hProcess11"/>
    <dgm:cxn modelId="{42755B2A-9056-4BBD-BA32-7CB562488187}" type="presOf" srcId="{DFA27290-C2B4-4F73-9C1A-4CB302A46262}" destId="{185FE0CA-1D35-42D4-AFF6-F263AC1CBAA7}" srcOrd="0" destOrd="0" presId="urn:microsoft.com/office/officeart/2005/8/layout/hProcess11"/>
    <dgm:cxn modelId="{EAFA76F8-EF07-478F-A4E5-0528DCE77B9D}" type="presParOf" srcId="{799D2935-DD1D-4DFC-9C5B-1A217FF93271}" destId="{AD91FF94-9E6D-4995-BD3F-1F21CF928E0D}" srcOrd="0" destOrd="0" presId="urn:microsoft.com/office/officeart/2005/8/layout/hProcess11"/>
    <dgm:cxn modelId="{5E65F760-F4B7-4113-B082-11EA6F45088C}" type="presParOf" srcId="{799D2935-DD1D-4DFC-9C5B-1A217FF93271}" destId="{DFD26A72-8BC9-4F33-B67A-346B97F5FE4B}" srcOrd="1" destOrd="0" presId="urn:microsoft.com/office/officeart/2005/8/layout/hProcess11"/>
    <dgm:cxn modelId="{710FB0C9-0277-4AF2-A483-C976E86C0E2C}" type="presParOf" srcId="{DFD26A72-8BC9-4F33-B67A-346B97F5FE4B}" destId="{7B63371C-5405-4455-AEDB-FA103505D7B9}" srcOrd="0" destOrd="0" presId="urn:microsoft.com/office/officeart/2005/8/layout/hProcess11"/>
    <dgm:cxn modelId="{A33A0C2A-82C3-491A-BC42-D62FC0DCD85A}" type="presParOf" srcId="{7B63371C-5405-4455-AEDB-FA103505D7B9}" destId="{185FE0CA-1D35-42D4-AFF6-F263AC1CBAA7}" srcOrd="0" destOrd="0" presId="urn:microsoft.com/office/officeart/2005/8/layout/hProcess11"/>
    <dgm:cxn modelId="{63B05E30-2488-4E53-B0A1-97F36BE4F521}" type="presParOf" srcId="{7B63371C-5405-4455-AEDB-FA103505D7B9}" destId="{9CFD83E7-9523-4066-BCA6-3986ED4EC5D4}" srcOrd="1" destOrd="0" presId="urn:microsoft.com/office/officeart/2005/8/layout/hProcess11"/>
    <dgm:cxn modelId="{2F226612-C384-4ADF-9661-519883C328F0}" type="presParOf" srcId="{7B63371C-5405-4455-AEDB-FA103505D7B9}" destId="{00E85404-9F26-4A5C-9577-56784276CF94}" srcOrd="2" destOrd="0" presId="urn:microsoft.com/office/officeart/2005/8/layout/hProcess11"/>
    <dgm:cxn modelId="{A80889F8-34D7-42AB-9C20-0DE0F4B7A83B}" type="presParOf" srcId="{DFD26A72-8BC9-4F33-B67A-346B97F5FE4B}" destId="{3AA8249D-6EDC-43AB-8263-D04A5536289B}" srcOrd="1" destOrd="0" presId="urn:microsoft.com/office/officeart/2005/8/layout/hProcess11"/>
    <dgm:cxn modelId="{D4C2E099-6ECD-4A3B-8AB9-BE62C308ACC6}" type="presParOf" srcId="{DFD26A72-8BC9-4F33-B67A-346B97F5FE4B}" destId="{453BF65A-6449-49B1-8E00-10B6AB74F69D}" srcOrd="2" destOrd="0" presId="urn:microsoft.com/office/officeart/2005/8/layout/hProcess11"/>
    <dgm:cxn modelId="{D13AE4DC-6B13-454C-ADCE-14DF6EAA280F}" type="presParOf" srcId="{453BF65A-6449-49B1-8E00-10B6AB74F69D}" destId="{36E2DCFE-C767-40E7-B85E-76DA7548AA73}" srcOrd="0" destOrd="0" presId="urn:microsoft.com/office/officeart/2005/8/layout/hProcess11"/>
    <dgm:cxn modelId="{A378043B-7A3D-425E-BC02-3E6CE90DAEA1}" type="presParOf" srcId="{453BF65A-6449-49B1-8E00-10B6AB74F69D}" destId="{791FD8CD-6699-4068-AE9C-A6310E1F55C5}" srcOrd="1" destOrd="0" presId="urn:microsoft.com/office/officeart/2005/8/layout/hProcess11"/>
    <dgm:cxn modelId="{3292B76C-4E7A-44A0-9C4D-037296B6CB98}" type="presParOf" srcId="{453BF65A-6449-49B1-8E00-10B6AB74F69D}" destId="{61E1E148-7B2B-455D-AC03-7B7FA98EA0C6}" srcOrd="2" destOrd="0" presId="urn:microsoft.com/office/officeart/2005/8/layout/hProcess1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C7E378-D755-4C0F-92FB-A3E7650BD883}"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zh-CN" altLang="en-US"/>
        </a:p>
      </dgm:t>
    </dgm:pt>
    <dgm:pt modelId="{C4450156-076B-479B-BE22-49C31554B9BA}">
      <dgm:prSet phldrT="[文本]" custT="1"/>
      <dgm:spPr/>
      <dgm:t>
        <a:bodyPr/>
        <a:lstStyle/>
        <a:p>
          <a:r>
            <a:rPr lang="zh-CN" altLang="en-US" sz="2400" b="0" dirty="0" smtClean="0">
              <a:latin typeface="微软雅黑" pitchFamily="34" charset="-122"/>
              <a:ea typeface="微软雅黑" pitchFamily="34" charset="-122"/>
            </a:rPr>
            <a:t>下发次数</a:t>
          </a:r>
          <a:endParaRPr lang="zh-CN" altLang="en-US" sz="2400" b="0" dirty="0">
            <a:latin typeface="微软雅黑" pitchFamily="34" charset="-122"/>
            <a:ea typeface="微软雅黑" pitchFamily="34" charset="-122"/>
          </a:endParaRPr>
        </a:p>
      </dgm:t>
    </dgm:pt>
    <dgm:pt modelId="{E9E4374A-380E-491C-AFC4-2699975609B6}" type="parTrans" cxnId="{8FABFF4E-3C6A-4CF6-BC47-5E70F110CD75}">
      <dgm:prSet/>
      <dgm:spPr/>
      <dgm:t>
        <a:bodyPr/>
        <a:lstStyle/>
        <a:p>
          <a:endParaRPr lang="zh-CN" altLang="en-US" b="0">
            <a:latin typeface="微软雅黑" pitchFamily="34" charset="-122"/>
            <a:ea typeface="微软雅黑" pitchFamily="34" charset="-122"/>
          </a:endParaRPr>
        </a:p>
      </dgm:t>
    </dgm:pt>
    <dgm:pt modelId="{95F603E0-18E9-401C-AA0A-D4D39185380A}" type="sibTrans" cxnId="{8FABFF4E-3C6A-4CF6-BC47-5E70F110CD75}">
      <dgm:prSet/>
      <dgm:spPr/>
      <dgm:t>
        <a:bodyPr/>
        <a:lstStyle/>
        <a:p>
          <a:endParaRPr lang="zh-CN" altLang="en-US" b="0">
            <a:latin typeface="微软雅黑" pitchFamily="34" charset="-122"/>
            <a:ea typeface="微软雅黑" pitchFamily="34" charset="-122"/>
          </a:endParaRPr>
        </a:p>
      </dgm:t>
    </dgm:pt>
    <dgm:pt modelId="{176084C9-2FA0-42E8-9346-86900AFB92C4}">
      <dgm:prSet phldrT="[文本]" custT="1"/>
      <dgm:spPr/>
      <dgm:t>
        <a:bodyPr anchor="ctr" anchorCtr="0"/>
        <a:lstStyle/>
        <a:p>
          <a:r>
            <a:rPr lang="zh-CN" altLang="en-US" sz="2000" b="0" dirty="0" smtClean="0">
              <a:latin typeface="微软雅黑" pitchFamily="34" charset="-122"/>
              <a:ea typeface="微软雅黑" pitchFamily="34" charset="-122"/>
            </a:rPr>
            <a:t>每月两次</a:t>
          </a:r>
          <a:endParaRPr lang="zh-CN" altLang="en-US" sz="2000" b="0" dirty="0">
            <a:latin typeface="微软雅黑" pitchFamily="34" charset="-122"/>
            <a:ea typeface="微软雅黑" pitchFamily="34" charset="-122"/>
          </a:endParaRPr>
        </a:p>
      </dgm:t>
    </dgm:pt>
    <dgm:pt modelId="{CECAEDDC-D6FE-4F79-91DB-83C07BC652B6}" type="parTrans" cxnId="{92BE4E6D-75B6-4F3D-A41E-19D8280D8EB7}">
      <dgm:prSet/>
      <dgm:spPr/>
      <dgm:t>
        <a:bodyPr/>
        <a:lstStyle/>
        <a:p>
          <a:endParaRPr lang="zh-CN" altLang="en-US" b="0">
            <a:latin typeface="微软雅黑" pitchFamily="34" charset="-122"/>
            <a:ea typeface="微软雅黑" pitchFamily="34" charset="-122"/>
          </a:endParaRPr>
        </a:p>
      </dgm:t>
    </dgm:pt>
    <dgm:pt modelId="{7E86BA1F-3ED2-4F48-AA66-683F9843184C}" type="sibTrans" cxnId="{92BE4E6D-75B6-4F3D-A41E-19D8280D8EB7}">
      <dgm:prSet/>
      <dgm:spPr/>
      <dgm:t>
        <a:bodyPr/>
        <a:lstStyle/>
        <a:p>
          <a:endParaRPr lang="zh-CN" altLang="en-US" b="0">
            <a:latin typeface="微软雅黑" pitchFamily="34" charset="-122"/>
            <a:ea typeface="微软雅黑" pitchFamily="34" charset="-122"/>
          </a:endParaRPr>
        </a:p>
      </dgm:t>
    </dgm:pt>
    <dgm:pt modelId="{87AAC355-1BD3-4A7D-A98A-1AEF1F7FE74E}">
      <dgm:prSet phldrT="[文本]" custT="1"/>
      <dgm:spPr/>
      <dgm:t>
        <a:bodyPr/>
        <a:lstStyle/>
        <a:p>
          <a:r>
            <a:rPr lang="zh-CN" altLang="en-US" sz="2400" b="0" dirty="0" smtClean="0">
              <a:latin typeface="微软雅黑" pitchFamily="34" charset="-122"/>
              <a:ea typeface="微软雅黑" pitchFamily="34" charset="-122"/>
            </a:rPr>
            <a:t>下发时间</a:t>
          </a:r>
          <a:endParaRPr lang="zh-CN" altLang="en-US" sz="2400" b="0" dirty="0">
            <a:latin typeface="微软雅黑" pitchFamily="34" charset="-122"/>
            <a:ea typeface="微软雅黑" pitchFamily="34" charset="-122"/>
          </a:endParaRPr>
        </a:p>
      </dgm:t>
    </dgm:pt>
    <dgm:pt modelId="{0FA2D8E8-07E7-485A-BAA8-EDF987784E50}" type="parTrans" cxnId="{06BCF147-9DB0-47F9-80B9-884ACA5483EB}">
      <dgm:prSet/>
      <dgm:spPr/>
      <dgm:t>
        <a:bodyPr/>
        <a:lstStyle/>
        <a:p>
          <a:endParaRPr lang="zh-CN" altLang="en-US" b="0">
            <a:latin typeface="微软雅黑" pitchFamily="34" charset="-122"/>
            <a:ea typeface="微软雅黑" pitchFamily="34" charset="-122"/>
          </a:endParaRPr>
        </a:p>
      </dgm:t>
    </dgm:pt>
    <dgm:pt modelId="{EBDACF2D-70BC-438C-A27B-C28AD913C855}" type="sibTrans" cxnId="{06BCF147-9DB0-47F9-80B9-884ACA5483EB}">
      <dgm:prSet/>
      <dgm:spPr/>
      <dgm:t>
        <a:bodyPr/>
        <a:lstStyle/>
        <a:p>
          <a:endParaRPr lang="zh-CN" altLang="en-US" b="0">
            <a:latin typeface="微软雅黑" pitchFamily="34" charset="-122"/>
            <a:ea typeface="微软雅黑" pitchFamily="34" charset="-122"/>
          </a:endParaRPr>
        </a:p>
      </dgm:t>
    </dgm:pt>
    <dgm:pt modelId="{E14A1F36-0E52-43CB-807A-6F567076ACC8}">
      <dgm:prSet phldrT="[文本]"/>
      <dgm:spPr/>
      <dgm:t>
        <a:bodyPr/>
        <a:lstStyle/>
        <a:p>
          <a:r>
            <a:rPr lang="zh-CN" altLang="en-US" b="0" dirty="0" smtClean="0">
              <a:latin typeface="微软雅黑" pitchFamily="34" charset="-122"/>
              <a:ea typeface="微软雅黑" pitchFamily="34" charset="-122"/>
            </a:rPr>
            <a:t>每月初五个工作日</a:t>
          </a:r>
          <a:r>
            <a:rPr kumimoji="1" lang="zh-CN" altLang="en-US" b="0" dirty="0" smtClean="0">
              <a:latin typeface="微软雅黑" pitchFamily="34" charset="-122"/>
              <a:ea typeface="微软雅黑" pitchFamily="34" charset="-122"/>
            </a:rPr>
            <a:t>提供截止上个月最后一个工作日的持有人名册</a:t>
          </a:r>
          <a:endParaRPr lang="zh-CN" altLang="en-US" b="0" dirty="0">
            <a:latin typeface="微软雅黑" pitchFamily="34" charset="-122"/>
            <a:ea typeface="微软雅黑" pitchFamily="34" charset="-122"/>
          </a:endParaRPr>
        </a:p>
      </dgm:t>
    </dgm:pt>
    <dgm:pt modelId="{F1854E0D-2D58-4C4A-A67F-11731E9FFD93}" type="parTrans" cxnId="{AD1D60B8-8FF9-4CB2-B532-2FDD51BF26A0}">
      <dgm:prSet/>
      <dgm:spPr/>
      <dgm:t>
        <a:bodyPr/>
        <a:lstStyle/>
        <a:p>
          <a:endParaRPr lang="zh-CN" altLang="en-US" b="0">
            <a:latin typeface="微软雅黑" pitchFamily="34" charset="-122"/>
            <a:ea typeface="微软雅黑" pitchFamily="34" charset="-122"/>
          </a:endParaRPr>
        </a:p>
      </dgm:t>
    </dgm:pt>
    <dgm:pt modelId="{6B7CDB62-F27A-4D6B-8AE0-9679A8B4068E}" type="sibTrans" cxnId="{AD1D60B8-8FF9-4CB2-B532-2FDD51BF26A0}">
      <dgm:prSet/>
      <dgm:spPr/>
      <dgm:t>
        <a:bodyPr/>
        <a:lstStyle/>
        <a:p>
          <a:endParaRPr lang="zh-CN" altLang="en-US" b="0">
            <a:latin typeface="微软雅黑" pitchFamily="34" charset="-122"/>
            <a:ea typeface="微软雅黑" pitchFamily="34" charset="-122"/>
          </a:endParaRPr>
        </a:p>
      </dgm:t>
    </dgm:pt>
    <dgm:pt modelId="{BF8A7935-C1F2-4846-B21E-A6E15256A2AF}">
      <dgm:prSet phldrT="[文本]" custT="1"/>
      <dgm:spPr/>
      <dgm:t>
        <a:bodyPr/>
        <a:lstStyle/>
        <a:p>
          <a:r>
            <a:rPr lang="zh-CN" altLang="en-US" sz="2400" b="0" dirty="0" smtClean="0">
              <a:latin typeface="微软雅黑" pitchFamily="34" charset="-122"/>
              <a:ea typeface="微软雅黑" pitchFamily="34" charset="-122"/>
            </a:rPr>
            <a:t>名册类型</a:t>
          </a:r>
          <a:endParaRPr lang="zh-CN" altLang="en-US" sz="2400" b="0" dirty="0">
            <a:latin typeface="微软雅黑" pitchFamily="34" charset="-122"/>
            <a:ea typeface="微软雅黑" pitchFamily="34" charset="-122"/>
          </a:endParaRPr>
        </a:p>
      </dgm:t>
    </dgm:pt>
    <dgm:pt modelId="{015F3869-3532-4EAD-82A2-A31178539088}" type="parTrans" cxnId="{19DA69B7-1E0A-4133-8EF2-34492BF3B1E3}">
      <dgm:prSet/>
      <dgm:spPr/>
      <dgm:t>
        <a:bodyPr/>
        <a:lstStyle/>
        <a:p>
          <a:endParaRPr lang="zh-CN" altLang="en-US" b="0">
            <a:latin typeface="微软雅黑" pitchFamily="34" charset="-122"/>
            <a:ea typeface="微软雅黑" pitchFamily="34" charset="-122"/>
          </a:endParaRPr>
        </a:p>
      </dgm:t>
    </dgm:pt>
    <dgm:pt modelId="{C47941B3-3A51-4A8E-8436-FEF336CDF036}" type="sibTrans" cxnId="{19DA69B7-1E0A-4133-8EF2-34492BF3B1E3}">
      <dgm:prSet/>
      <dgm:spPr/>
      <dgm:t>
        <a:bodyPr/>
        <a:lstStyle/>
        <a:p>
          <a:endParaRPr lang="zh-CN" altLang="en-US" b="0">
            <a:latin typeface="微软雅黑" pitchFamily="34" charset="-122"/>
            <a:ea typeface="微软雅黑" pitchFamily="34" charset="-122"/>
          </a:endParaRPr>
        </a:p>
      </dgm:t>
    </dgm:pt>
    <dgm:pt modelId="{6C575271-8490-4C33-A743-32ACF68FC1C7}">
      <dgm:prSet phldrT="[文本]" custT="1"/>
      <dgm:spPr/>
      <dgm:t>
        <a:bodyPr anchor="ctr" anchorCtr="0"/>
        <a:lstStyle/>
        <a:p>
          <a:r>
            <a:rPr lang="zh-CN" altLang="en-US" sz="2000" b="0" dirty="0" smtClean="0">
              <a:latin typeface="微软雅黑" pitchFamily="34" charset="-122"/>
              <a:ea typeface="微软雅黑" pitchFamily="34" charset="-122"/>
            </a:rPr>
            <a:t>全体持有人名册</a:t>
          </a:r>
          <a:endParaRPr lang="zh-CN" altLang="en-US" sz="2000" b="0" dirty="0">
            <a:latin typeface="微软雅黑" pitchFamily="34" charset="-122"/>
            <a:ea typeface="微软雅黑" pitchFamily="34" charset="-122"/>
          </a:endParaRPr>
        </a:p>
      </dgm:t>
    </dgm:pt>
    <dgm:pt modelId="{EE2F9C3F-9C63-435F-94DE-9AAB8D02E95B}" type="parTrans" cxnId="{E083891F-3CB6-4C78-99B4-E35F3F28146C}">
      <dgm:prSet/>
      <dgm:spPr/>
      <dgm:t>
        <a:bodyPr/>
        <a:lstStyle/>
        <a:p>
          <a:endParaRPr lang="zh-CN" altLang="en-US" b="0">
            <a:latin typeface="微软雅黑" pitchFamily="34" charset="-122"/>
            <a:ea typeface="微软雅黑" pitchFamily="34" charset="-122"/>
          </a:endParaRPr>
        </a:p>
      </dgm:t>
    </dgm:pt>
    <dgm:pt modelId="{60AEC39B-78A3-4CD7-8D91-A5B07F1D86A6}" type="sibTrans" cxnId="{E083891F-3CB6-4C78-99B4-E35F3F28146C}">
      <dgm:prSet/>
      <dgm:spPr/>
      <dgm:t>
        <a:bodyPr/>
        <a:lstStyle/>
        <a:p>
          <a:endParaRPr lang="zh-CN" altLang="en-US" b="0">
            <a:latin typeface="微软雅黑" pitchFamily="34" charset="-122"/>
            <a:ea typeface="微软雅黑" pitchFamily="34" charset="-122"/>
          </a:endParaRPr>
        </a:p>
      </dgm:t>
    </dgm:pt>
    <dgm:pt modelId="{6F559823-00C2-45DC-8C6E-C88E0CBF3C75}">
      <dgm:prSet phldrT="[文本]"/>
      <dgm:spPr/>
      <dgm:t>
        <a:bodyPr/>
        <a:lstStyle/>
        <a:p>
          <a:r>
            <a:rPr kumimoji="1" lang="zh-CN" altLang="en-US" b="0" dirty="0" smtClean="0">
              <a:latin typeface="微软雅黑" pitchFamily="34" charset="-122"/>
              <a:ea typeface="微软雅黑" pitchFamily="34" charset="-122"/>
            </a:rPr>
            <a:t>每月</a:t>
          </a:r>
          <a:r>
            <a:rPr kumimoji="1" lang="en-US" altLang="zh-CN" b="0" dirty="0" smtClean="0">
              <a:latin typeface="微软雅黑" pitchFamily="34" charset="-122"/>
              <a:ea typeface="微软雅黑" pitchFamily="34" charset="-122"/>
            </a:rPr>
            <a:t>15</a:t>
          </a:r>
          <a:r>
            <a:rPr kumimoji="1" lang="zh-CN" altLang="en-US" b="0" dirty="0" smtClean="0">
              <a:latin typeface="微软雅黑" pitchFamily="34" charset="-122"/>
              <a:ea typeface="微软雅黑" pitchFamily="34" charset="-122"/>
            </a:rPr>
            <a:t>日后五个工作日内向上市公司提供截止本月</a:t>
          </a:r>
          <a:r>
            <a:rPr kumimoji="1" lang="en-US" altLang="zh-CN" b="0" dirty="0" smtClean="0">
              <a:latin typeface="微软雅黑" pitchFamily="34" charset="-122"/>
              <a:ea typeface="微软雅黑" pitchFamily="34" charset="-122"/>
            </a:rPr>
            <a:t>15</a:t>
          </a:r>
          <a:r>
            <a:rPr kumimoji="1" lang="zh-CN" altLang="en-US" b="0" dirty="0" smtClean="0">
              <a:latin typeface="微软雅黑" pitchFamily="34" charset="-122"/>
              <a:ea typeface="微软雅黑" pitchFamily="34" charset="-122"/>
            </a:rPr>
            <a:t>日</a:t>
          </a:r>
          <a:r>
            <a:rPr kumimoji="1" lang="zh-CN" altLang="en-US" b="0" dirty="0" smtClean="0">
              <a:latin typeface="微软雅黑" pitchFamily="34" charset="-122"/>
              <a:ea typeface="微软雅黑" pitchFamily="34" charset="-122"/>
            </a:rPr>
            <a:t>（本月</a:t>
          </a:r>
          <a:r>
            <a:rPr kumimoji="1" lang="en-US" altLang="zh-CN" b="0" dirty="0" smtClean="0">
              <a:latin typeface="微软雅黑" pitchFamily="34" charset="-122"/>
              <a:ea typeface="微软雅黑" pitchFamily="34" charset="-122"/>
            </a:rPr>
            <a:t>15</a:t>
          </a:r>
          <a:r>
            <a:rPr kumimoji="1" lang="zh-CN" altLang="en-US" b="0" dirty="0" smtClean="0">
              <a:latin typeface="微软雅黑" pitchFamily="34" charset="-122"/>
              <a:ea typeface="微软雅黑" pitchFamily="34" charset="-122"/>
            </a:rPr>
            <a:t>日</a:t>
          </a:r>
          <a:r>
            <a:rPr kumimoji="1" lang="zh-CN" altLang="en-US" b="0" dirty="0" smtClean="0">
              <a:latin typeface="微软雅黑" pitchFamily="34" charset="-122"/>
              <a:ea typeface="微软雅黑" pitchFamily="34" charset="-122"/>
            </a:rPr>
            <a:t>为非工作日的，应为该日前一个工作日）的持有人名册</a:t>
          </a:r>
          <a:endParaRPr lang="zh-CN" altLang="en-US" b="0" dirty="0">
            <a:latin typeface="微软雅黑" pitchFamily="34" charset="-122"/>
            <a:ea typeface="微软雅黑" pitchFamily="34" charset="-122"/>
          </a:endParaRPr>
        </a:p>
      </dgm:t>
    </dgm:pt>
    <dgm:pt modelId="{752E9C7B-41AB-4DC0-B863-70B370C767F4}" type="parTrans" cxnId="{B215333E-14F7-41B6-9D5B-DB689FD11FD4}">
      <dgm:prSet/>
      <dgm:spPr/>
      <dgm:t>
        <a:bodyPr/>
        <a:lstStyle/>
        <a:p>
          <a:endParaRPr lang="zh-CN" altLang="en-US" b="0"/>
        </a:p>
      </dgm:t>
    </dgm:pt>
    <dgm:pt modelId="{5189A432-DEF1-4828-9B46-1789B15487D5}" type="sibTrans" cxnId="{B215333E-14F7-41B6-9D5B-DB689FD11FD4}">
      <dgm:prSet/>
      <dgm:spPr/>
      <dgm:t>
        <a:bodyPr/>
        <a:lstStyle/>
        <a:p>
          <a:endParaRPr lang="zh-CN" altLang="en-US" b="0"/>
        </a:p>
      </dgm:t>
    </dgm:pt>
    <dgm:pt modelId="{C413C8EC-9274-4539-B329-390AEBCC0D2E}">
      <dgm:prSet/>
      <dgm:spPr/>
      <dgm:t>
        <a:bodyPr/>
        <a:lstStyle/>
        <a:p>
          <a:endParaRPr kumimoji="1" lang="zh-CN" altLang="en-US" b="0" dirty="0"/>
        </a:p>
      </dgm:t>
    </dgm:pt>
    <dgm:pt modelId="{8690737E-C0BD-435F-AE9F-BC0F6FC2C65D}" type="parTrans" cxnId="{365A8A5D-E940-4C6C-AE53-FE3DB575D9AC}">
      <dgm:prSet/>
      <dgm:spPr/>
      <dgm:t>
        <a:bodyPr/>
        <a:lstStyle/>
        <a:p>
          <a:endParaRPr lang="zh-CN" altLang="en-US" b="0"/>
        </a:p>
      </dgm:t>
    </dgm:pt>
    <dgm:pt modelId="{07B34319-F684-4574-B299-2921805271FA}" type="sibTrans" cxnId="{365A8A5D-E940-4C6C-AE53-FE3DB575D9AC}">
      <dgm:prSet/>
      <dgm:spPr/>
      <dgm:t>
        <a:bodyPr/>
        <a:lstStyle/>
        <a:p>
          <a:endParaRPr lang="zh-CN" altLang="en-US" b="0"/>
        </a:p>
      </dgm:t>
    </dgm:pt>
    <dgm:pt modelId="{72A8146F-999F-4477-881B-CAC841EC2888}" type="pres">
      <dgm:prSet presAssocID="{35C7E378-D755-4C0F-92FB-A3E7650BD883}" presName="Name0" presStyleCnt="0">
        <dgm:presLayoutVars>
          <dgm:dir/>
          <dgm:animLvl val="lvl"/>
          <dgm:resizeHandles val="exact"/>
        </dgm:presLayoutVars>
      </dgm:prSet>
      <dgm:spPr/>
      <dgm:t>
        <a:bodyPr/>
        <a:lstStyle/>
        <a:p>
          <a:endParaRPr lang="zh-CN" altLang="en-US"/>
        </a:p>
      </dgm:t>
    </dgm:pt>
    <dgm:pt modelId="{4D2251EB-FB7D-4255-A19F-CB09634B1985}" type="pres">
      <dgm:prSet presAssocID="{C4450156-076B-479B-BE22-49C31554B9BA}" presName="composite" presStyleCnt="0"/>
      <dgm:spPr/>
    </dgm:pt>
    <dgm:pt modelId="{3339936B-7C86-4ADE-B7D3-B2AFD4ECE048}" type="pres">
      <dgm:prSet presAssocID="{C4450156-076B-479B-BE22-49C31554B9BA}" presName="parTx" presStyleLbl="alignNode1" presStyleIdx="0" presStyleCnt="3">
        <dgm:presLayoutVars>
          <dgm:chMax val="0"/>
          <dgm:chPref val="0"/>
          <dgm:bulletEnabled val="1"/>
        </dgm:presLayoutVars>
      </dgm:prSet>
      <dgm:spPr/>
      <dgm:t>
        <a:bodyPr/>
        <a:lstStyle/>
        <a:p>
          <a:endParaRPr lang="zh-CN" altLang="en-US"/>
        </a:p>
      </dgm:t>
    </dgm:pt>
    <dgm:pt modelId="{4CB7E6BE-63D0-4E6A-BFD4-5904FF38E806}" type="pres">
      <dgm:prSet presAssocID="{C4450156-076B-479B-BE22-49C31554B9BA}" presName="desTx" presStyleLbl="alignAccFollowNode1" presStyleIdx="0" presStyleCnt="3" custLinFactNeighborX="-22193" custLinFactNeighborY="330">
        <dgm:presLayoutVars>
          <dgm:bulletEnabled val="1"/>
        </dgm:presLayoutVars>
      </dgm:prSet>
      <dgm:spPr/>
      <dgm:t>
        <a:bodyPr/>
        <a:lstStyle/>
        <a:p>
          <a:endParaRPr lang="zh-CN" altLang="en-US"/>
        </a:p>
      </dgm:t>
    </dgm:pt>
    <dgm:pt modelId="{AA72AE23-A9CA-4AD7-9875-699CBB58BFD6}" type="pres">
      <dgm:prSet presAssocID="{95F603E0-18E9-401C-AA0A-D4D39185380A}" presName="space" presStyleCnt="0"/>
      <dgm:spPr/>
    </dgm:pt>
    <dgm:pt modelId="{1CE28FF6-0544-4914-B377-96D9C4B7B821}" type="pres">
      <dgm:prSet presAssocID="{87AAC355-1BD3-4A7D-A98A-1AEF1F7FE74E}" presName="composite" presStyleCnt="0"/>
      <dgm:spPr/>
    </dgm:pt>
    <dgm:pt modelId="{7903D1BE-7E5D-445F-8ABE-24CF59FE00C9}" type="pres">
      <dgm:prSet presAssocID="{87AAC355-1BD3-4A7D-A98A-1AEF1F7FE74E}" presName="parTx" presStyleLbl="alignNode1" presStyleIdx="1" presStyleCnt="3">
        <dgm:presLayoutVars>
          <dgm:chMax val="0"/>
          <dgm:chPref val="0"/>
          <dgm:bulletEnabled val="1"/>
        </dgm:presLayoutVars>
      </dgm:prSet>
      <dgm:spPr/>
      <dgm:t>
        <a:bodyPr/>
        <a:lstStyle/>
        <a:p>
          <a:endParaRPr lang="zh-CN" altLang="en-US"/>
        </a:p>
      </dgm:t>
    </dgm:pt>
    <dgm:pt modelId="{C58DDD8A-3F62-4DA3-9712-750935508A08}" type="pres">
      <dgm:prSet presAssocID="{87AAC355-1BD3-4A7D-A98A-1AEF1F7FE74E}" presName="desTx" presStyleLbl="alignAccFollowNode1" presStyleIdx="1" presStyleCnt="3">
        <dgm:presLayoutVars>
          <dgm:bulletEnabled val="1"/>
        </dgm:presLayoutVars>
      </dgm:prSet>
      <dgm:spPr/>
      <dgm:t>
        <a:bodyPr/>
        <a:lstStyle/>
        <a:p>
          <a:endParaRPr lang="zh-CN" altLang="en-US"/>
        </a:p>
      </dgm:t>
    </dgm:pt>
    <dgm:pt modelId="{51C9B6A7-CFA4-44A8-92C5-7C370E348924}" type="pres">
      <dgm:prSet presAssocID="{EBDACF2D-70BC-438C-A27B-C28AD913C855}" presName="space" presStyleCnt="0"/>
      <dgm:spPr/>
    </dgm:pt>
    <dgm:pt modelId="{53FE60E8-C5F5-433C-ACE7-7879840D0E42}" type="pres">
      <dgm:prSet presAssocID="{BF8A7935-C1F2-4846-B21E-A6E15256A2AF}" presName="composite" presStyleCnt="0"/>
      <dgm:spPr/>
    </dgm:pt>
    <dgm:pt modelId="{79F202E7-56E4-41FF-B29A-052F6FCBFD41}" type="pres">
      <dgm:prSet presAssocID="{BF8A7935-C1F2-4846-B21E-A6E15256A2AF}" presName="parTx" presStyleLbl="alignNode1" presStyleIdx="2" presStyleCnt="3">
        <dgm:presLayoutVars>
          <dgm:chMax val="0"/>
          <dgm:chPref val="0"/>
          <dgm:bulletEnabled val="1"/>
        </dgm:presLayoutVars>
      </dgm:prSet>
      <dgm:spPr/>
      <dgm:t>
        <a:bodyPr/>
        <a:lstStyle/>
        <a:p>
          <a:endParaRPr lang="zh-CN" altLang="en-US"/>
        </a:p>
      </dgm:t>
    </dgm:pt>
    <dgm:pt modelId="{E84DF1BB-F0A2-43B8-A264-6726AC220F19}" type="pres">
      <dgm:prSet presAssocID="{BF8A7935-C1F2-4846-B21E-A6E15256A2AF}" presName="desTx" presStyleLbl="alignAccFollowNode1" presStyleIdx="2" presStyleCnt="3">
        <dgm:presLayoutVars>
          <dgm:bulletEnabled val="1"/>
        </dgm:presLayoutVars>
      </dgm:prSet>
      <dgm:spPr/>
      <dgm:t>
        <a:bodyPr/>
        <a:lstStyle/>
        <a:p>
          <a:endParaRPr lang="zh-CN" altLang="en-US"/>
        </a:p>
      </dgm:t>
    </dgm:pt>
  </dgm:ptLst>
  <dgm:cxnLst>
    <dgm:cxn modelId="{92BE4E6D-75B6-4F3D-A41E-19D8280D8EB7}" srcId="{C4450156-076B-479B-BE22-49C31554B9BA}" destId="{176084C9-2FA0-42E8-9346-86900AFB92C4}" srcOrd="0" destOrd="0" parTransId="{CECAEDDC-D6FE-4F79-91DB-83C07BC652B6}" sibTransId="{7E86BA1F-3ED2-4F48-AA66-683F9843184C}"/>
    <dgm:cxn modelId="{45FC39BD-592E-4336-9F67-62AC915D474F}" type="presOf" srcId="{35C7E378-D755-4C0F-92FB-A3E7650BD883}" destId="{72A8146F-999F-4477-881B-CAC841EC2888}" srcOrd="0" destOrd="0" presId="urn:microsoft.com/office/officeart/2005/8/layout/hList1"/>
    <dgm:cxn modelId="{E083891F-3CB6-4C78-99B4-E35F3F28146C}" srcId="{BF8A7935-C1F2-4846-B21E-A6E15256A2AF}" destId="{6C575271-8490-4C33-A743-32ACF68FC1C7}" srcOrd="0" destOrd="0" parTransId="{EE2F9C3F-9C63-435F-94DE-9AAB8D02E95B}" sibTransId="{60AEC39B-78A3-4CD7-8D91-A5B07F1D86A6}"/>
    <dgm:cxn modelId="{10055409-5E60-408C-8864-8FEDB2137479}" type="presOf" srcId="{176084C9-2FA0-42E8-9346-86900AFB92C4}" destId="{4CB7E6BE-63D0-4E6A-BFD4-5904FF38E806}" srcOrd="0" destOrd="0" presId="urn:microsoft.com/office/officeart/2005/8/layout/hList1"/>
    <dgm:cxn modelId="{AD1D60B8-8FF9-4CB2-B532-2FDD51BF26A0}" srcId="{87AAC355-1BD3-4A7D-A98A-1AEF1F7FE74E}" destId="{E14A1F36-0E52-43CB-807A-6F567076ACC8}" srcOrd="0" destOrd="0" parTransId="{F1854E0D-2D58-4C4A-A67F-11731E9FFD93}" sibTransId="{6B7CDB62-F27A-4D6B-8AE0-9679A8B4068E}"/>
    <dgm:cxn modelId="{CDE5CF84-3B05-45AA-A5B3-CEE081B3F63D}" type="presOf" srcId="{6F559823-00C2-45DC-8C6E-C88E0CBF3C75}" destId="{C58DDD8A-3F62-4DA3-9712-750935508A08}" srcOrd="0" destOrd="1" presId="urn:microsoft.com/office/officeart/2005/8/layout/hList1"/>
    <dgm:cxn modelId="{EE007360-3832-4F08-9C5A-10F378A5B441}" type="presOf" srcId="{E14A1F36-0E52-43CB-807A-6F567076ACC8}" destId="{C58DDD8A-3F62-4DA3-9712-750935508A08}" srcOrd="0" destOrd="0" presId="urn:microsoft.com/office/officeart/2005/8/layout/hList1"/>
    <dgm:cxn modelId="{9E21E39D-4D35-4738-A6A1-70951461C28E}" type="presOf" srcId="{87AAC355-1BD3-4A7D-A98A-1AEF1F7FE74E}" destId="{7903D1BE-7E5D-445F-8ABE-24CF59FE00C9}" srcOrd="0" destOrd="0" presId="urn:microsoft.com/office/officeart/2005/8/layout/hList1"/>
    <dgm:cxn modelId="{06BCF147-9DB0-47F9-80B9-884ACA5483EB}" srcId="{35C7E378-D755-4C0F-92FB-A3E7650BD883}" destId="{87AAC355-1BD3-4A7D-A98A-1AEF1F7FE74E}" srcOrd="1" destOrd="0" parTransId="{0FA2D8E8-07E7-485A-BAA8-EDF987784E50}" sibTransId="{EBDACF2D-70BC-438C-A27B-C28AD913C855}"/>
    <dgm:cxn modelId="{652A046C-FD34-4A25-A748-ECEB139D08C7}" type="presOf" srcId="{C413C8EC-9274-4539-B329-390AEBCC0D2E}" destId="{C58DDD8A-3F62-4DA3-9712-750935508A08}" srcOrd="0" destOrd="2" presId="urn:microsoft.com/office/officeart/2005/8/layout/hList1"/>
    <dgm:cxn modelId="{365A8A5D-E940-4C6C-AE53-FE3DB575D9AC}" srcId="{87AAC355-1BD3-4A7D-A98A-1AEF1F7FE74E}" destId="{C413C8EC-9274-4539-B329-390AEBCC0D2E}" srcOrd="2" destOrd="0" parTransId="{8690737E-C0BD-435F-AE9F-BC0F6FC2C65D}" sibTransId="{07B34319-F684-4574-B299-2921805271FA}"/>
    <dgm:cxn modelId="{19DA69B7-1E0A-4133-8EF2-34492BF3B1E3}" srcId="{35C7E378-D755-4C0F-92FB-A3E7650BD883}" destId="{BF8A7935-C1F2-4846-B21E-A6E15256A2AF}" srcOrd="2" destOrd="0" parTransId="{015F3869-3532-4EAD-82A2-A31178539088}" sibTransId="{C47941B3-3A51-4A8E-8436-FEF336CDF036}"/>
    <dgm:cxn modelId="{B215333E-14F7-41B6-9D5B-DB689FD11FD4}" srcId="{87AAC355-1BD3-4A7D-A98A-1AEF1F7FE74E}" destId="{6F559823-00C2-45DC-8C6E-C88E0CBF3C75}" srcOrd="1" destOrd="0" parTransId="{752E9C7B-41AB-4DC0-B863-70B370C767F4}" sibTransId="{5189A432-DEF1-4828-9B46-1789B15487D5}"/>
    <dgm:cxn modelId="{58E703D4-C389-457F-ADBC-9CF2E99CB04F}" type="presOf" srcId="{6C575271-8490-4C33-A743-32ACF68FC1C7}" destId="{E84DF1BB-F0A2-43B8-A264-6726AC220F19}" srcOrd="0" destOrd="0" presId="urn:microsoft.com/office/officeart/2005/8/layout/hList1"/>
    <dgm:cxn modelId="{D106BAD4-FB2F-4024-BF76-ABCD7F46AAFF}" type="presOf" srcId="{BF8A7935-C1F2-4846-B21E-A6E15256A2AF}" destId="{79F202E7-56E4-41FF-B29A-052F6FCBFD41}" srcOrd="0" destOrd="0" presId="urn:microsoft.com/office/officeart/2005/8/layout/hList1"/>
    <dgm:cxn modelId="{F0FA7D77-5693-41F0-B731-DF4BCE2EF9FC}" type="presOf" srcId="{C4450156-076B-479B-BE22-49C31554B9BA}" destId="{3339936B-7C86-4ADE-B7D3-B2AFD4ECE048}" srcOrd="0" destOrd="0" presId="urn:microsoft.com/office/officeart/2005/8/layout/hList1"/>
    <dgm:cxn modelId="{8FABFF4E-3C6A-4CF6-BC47-5E70F110CD75}" srcId="{35C7E378-D755-4C0F-92FB-A3E7650BD883}" destId="{C4450156-076B-479B-BE22-49C31554B9BA}" srcOrd="0" destOrd="0" parTransId="{E9E4374A-380E-491C-AFC4-2699975609B6}" sibTransId="{95F603E0-18E9-401C-AA0A-D4D39185380A}"/>
    <dgm:cxn modelId="{A10D1537-08B9-4399-92DF-C195087135DE}" type="presParOf" srcId="{72A8146F-999F-4477-881B-CAC841EC2888}" destId="{4D2251EB-FB7D-4255-A19F-CB09634B1985}" srcOrd="0" destOrd="0" presId="urn:microsoft.com/office/officeart/2005/8/layout/hList1"/>
    <dgm:cxn modelId="{9C2E2B36-4BCE-4D41-AE9B-3FCE29B04B4E}" type="presParOf" srcId="{4D2251EB-FB7D-4255-A19F-CB09634B1985}" destId="{3339936B-7C86-4ADE-B7D3-B2AFD4ECE048}" srcOrd="0" destOrd="0" presId="urn:microsoft.com/office/officeart/2005/8/layout/hList1"/>
    <dgm:cxn modelId="{6920BF16-C342-4937-A7A6-3E0609B1D6AE}" type="presParOf" srcId="{4D2251EB-FB7D-4255-A19F-CB09634B1985}" destId="{4CB7E6BE-63D0-4E6A-BFD4-5904FF38E806}" srcOrd="1" destOrd="0" presId="urn:microsoft.com/office/officeart/2005/8/layout/hList1"/>
    <dgm:cxn modelId="{EA159854-4CA0-4847-8035-6C07D3FB8E09}" type="presParOf" srcId="{72A8146F-999F-4477-881B-CAC841EC2888}" destId="{AA72AE23-A9CA-4AD7-9875-699CBB58BFD6}" srcOrd="1" destOrd="0" presId="urn:microsoft.com/office/officeart/2005/8/layout/hList1"/>
    <dgm:cxn modelId="{6339E932-8235-4FE7-8045-97E539A0F36E}" type="presParOf" srcId="{72A8146F-999F-4477-881B-CAC841EC2888}" destId="{1CE28FF6-0544-4914-B377-96D9C4B7B821}" srcOrd="2" destOrd="0" presId="urn:microsoft.com/office/officeart/2005/8/layout/hList1"/>
    <dgm:cxn modelId="{327CE90C-4467-4761-A023-3DBC936E44F5}" type="presParOf" srcId="{1CE28FF6-0544-4914-B377-96D9C4B7B821}" destId="{7903D1BE-7E5D-445F-8ABE-24CF59FE00C9}" srcOrd="0" destOrd="0" presId="urn:microsoft.com/office/officeart/2005/8/layout/hList1"/>
    <dgm:cxn modelId="{FBC3F6A6-9286-466C-B2CD-B82CAEE072A5}" type="presParOf" srcId="{1CE28FF6-0544-4914-B377-96D9C4B7B821}" destId="{C58DDD8A-3F62-4DA3-9712-750935508A08}" srcOrd="1" destOrd="0" presId="urn:microsoft.com/office/officeart/2005/8/layout/hList1"/>
    <dgm:cxn modelId="{B5185D4C-AF72-45CA-AFB9-F24002FB2DC1}" type="presParOf" srcId="{72A8146F-999F-4477-881B-CAC841EC2888}" destId="{51C9B6A7-CFA4-44A8-92C5-7C370E348924}" srcOrd="3" destOrd="0" presId="urn:microsoft.com/office/officeart/2005/8/layout/hList1"/>
    <dgm:cxn modelId="{9EC7CAFA-E02B-42ED-907A-6102683ED853}" type="presParOf" srcId="{72A8146F-999F-4477-881B-CAC841EC2888}" destId="{53FE60E8-C5F5-433C-ACE7-7879840D0E42}" srcOrd="4" destOrd="0" presId="urn:microsoft.com/office/officeart/2005/8/layout/hList1"/>
    <dgm:cxn modelId="{6C2A081A-8882-4FA6-8B8C-6B1391E82CFC}" type="presParOf" srcId="{53FE60E8-C5F5-433C-ACE7-7879840D0E42}" destId="{79F202E7-56E4-41FF-B29A-052F6FCBFD41}" srcOrd="0" destOrd="0" presId="urn:microsoft.com/office/officeart/2005/8/layout/hList1"/>
    <dgm:cxn modelId="{1D05DB4B-8F8B-45DF-A19D-D666AA7E548E}" type="presParOf" srcId="{53FE60E8-C5F5-433C-ACE7-7879840D0E42}" destId="{E84DF1BB-F0A2-43B8-A264-6726AC220F19}"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3D1CDD-B4AA-48DD-9E39-D9CEDCE94FFB}"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zh-CN" altLang="en-US"/>
        </a:p>
      </dgm:t>
    </dgm:pt>
    <dgm:pt modelId="{1957F03D-6F30-4F70-B85B-2DE82AC116F4}">
      <dgm:prSet phldrT="[文本]"/>
      <dgm:spPr/>
      <dgm:t>
        <a:bodyPr/>
        <a:lstStyle/>
        <a:p>
          <a:r>
            <a:rPr lang="zh-CN" altLang="en-US" dirty="0" smtClean="0">
              <a:latin typeface="微软雅黑" pitchFamily="34" charset="-122"/>
              <a:ea typeface="微软雅黑" pitchFamily="34" charset="-122"/>
            </a:rPr>
            <a:t>下发时间</a:t>
          </a:r>
          <a:endParaRPr lang="zh-CN" altLang="en-US" dirty="0">
            <a:latin typeface="微软雅黑" pitchFamily="34" charset="-122"/>
            <a:ea typeface="微软雅黑" pitchFamily="34" charset="-122"/>
          </a:endParaRPr>
        </a:p>
      </dgm:t>
    </dgm:pt>
    <dgm:pt modelId="{5DC03BDC-7F3E-4576-9CD5-623CD1D16193}" type="parTrans" cxnId="{703EE97D-FDBD-4663-9780-9DAB2EF2AFA7}">
      <dgm:prSet/>
      <dgm:spPr/>
      <dgm:t>
        <a:bodyPr/>
        <a:lstStyle/>
        <a:p>
          <a:endParaRPr lang="zh-CN" altLang="en-US">
            <a:latin typeface="微软雅黑" pitchFamily="34" charset="-122"/>
            <a:ea typeface="微软雅黑" pitchFamily="34" charset="-122"/>
          </a:endParaRPr>
        </a:p>
      </dgm:t>
    </dgm:pt>
    <dgm:pt modelId="{3C310D59-7FB0-4F1A-AACC-5512BE5D193F}" type="sibTrans" cxnId="{703EE97D-FDBD-4663-9780-9DAB2EF2AFA7}">
      <dgm:prSet/>
      <dgm:spPr/>
      <dgm:t>
        <a:bodyPr/>
        <a:lstStyle/>
        <a:p>
          <a:endParaRPr lang="zh-CN" altLang="en-US">
            <a:latin typeface="微软雅黑" pitchFamily="34" charset="-122"/>
            <a:ea typeface="微软雅黑" pitchFamily="34" charset="-122"/>
          </a:endParaRPr>
        </a:p>
      </dgm:t>
    </dgm:pt>
    <dgm:pt modelId="{FF24EB83-4E92-4788-BA77-5B71F9053991}">
      <dgm:prSet phldrT="[文本]" custT="1"/>
      <dgm:spPr/>
      <dgm:t>
        <a:bodyPr anchor="ctr" anchorCtr="0"/>
        <a:lstStyle/>
        <a:p>
          <a:r>
            <a:rPr lang="zh-CN" altLang="en-US" sz="1600" dirty="0" smtClean="0">
              <a:latin typeface="微软雅黑" pitchFamily="34" charset="-122"/>
              <a:ea typeface="微软雅黑" pitchFamily="34" charset="-122"/>
            </a:rPr>
            <a:t>每日下发（按股份性质）</a:t>
          </a:r>
          <a:endParaRPr lang="zh-CN" altLang="en-US" sz="1600" dirty="0">
            <a:latin typeface="微软雅黑" pitchFamily="34" charset="-122"/>
            <a:ea typeface="微软雅黑" pitchFamily="34" charset="-122"/>
          </a:endParaRPr>
        </a:p>
      </dgm:t>
    </dgm:pt>
    <dgm:pt modelId="{44575F77-2AFF-4969-B405-1500443ABD1A}" type="parTrans" cxnId="{C2CE5E82-B75E-438D-9D26-834ED63939C2}">
      <dgm:prSet/>
      <dgm:spPr/>
      <dgm:t>
        <a:bodyPr/>
        <a:lstStyle/>
        <a:p>
          <a:endParaRPr lang="zh-CN" altLang="en-US">
            <a:latin typeface="微软雅黑" pitchFamily="34" charset="-122"/>
            <a:ea typeface="微软雅黑" pitchFamily="34" charset="-122"/>
          </a:endParaRPr>
        </a:p>
      </dgm:t>
    </dgm:pt>
    <dgm:pt modelId="{B947FE65-ADCF-45DA-83BC-6AD25FCE8363}" type="sibTrans" cxnId="{C2CE5E82-B75E-438D-9D26-834ED63939C2}">
      <dgm:prSet/>
      <dgm:spPr/>
      <dgm:t>
        <a:bodyPr/>
        <a:lstStyle/>
        <a:p>
          <a:endParaRPr lang="zh-CN" altLang="en-US">
            <a:latin typeface="微软雅黑" pitchFamily="34" charset="-122"/>
            <a:ea typeface="微软雅黑" pitchFamily="34" charset="-122"/>
          </a:endParaRPr>
        </a:p>
      </dgm:t>
    </dgm:pt>
    <dgm:pt modelId="{2CDCC176-5DD4-429D-A567-DAB9BE6633A6}">
      <dgm:prSet phldrT="[文本]"/>
      <dgm:spPr/>
      <dgm:t>
        <a:bodyPr/>
        <a:lstStyle/>
        <a:p>
          <a:r>
            <a:rPr lang="zh-CN" altLang="en-US" dirty="0" smtClean="0">
              <a:latin typeface="微软雅黑" pitchFamily="34" charset="-122"/>
              <a:ea typeface="微软雅黑" pitchFamily="34" charset="-122"/>
            </a:rPr>
            <a:t>下发类型</a:t>
          </a:r>
          <a:endParaRPr lang="zh-CN" altLang="en-US" dirty="0">
            <a:latin typeface="微软雅黑" pitchFamily="34" charset="-122"/>
            <a:ea typeface="微软雅黑" pitchFamily="34" charset="-122"/>
          </a:endParaRPr>
        </a:p>
      </dgm:t>
    </dgm:pt>
    <dgm:pt modelId="{1B8293B5-F21F-4DBC-8428-64ADD8AEDEB7}" type="parTrans" cxnId="{F5F7AFA0-79B0-49FC-B626-124D6DBD4F78}">
      <dgm:prSet/>
      <dgm:spPr/>
      <dgm:t>
        <a:bodyPr/>
        <a:lstStyle/>
        <a:p>
          <a:endParaRPr lang="zh-CN" altLang="en-US">
            <a:latin typeface="微软雅黑" pitchFamily="34" charset="-122"/>
            <a:ea typeface="微软雅黑" pitchFamily="34" charset="-122"/>
          </a:endParaRPr>
        </a:p>
      </dgm:t>
    </dgm:pt>
    <dgm:pt modelId="{A851C450-06A2-4F77-A1BE-1027C8287619}" type="sibTrans" cxnId="{F5F7AFA0-79B0-49FC-B626-124D6DBD4F78}">
      <dgm:prSet/>
      <dgm:spPr/>
      <dgm:t>
        <a:bodyPr/>
        <a:lstStyle/>
        <a:p>
          <a:endParaRPr lang="zh-CN" altLang="en-US">
            <a:latin typeface="微软雅黑" pitchFamily="34" charset="-122"/>
            <a:ea typeface="微软雅黑" pitchFamily="34" charset="-122"/>
          </a:endParaRPr>
        </a:p>
      </dgm:t>
    </dgm:pt>
    <dgm:pt modelId="{CA8B83DA-CD52-4360-B693-FB83652D0350}">
      <dgm:prSet phldrT="[文本]"/>
      <dgm:spPr/>
      <dgm:t>
        <a:bodyPr/>
        <a:lstStyle/>
        <a:p>
          <a:r>
            <a:rPr lang="zh-CN" altLang="en-US" dirty="0" smtClean="0">
              <a:latin typeface="微软雅黑" pitchFamily="34" charset="-122"/>
              <a:ea typeface="微软雅黑" pitchFamily="34" charset="-122"/>
            </a:rPr>
            <a:t>按股份性质</a:t>
          </a:r>
          <a:endParaRPr lang="zh-CN" altLang="en-US" dirty="0">
            <a:latin typeface="微软雅黑" pitchFamily="34" charset="-122"/>
            <a:ea typeface="微软雅黑" pitchFamily="34" charset="-122"/>
          </a:endParaRPr>
        </a:p>
      </dgm:t>
    </dgm:pt>
    <dgm:pt modelId="{BDB53E04-F70E-4976-BF1E-F85900ACA0F4}" type="parTrans" cxnId="{D3F3AE52-3DE4-43E6-92C3-9FF4CEBFC9D0}">
      <dgm:prSet/>
      <dgm:spPr/>
      <dgm:t>
        <a:bodyPr/>
        <a:lstStyle/>
        <a:p>
          <a:endParaRPr lang="zh-CN" altLang="en-US">
            <a:latin typeface="微软雅黑" pitchFamily="34" charset="-122"/>
            <a:ea typeface="微软雅黑" pitchFamily="34" charset="-122"/>
          </a:endParaRPr>
        </a:p>
      </dgm:t>
    </dgm:pt>
    <dgm:pt modelId="{088F1382-2D14-4C58-9BDD-A325953C7181}" type="sibTrans" cxnId="{D3F3AE52-3DE4-43E6-92C3-9FF4CEBFC9D0}">
      <dgm:prSet/>
      <dgm:spPr/>
      <dgm:t>
        <a:bodyPr/>
        <a:lstStyle/>
        <a:p>
          <a:endParaRPr lang="zh-CN" altLang="en-US">
            <a:latin typeface="微软雅黑" pitchFamily="34" charset="-122"/>
            <a:ea typeface="微软雅黑" pitchFamily="34" charset="-122"/>
          </a:endParaRPr>
        </a:p>
      </dgm:t>
    </dgm:pt>
    <dgm:pt modelId="{07097823-4493-4FFC-9B76-637D545346FD}">
      <dgm:prSet phldrT="[文本]"/>
      <dgm:spPr/>
      <dgm:t>
        <a:bodyPr/>
        <a:lstStyle/>
        <a:p>
          <a:r>
            <a:rPr lang="zh-CN" altLang="en-US" dirty="0" smtClean="0">
              <a:latin typeface="微软雅黑" pitchFamily="34" charset="-122"/>
              <a:ea typeface="微软雅黑" pitchFamily="34" charset="-122"/>
            </a:rPr>
            <a:t>按持有人类别</a:t>
          </a:r>
          <a:endParaRPr lang="zh-CN" altLang="en-US" dirty="0">
            <a:latin typeface="微软雅黑" pitchFamily="34" charset="-122"/>
            <a:ea typeface="微软雅黑" pitchFamily="34" charset="-122"/>
          </a:endParaRPr>
        </a:p>
      </dgm:t>
    </dgm:pt>
    <dgm:pt modelId="{8556DCD0-6BB5-41B5-8B16-AE0DF342B27E}" type="parTrans" cxnId="{05990A41-6DB0-46E2-A0D6-441BC4A63A72}">
      <dgm:prSet/>
      <dgm:spPr/>
      <dgm:t>
        <a:bodyPr/>
        <a:lstStyle/>
        <a:p>
          <a:endParaRPr lang="zh-CN" altLang="en-US">
            <a:latin typeface="微软雅黑" pitchFamily="34" charset="-122"/>
            <a:ea typeface="微软雅黑" pitchFamily="34" charset="-122"/>
          </a:endParaRPr>
        </a:p>
      </dgm:t>
    </dgm:pt>
    <dgm:pt modelId="{E84271B1-0F2B-45CC-84F0-D7D7DF65BB22}" type="sibTrans" cxnId="{05990A41-6DB0-46E2-A0D6-441BC4A63A72}">
      <dgm:prSet/>
      <dgm:spPr/>
      <dgm:t>
        <a:bodyPr/>
        <a:lstStyle/>
        <a:p>
          <a:endParaRPr lang="zh-CN" altLang="en-US">
            <a:latin typeface="微软雅黑" pitchFamily="34" charset="-122"/>
            <a:ea typeface="微软雅黑" pitchFamily="34" charset="-122"/>
          </a:endParaRPr>
        </a:p>
      </dgm:t>
    </dgm:pt>
    <dgm:pt modelId="{B3CD136C-CFB9-4E53-B924-833F2448F888}">
      <dgm:prSet phldrT="[文本]"/>
      <dgm:spPr/>
      <dgm:t>
        <a:bodyPr/>
        <a:lstStyle/>
        <a:p>
          <a:r>
            <a:rPr lang="zh-CN" altLang="en-US" dirty="0" smtClean="0">
              <a:latin typeface="微软雅黑" pitchFamily="34" charset="-122"/>
              <a:ea typeface="微软雅黑" pitchFamily="34" charset="-122"/>
            </a:rPr>
            <a:t>用途</a:t>
          </a:r>
          <a:endParaRPr lang="zh-CN" altLang="en-US" dirty="0">
            <a:latin typeface="微软雅黑" pitchFamily="34" charset="-122"/>
            <a:ea typeface="微软雅黑" pitchFamily="34" charset="-122"/>
          </a:endParaRPr>
        </a:p>
      </dgm:t>
    </dgm:pt>
    <dgm:pt modelId="{52A15CC7-7DC4-49D8-B139-6A7E4C649CEE}" type="parTrans" cxnId="{CEA1EE37-2085-4B2D-9F4A-4C6D6A623D13}">
      <dgm:prSet/>
      <dgm:spPr/>
      <dgm:t>
        <a:bodyPr/>
        <a:lstStyle/>
        <a:p>
          <a:endParaRPr lang="zh-CN" altLang="en-US">
            <a:latin typeface="微软雅黑" pitchFamily="34" charset="-122"/>
            <a:ea typeface="微软雅黑" pitchFamily="34" charset="-122"/>
          </a:endParaRPr>
        </a:p>
      </dgm:t>
    </dgm:pt>
    <dgm:pt modelId="{7A9EA95C-751C-47BB-B282-6D9CCB0CBDF6}" type="sibTrans" cxnId="{CEA1EE37-2085-4B2D-9F4A-4C6D6A623D13}">
      <dgm:prSet/>
      <dgm:spPr/>
      <dgm:t>
        <a:bodyPr/>
        <a:lstStyle/>
        <a:p>
          <a:endParaRPr lang="zh-CN" altLang="en-US">
            <a:latin typeface="微软雅黑" pitchFamily="34" charset="-122"/>
            <a:ea typeface="微软雅黑" pitchFamily="34" charset="-122"/>
          </a:endParaRPr>
        </a:p>
      </dgm:t>
    </dgm:pt>
    <dgm:pt modelId="{4485C2C5-07F1-44B9-866C-D190F3841E9E}">
      <dgm:prSet phldrT="[文本]"/>
      <dgm:spPr/>
      <dgm:t>
        <a:bodyPr/>
        <a:lstStyle/>
        <a:p>
          <a:r>
            <a:rPr lang="zh-CN" altLang="en-US" dirty="0" smtClean="0">
              <a:latin typeface="微软雅黑" pitchFamily="34" charset="-122"/>
              <a:ea typeface="微软雅黑" pitchFamily="34" charset="-122"/>
            </a:rPr>
            <a:t>办理工商变更</a:t>
          </a:r>
          <a:endParaRPr lang="zh-CN" altLang="en-US" dirty="0">
            <a:latin typeface="微软雅黑" pitchFamily="34" charset="-122"/>
            <a:ea typeface="微软雅黑" pitchFamily="34" charset="-122"/>
          </a:endParaRPr>
        </a:p>
      </dgm:t>
    </dgm:pt>
    <dgm:pt modelId="{D7415620-1965-468A-883E-16BA0A12E6CA}" type="parTrans" cxnId="{B02D4283-9747-47AF-A9F0-BD211DDDF1A4}">
      <dgm:prSet/>
      <dgm:spPr/>
      <dgm:t>
        <a:bodyPr/>
        <a:lstStyle/>
        <a:p>
          <a:endParaRPr lang="zh-CN" altLang="en-US">
            <a:latin typeface="微软雅黑" pitchFamily="34" charset="-122"/>
            <a:ea typeface="微软雅黑" pitchFamily="34" charset="-122"/>
          </a:endParaRPr>
        </a:p>
      </dgm:t>
    </dgm:pt>
    <dgm:pt modelId="{7C240432-EB96-4F06-9F17-94CE30E6B677}" type="sibTrans" cxnId="{B02D4283-9747-47AF-A9F0-BD211DDDF1A4}">
      <dgm:prSet/>
      <dgm:spPr/>
      <dgm:t>
        <a:bodyPr/>
        <a:lstStyle/>
        <a:p>
          <a:endParaRPr lang="zh-CN" altLang="en-US">
            <a:latin typeface="微软雅黑" pitchFamily="34" charset="-122"/>
            <a:ea typeface="微软雅黑" pitchFamily="34" charset="-122"/>
          </a:endParaRPr>
        </a:p>
      </dgm:t>
    </dgm:pt>
    <dgm:pt modelId="{BDDBDADE-0B2C-4D52-B0DD-9E449E30E603}">
      <dgm:prSet phldrT="[文本]"/>
      <dgm:spPr/>
      <dgm:t>
        <a:bodyPr/>
        <a:lstStyle/>
        <a:p>
          <a:r>
            <a:rPr lang="zh-CN" altLang="en-US" dirty="0" smtClean="0">
              <a:latin typeface="微软雅黑" pitchFamily="34" charset="-122"/>
              <a:ea typeface="微软雅黑" pitchFamily="34" charset="-122"/>
            </a:rPr>
            <a:t>其他需要申报股本结构证明的情形</a:t>
          </a:r>
          <a:endParaRPr lang="zh-CN" altLang="en-US" dirty="0">
            <a:latin typeface="微软雅黑" pitchFamily="34" charset="-122"/>
            <a:ea typeface="微软雅黑" pitchFamily="34" charset="-122"/>
          </a:endParaRPr>
        </a:p>
      </dgm:t>
    </dgm:pt>
    <dgm:pt modelId="{78D84FDA-F628-40B9-A7C3-DB1B468316AC}" type="parTrans" cxnId="{040C6AE4-1A77-4E36-8E08-AC2B64589CEC}">
      <dgm:prSet/>
      <dgm:spPr/>
      <dgm:t>
        <a:bodyPr/>
        <a:lstStyle/>
        <a:p>
          <a:endParaRPr lang="zh-CN" altLang="en-US">
            <a:latin typeface="微软雅黑" pitchFamily="34" charset="-122"/>
            <a:ea typeface="微软雅黑" pitchFamily="34" charset="-122"/>
          </a:endParaRPr>
        </a:p>
      </dgm:t>
    </dgm:pt>
    <dgm:pt modelId="{23E76914-3793-424D-86ED-A844269032F5}" type="sibTrans" cxnId="{040C6AE4-1A77-4E36-8E08-AC2B64589CEC}">
      <dgm:prSet/>
      <dgm:spPr/>
      <dgm:t>
        <a:bodyPr/>
        <a:lstStyle/>
        <a:p>
          <a:endParaRPr lang="zh-CN" altLang="en-US">
            <a:latin typeface="微软雅黑" pitchFamily="34" charset="-122"/>
            <a:ea typeface="微软雅黑" pitchFamily="34" charset="-122"/>
          </a:endParaRPr>
        </a:p>
      </dgm:t>
    </dgm:pt>
    <dgm:pt modelId="{49B64DB5-6767-4ED0-ADB9-1FFCC5CAD987}">
      <dgm:prSet phldrT="[文本]" custT="1"/>
      <dgm:spPr/>
      <dgm:t>
        <a:bodyPr anchor="ctr" anchorCtr="0"/>
        <a:lstStyle/>
        <a:p>
          <a:r>
            <a:rPr lang="zh-CN" altLang="en-US" sz="1600" dirty="0" smtClean="0">
              <a:latin typeface="微软雅黑" pitchFamily="34" charset="-122"/>
              <a:ea typeface="微软雅黑" pitchFamily="34" charset="-122"/>
            </a:rPr>
            <a:t>月中月末（按持有人类别）</a:t>
          </a:r>
          <a:endParaRPr lang="zh-CN" altLang="en-US" sz="1600" dirty="0">
            <a:latin typeface="微软雅黑" pitchFamily="34" charset="-122"/>
            <a:ea typeface="微软雅黑" pitchFamily="34" charset="-122"/>
          </a:endParaRPr>
        </a:p>
      </dgm:t>
    </dgm:pt>
    <dgm:pt modelId="{B5EADDD6-59FA-46C0-AE60-07272CBC048D}" type="parTrans" cxnId="{C7D561F9-0FFA-47B8-84F9-7D35F2916F21}">
      <dgm:prSet/>
      <dgm:spPr/>
      <dgm:t>
        <a:bodyPr/>
        <a:lstStyle/>
        <a:p>
          <a:endParaRPr lang="zh-CN" altLang="en-US"/>
        </a:p>
      </dgm:t>
    </dgm:pt>
    <dgm:pt modelId="{982FC6D8-D764-479D-8DA0-DEF3C5073E7B}" type="sibTrans" cxnId="{C7D561F9-0FFA-47B8-84F9-7D35F2916F21}">
      <dgm:prSet/>
      <dgm:spPr/>
      <dgm:t>
        <a:bodyPr/>
        <a:lstStyle/>
        <a:p>
          <a:endParaRPr lang="zh-CN" altLang="en-US"/>
        </a:p>
      </dgm:t>
    </dgm:pt>
    <dgm:pt modelId="{0D10432A-6C6C-416A-BC65-FBD6628AC0D0}" type="pres">
      <dgm:prSet presAssocID="{863D1CDD-B4AA-48DD-9E39-D9CEDCE94FFB}" presName="Name0" presStyleCnt="0">
        <dgm:presLayoutVars>
          <dgm:dir/>
          <dgm:animLvl val="lvl"/>
          <dgm:resizeHandles val="exact"/>
        </dgm:presLayoutVars>
      </dgm:prSet>
      <dgm:spPr/>
      <dgm:t>
        <a:bodyPr/>
        <a:lstStyle/>
        <a:p>
          <a:endParaRPr lang="zh-CN" altLang="en-US"/>
        </a:p>
      </dgm:t>
    </dgm:pt>
    <dgm:pt modelId="{BE5EC90C-7FD2-40D3-BE1D-2F10D38DF83A}" type="pres">
      <dgm:prSet presAssocID="{863D1CDD-B4AA-48DD-9E39-D9CEDCE94FFB}" presName="tSp" presStyleCnt="0"/>
      <dgm:spPr/>
    </dgm:pt>
    <dgm:pt modelId="{18EEF42C-A88C-4B3C-9257-A077BD51CE19}" type="pres">
      <dgm:prSet presAssocID="{863D1CDD-B4AA-48DD-9E39-D9CEDCE94FFB}" presName="bSp" presStyleCnt="0"/>
      <dgm:spPr/>
    </dgm:pt>
    <dgm:pt modelId="{40AD7F30-28CE-4185-A152-5ABC763ABF3A}" type="pres">
      <dgm:prSet presAssocID="{863D1CDD-B4AA-48DD-9E39-D9CEDCE94FFB}" presName="process" presStyleCnt="0"/>
      <dgm:spPr/>
    </dgm:pt>
    <dgm:pt modelId="{3CFCE242-A383-4381-A869-AEFBDB755048}" type="pres">
      <dgm:prSet presAssocID="{1957F03D-6F30-4F70-B85B-2DE82AC116F4}" presName="composite1" presStyleCnt="0"/>
      <dgm:spPr/>
    </dgm:pt>
    <dgm:pt modelId="{98367AFC-F556-452A-8921-BF894DED9961}" type="pres">
      <dgm:prSet presAssocID="{1957F03D-6F30-4F70-B85B-2DE82AC116F4}" presName="dummyNode1" presStyleLbl="node1" presStyleIdx="0" presStyleCnt="3"/>
      <dgm:spPr/>
    </dgm:pt>
    <dgm:pt modelId="{82472517-07FC-4853-9CF5-196F87EF4843}" type="pres">
      <dgm:prSet presAssocID="{1957F03D-6F30-4F70-B85B-2DE82AC116F4}" presName="childNode1" presStyleLbl="bgAcc1" presStyleIdx="0" presStyleCnt="3">
        <dgm:presLayoutVars>
          <dgm:bulletEnabled val="1"/>
        </dgm:presLayoutVars>
      </dgm:prSet>
      <dgm:spPr/>
      <dgm:t>
        <a:bodyPr/>
        <a:lstStyle/>
        <a:p>
          <a:endParaRPr lang="zh-CN" altLang="en-US"/>
        </a:p>
      </dgm:t>
    </dgm:pt>
    <dgm:pt modelId="{238807EC-C2C5-4552-BAD7-D1837C077AF0}" type="pres">
      <dgm:prSet presAssocID="{1957F03D-6F30-4F70-B85B-2DE82AC116F4}" presName="childNode1tx" presStyleLbl="bgAcc1" presStyleIdx="0" presStyleCnt="3">
        <dgm:presLayoutVars>
          <dgm:bulletEnabled val="1"/>
        </dgm:presLayoutVars>
      </dgm:prSet>
      <dgm:spPr/>
      <dgm:t>
        <a:bodyPr/>
        <a:lstStyle/>
        <a:p>
          <a:endParaRPr lang="zh-CN" altLang="en-US"/>
        </a:p>
      </dgm:t>
    </dgm:pt>
    <dgm:pt modelId="{41C7F6B1-62AC-4E47-AE93-B296DE1999A7}" type="pres">
      <dgm:prSet presAssocID="{1957F03D-6F30-4F70-B85B-2DE82AC116F4}" presName="parentNode1" presStyleLbl="node1" presStyleIdx="0" presStyleCnt="3">
        <dgm:presLayoutVars>
          <dgm:chMax val="1"/>
          <dgm:bulletEnabled val="1"/>
        </dgm:presLayoutVars>
      </dgm:prSet>
      <dgm:spPr/>
      <dgm:t>
        <a:bodyPr/>
        <a:lstStyle/>
        <a:p>
          <a:endParaRPr lang="zh-CN" altLang="en-US"/>
        </a:p>
      </dgm:t>
    </dgm:pt>
    <dgm:pt modelId="{450AE96D-03FE-4EE8-96E8-48293953E01B}" type="pres">
      <dgm:prSet presAssocID="{1957F03D-6F30-4F70-B85B-2DE82AC116F4}" presName="connSite1" presStyleCnt="0"/>
      <dgm:spPr/>
    </dgm:pt>
    <dgm:pt modelId="{63D1F55B-0513-4FF3-A9EA-1EECCBCFDE67}" type="pres">
      <dgm:prSet presAssocID="{3C310D59-7FB0-4F1A-AACC-5512BE5D193F}" presName="Name9" presStyleLbl="sibTrans2D1" presStyleIdx="0" presStyleCnt="2"/>
      <dgm:spPr/>
      <dgm:t>
        <a:bodyPr/>
        <a:lstStyle/>
        <a:p>
          <a:endParaRPr lang="zh-CN" altLang="en-US"/>
        </a:p>
      </dgm:t>
    </dgm:pt>
    <dgm:pt modelId="{65B478B1-69B9-4BBF-841C-F85B6AC548A9}" type="pres">
      <dgm:prSet presAssocID="{2CDCC176-5DD4-429D-A567-DAB9BE6633A6}" presName="composite2" presStyleCnt="0"/>
      <dgm:spPr/>
    </dgm:pt>
    <dgm:pt modelId="{37C9CAD7-69A5-4C09-953F-98E6749DFE68}" type="pres">
      <dgm:prSet presAssocID="{2CDCC176-5DD4-429D-A567-DAB9BE6633A6}" presName="dummyNode2" presStyleLbl="node1" presStyleIdx="0" presStyleCnt="3"/>
      <dgm:spPr/>
    </dgm:pt>
    <dgm:pt modelId="{DBFFB789-14E6-4E05-BA90-869E7256549D}" type="pres">
      <dgm:prSet presAssocID="{2CDCC176-5DD4-429D-A567-DAB9BE6633A6}" presName="childNode2" presStyleLbl="bgAcc1" presStyleIdx="1" presStyleCnt="3">
        <dgm:presLayoutVars>
          <dgm:bulletEnabled val="1"/>
        </dgm:presLayoutVars>
      </dgm:prSet>
      <dgm:spPr/>
      <dgm:t>
        <a:bodyPr/>
        <a:lstStyle/>
        <a:p>
          <a:endParaRPr lang="zh-CN" altLang="en-US"/>
        </a:p>
      </dgm:t>
    </dgm:pt>
    <dgm:pt modelId="{FA9781E1-1FF9-4244-9D56-15CBEE615BF5}" type="pres">
      <dgm:prSet presAssocID="{2CDCC176-5DD4-429D-A567-DAB9BE6633A6}" presName="childNode2tx" presStyleLbl="bgAcc1" presStyleIdx="1" presStyleCnt="3">
        <dgm:presLayoutVars>
          <dgm:bulletEnabled val="1"/>
        </dgm:presLayoutVars>
      </dgm:prSet>
      <dgm:spPr/>
      <dgm:t>
        <a:bodyPr/>
        <a:lstStyle/>
        <a:p>
          <a:endParaRPr lang="zh-CN" altLang="en-US"/>
        </a:p>
      </dgm:t>
    </dgm:pt>
    <dgm:pt modelId="{EF7083A6-E96D-4744-B266-81F8DCDF4171}" type="pres">
      <dgm:prSet presAssocID="{2CDCC176-5DD4-429D-A567-DAB9BE6633A6}" presName="parentNode2" presStyleLbl="node1" presStyleIdx="1" presStyleCnt="3">
        <dgm:presLayoutVars>
          <dgm:chMax val="0"/>
          <dgm:bulletEnabled val="1"/>
        </dgm:presLayoutVars>
      </dgm:prSet>
      <dgm:spPr/>
      <dgm:t>
        <a:bodyPr/>
        <a:lstStyle/>
        <a:p>
          <a:endParaRPr lang="zh-CN" altLang="en-US"/>
        </a:p>
      </dgm:t>
    </dgm:pt>
    <dgm:pt modelId="{4D4D78A5-0C06-41D8-9D8D-180F38B08FEB}" type="pres">
      <dgm:prSet presAssocID="{2CDCC176-5DD4-429D-A567-DAB9BE6633A6}" presName="connSite2" presStyleCnt="0"/>
      <dgm:spPr/>
    </dgm:pt>
    <dgm:pt modelId="{AD9FEAC0-AA07-44A3-AE04-4193F2739C88}" type="pres">
      <dgm:prSet presAssocID="{A851C450-06A2-4F77-A1BE-1027C8287619}" presName="Name18" presStyleLbl="sibTrans2D1" presStyleIdx="1" presStyleCnt="2"/>
      <dgm:spPr/>
      <dgm:t>
        <a:bodyPr/>
        <a:lstStyle/>
        <a:p>
          <a:endParaRPr lang="zh-CN" altLang="en-US"/>
        </a:p>
      </dgm:t>
    </dgm:pt>
    <dgm:pt modelId="{B6124DFB-D610-4527-875B-A238115EA3BB}" type="pres">
      <dgm:prSet presAssocID="{B3CD136C-CFB9-4E53-B924-833F2448F888}" presName="composite1" presStyleCnt="0"/>
      <dgm:spPr/>
    </dgm:pt>
    <dgm:pt modelId="{71526193-46E1-4CD7-891B-FFF964F5D138}" type="pres">
      <dgm:prSet presAssocID="{B3CD136C-CFB9-4E53-B924-833F2448F888}" presName="dummyNode1" presStyleLbl="node1" presStyleIdx="1" presStyleCnt="3"/>
      <dgm:spPr/>
    </dgm:pt>
    <dgm:pt modelId="{98B38BF9-CEDD-4ED4-803A-934D26061598}" type="pres">
      <dgm:prSet presAssocID="{B3CD136C-CFB9-4E53-B924-833F2448F888}" presName="childNode1" presStyleLbl="bgAcc1" presStyleIdx="2" presStyleCnt="3">
        <dgm:presLayoutVars>
          <dgm:bulletEnabled val="1"/>
        </dgm:presLayoutVars>
      </dgm:prSet>
      <dgm:spPr/>
      <dgm:t>
        <a:bodyPr/>
        <a:lstStyle/>
        <a:p>
          <a:endParaRPr lang="zh-CN" altLang="en-US"/>
        </a:p>
      </dgm:t>
    </dgm:pt>
    <dgm:pt modelId="{BFD11433-3319-47D2-BEAA-962BDF6CCA86}" type="pres">
      <dgm:prSet presAssocID="{B3CD136C-CFB9-4E53-B924-833F2448F888}" presName="childNode1tx" presStyleLbl="bgAcc1" presStyleIdx="2" presStyleCnt="3">
        <dgm:presLayoutVars>
          <dgm:bulletEnabled val="1"/>
        </dgm:presLayoutVars>
      </dgm:prSet>
      <dgm:spPr/>
      <dgm:t>
        <a:bodyPr/>
        <a:lstStyle/>
        <a:p>
          <a:endParaRPr lang="zh-CN" altLang="en-US"/>
        </a:p>
      </dgm:t>
    </dgm:pt>
    <dgm:pt modelId="{9F894449-800E-4B66-ACA7-58476343C5E2}" type="pres">
      <dgm:prSet presAssocID="{B3CD136C-CFB9-4E53-B924-833F2448F888}" presName="parentNode1" presStyleLbl="node1" presStyleIdx="2" presStyleCnt="3">
        <dgm:presLayoutVars>
          <dgm:chMax val="1"/>
          <dgm:bulletEnabled val="1"/>
        </dgm:presLayoutVars>
      </dgm:prSet>
      <dgm:spPr/>
      <dgm:t>
        <a:bodyPr/>
        <a:lstStyle/>
        <a:p>
          <a:endParaRPr lang="zh-CN" altLang="en-US"/>
        </a:p>
      </dgm:t>
    </dgm:pt>
    <dgm:pt modelId="{F7848552-BAFD-4F59-A253-A74925D35395}" type="pres">
      <dgm:prSet presAssocID="{B3CD136C-CFB9-4E53-B924-833F2448F888}" presName="connSite1" presStyleCnt="0"/>
      <dgm:spPr/>
    </dgm:pt>
  </dgm:ptLst>
  <dgm:cxnLst>
    <dgm:cxn modelId="{D3F3AE52-3DE4-43E6-92C3-9FF4CEBFC9D0}" srcId="{2CDCC176-5DD4-429D-A567-DAB9BE6633A6}" destId="{CA8B83DA-CD52-4360-B693-FB83652D0350}" srcOrd="0" destOrd="0" parTransId="{BDB53E04-F70E-4976-BF1E-F85900ACA0F4}" sibTransId="{088F1382-2D14-4C58-9BDD-A325953C7181}"/>
    <dgm:cxn modelId="{9A8FBF55-0736-4288-9B55-8A6E020A4237}" type="presOf" srcId="{FF24EB83-4E92-4788-BA77-5B71F9053991}" destId="{82472517-07FC-4853-9CF5-196F87EF4843}" srcOrd="0" destOrd="0" presId="urn:microsoft.com/office/officeart/2005/8/layout/hProcess4"/>
    <dgm:cxn modelId="{34B6525A-43C3-4783-82EE-709504AC633F}" type="presOf" srcId="{CA8B83DA-CD52-4360-B693-FB83652D0350}" destId="{FA9781E1-1FF9-4244-9D56-15CBEE615BF5}" srcOrd="1" destOrd="0" presId="urn:microsoft.com/office/officeart/2005/8/layout/hProcess4"/>
    <dgm:cxn modelId="{B02D4283-9747-47AF-A9F0-BD211DDDF1A4}" srcId="{B3CD136C-CFB9-4E53-B924-833F2448F888}" destId="{4485C2C5-07F1-44B9-866C-D190F3841E9E}" srcOrd="0" destOrd="0" parTransId="{D7415620-1965-468A-883E-16BA0A12E6CA}" sibTransId="{7C240432-EB96-4F06-9F17-94CE30E6B677}"/>
    <dgm:cxn modelId="{936C56D0-F76E-45BE-8B9C-5D76FC4531CF}" type="presOf" srcId="{4485C2C5-07F1-44B9-866C-D190F3841E9E}" destId="{BFD11433-3319-47D2-BEAA-962BDF6CCA86}" srcOrd="1" destOrd="0" presId="urn:microsoft.com/office/officeart/2005/8/layout/hProcess4"/>
    <dgm:cxn modelId="{C7D561F9-0FFA-47B8-84F9-7D35F2916F21}" srcId="{1957F03D-6F30-4F70-B85B-2DE82AC116F4}" destId="{49B64DB5-6767-4ED0-ADB9-1FFCC5CAD987}" srcOrd="1" destOrd="0" parTransId="{B5EADDD6-59FA-46C0-AE60-07272CBC048D}" sibTransId="{982FC6D8-D764-479D-8DA0-DEF3C5073E7B}"/>
    <dgm:cxn modelId="{D06A4321-B9E0-4822-A8E2-2F87EE190E56}" type="presOf" srcId="{BDDBDADE-0B2C-4D52-B0DD-9E449E30E603}" destId="{BFD11433-3319-47D2-BEAA-962BDF6CCA86}" srcOrd="1" destOrd="1" presId="urn:microsoft.com/office/officeart/2005/8/layout/hProcess4"/>
    <dgm:cxn modelId="{C3B6F22A-EE46-445A-9DEB-45EFF5AB62CD}" type="presOf" srcId="{2CDCC176-5DD4-429D-A567-DAB9BE6633A6}" destId="{EF7083A6-E96D-4744-B266-81F8DCDF4171}" srcOrd="0" destOrd="0" presId="urn:microsoft.com/office/officeart/2005/8/layout/hProcess4"/>
    <dgm:cxn modelId="{CEA1EE37-2085-4B2D-9F4A-4C6D6A623D13}" srcId="{863D1CDD-B4AA-48DD-9E39-D9CEDCE94FFB}" destId="{B3CD136C-CFB9-4E53-B924-833F2448F888}" srcOrd="2" destOrd="0" parTransId="{52A15CC7-7DC4-49D8-B139-6A7E4C649CEE}" sibTransId="{7A9EA95C-751C-47BB-B282-6D9CCB0CBDF6}"/>
    <dgm:cxn modelId="{319F2BDD-A674-4BBE-B9A2-53CE65B7C7C8}" type="presOf" srcId="{1957F03D-6F30-4F70-B85B-2DE82AC116F4}" destId="{41C7F6B1-62AC-4E47-AE93-B296DE1999A7}" srcOrd="0" destOrd="0" presId="urn:microsoft.com/office/officeart/2005/8/layout/hProcess4"/>
    <dgm:cxn modelId="{0AE602CB-4361-4570-80ED-11F138EA30E1}" type="presOf" srcId="{4485C2C5-07F1-44B9-866C-D190F3841E9E}" destId="{98B38BF9-CEDD-4ED4-803A-934D26061598}" srcOrd="0" destOrd="0" presId="urn:microsoft.com/office/officeart/2005/8/layout/hProcess4"/>
    <dgm:cxn modelId="{F2B9A100-0C7E-4A78-B4AA-FD9831D3F3C0}" type="presOf" srcId="{CA8B83DA-CD52-4360-B693-FB83652D0350}" destId="{DBFFB789-14E6-4E05-BA90-869E7256549D}" srcOrd="0" destOrd="0" presId="urn:microsoft.com/office/officeart/2005/8/layout/hProcess4"/>
    <dgm:cxn modelId="{7D9CE48C-F7C4-4E45-BCA2-BC3882F1E095}" type="presOf" srcId="{07097823-4493-4FFC-9B76-637D545346FD}" destId="{FA9781E1-1FF9-4244-9D56-15CBEE615BF5}" srcOrd="1" destOrd="1" presId="urn:microsoft.com/office/officeart/2005/8/layout/hProcess4"/>
    <dgm:cxn modelId="{040C6AE4-1A77-4E36-8E08-AC2B64589CEC}" srcId="{B3CD136C-CFB9-4E53-B924-833F2448F888}" destId="{BDDBDADE-0B2C-4D52-B0DD-9E449E30E603}" srcOrd="1" destOrd="0" parTransId="{78D84FDA-F628-40B9-A7C3-DB1B468316AC}" sibTransId="{23E76914-3793-424D-86ED-A844269032F5}"/>
    <dgm:cxn modelId="{30BACBFA-863D-450A-A3B8-177AEDB5F6AD}" type="presOf" srcId="{863D1CDD-B4AA-48DD-9E39-D9CEDCE94FFB}" destId="{0D10432A-6C6C-416A-BC65-FBD6628AC0D0}" srcOrd="0" destOrd="0" presId="urn:microsoft.com/office/officeart/2005/8/layout/hProcess4"/>
    <dgm:cxn modelId="{44777DBB-55BD-4E51-9511-826C7FE86172}" type="presOf" srcId="{07097823-4493-4FFC-9B76-637D545346FD}" destId="{DBFFB789-14E6-4E05-BA90-869E7256549D}" srcOrd="0" destOrd="1" presId="urn:microsoft.com/office/officeart/2005/8/layout/hProcess4"/>
    <dgm:cxn modelId="{6BA0E9CD-26B4-4CBE-983E-89A640578BBC}" type="presOf" srcId="{3C310D59-7FB0-4F1A-AACC-5512BE5D193F}" destId="{63D1F55B-0513-4FF3-A9EA-1EECCBCFDE67}" srcOrd="0" destOrd="0" presId="urn:microsoft.com/office/officeart/2005/8/layout/hProcess4"/>
    <dgm:cxn modelId="{3F24E014-A1FE-405B-9267-EA171F955702}" type="presOf" srcId="{49B64DB5-6767-4ED0-ADB9-1FFCC5CAD987}" destId="{82472517-07FC-4853-9CF5-196F87EF4843}" srcOrd="0" destOrd="1" presId="urn:microsoft.com/office/officeart/2005/8/layout/hProcess4"/>
    <dgm:cxn modelId="{05990A41-6DB0-46E2-A0D6-441BC4A63A72}" srcId="{2CDCC176-5DD4-429D-A567-DAB9BE6633A6}" destId="{07097823-4493-4FFC-9B76-637D545346FD}" srcOrd="1" destOrd="0" parTransId="{8556DCD0-6BB5-41B5-8B16-AE0DF342B27E}" sibTransId="{E84271B1-0F2B-45CC-84F0-D7D7DF65BB22}"/>
    <dgm:cxn modelId="{C2CE5E82-B75E-438D-9D26-834ED63939C2}" srcId="{1957F03D-6F30-4F70-B85B-2DE82AC116F4}" destId="{FF24EB83-4E92-4788-BA77-5B71F9053991}" srcOrd="0" destOrd="0" parTransId="{44575F77-2AFF-4969-B405-1500443ABD1A}" sibTransId="{B947FE65-ADCF-45DA-83BC-6AD25FCE8363}"/>
    <dgm:cxn modelId="{0CA49E86-864C-4B4C-9583-1751BCE909AF}" type="presOf" srcId="{A851C450-06A2-4F77-A1BE-1027C8287619}" destId="{AD9FEAC0-AA07-44A3-AE04-4193F2739C88}" srcOrd="0" destOrd="0" presId="urn:microsoft.com/office/officeart/2005/8/layout/hProcess4"/>
    <dgm:cxn modelId="{E98C7F18-3FCB-449B-9D5A-85CA799E0308}" type="presOf" srcId="{FF24EB83-4E92-4788-BA77-5B71F9053991}" destId="{238807EC-C2C5-4552-BAD7-D1837C077AF0}" srcOrd="1" destOrd="0" presId="urn:microsoft.com/office/officeart/2005/8/layout/hProcess4"/>
    <dgm:cxn modelId="{F34967E4-DE6A-4126-BFB0-F7C6131A8972}" type="presOf" srcId="{49B64DB5-6767-4ED0-ADB9-1FFCC5CAD987}" destId="{238807EC-C2C5-4552-BAD7-D1837C077AF0}" srcOrd="1" destOrd="1" presId="urn:microsoft.com/office/officeart/2005/8/layout/hProcess4"/>
    <dgm:cxn modelId="{2A53BB6D-E694-4D6B-B72D-281E5D743DB4}" type="presOf" srcId="{B3CD136C-CFB9-4E53-B924-833F2448F888}" destId="{9F894449-800E-4B66-ACA7-58476343C5E2}" srcOrd="0" destOrd="0" presId="urn:microsoft.com/office/officeart/2005/8/layout/hProcess4"/>
    <dgm:cxn modelId="{703EE97D-FDBD-4663-9780-9DAB2EF2AFA7}" srcId="{863D1CDD-B4AA-48DD-9E39-D9CEDCE94FFB}" destId="{1957F03D-6F30-4F70-B85B-2DE82AC116F4}" srcOrd="0" destOrd="0" parTransId="{5DC03BDC-7F3E-4576-9CD5-623CD1D16193}" sibTransId="{3C310D59-7FB0-4F1A-AACC-5512BE5D193F}"/>
    <dgm:cxn modelId="{4362A9CC-CBD5-430C-9EB2-F4598D704057}" type="presOf" srcId="{BDDBDADE-0B2C-4D52-B0DD-9E449E30E603}" destId="{98B38BF9-CEDD-4ED4-803A-934D26061598}" srcOrd="0" destOrd="1" presId="urn:microsoft.com/office/officeart/2005/8/layout/hProcess4"/>
    <dgm:cxn modelId="{F5F7AFA0-79B0-49FC-B626-124D6DBD4F78}" srcId="{863D1CDD-B4AA-48DD-9E39-D9CEDCE94FFB}" destId="{2CDCC176-5DD4-429D-A567-DAB9BE6633A6}" srcOrd="1" destOrd="0" parTransId="{1B8293B5-F21F-4DBC-8428-64ADD8AEDEB7}" sibTransId="{A851C450-06A2-4F77-A1BE-1027C8287619}"/>
    <dgm:cxn modelId="{6F1CDF8F-D7DB-45BC-902E-D7E1B34C8A32}" type="presParOf" srcId="{0D10432A-6C6C-416A-BC65-FBD6628AC0D0}" destId="{BE5EC90C-7FD2-40D3-BE1D-2F10D38DF83A}" srcOrd="0" destOrd="0" presId="urn:microsoft.com/office/officeart/2005/8/layout/hProcess4"/>
    <dgm:cxn modelId="{326647E7-C17A-41F7-A8E7-1625F85E5D43}" type="presParOf" srcId="{0D10432A-6C6C-416A-BC65-FBD6628AC0D0}" destId="{18EEF42C-A88C-4B3C-9257-A077BD51CE19}" srcOrd="1" destOrd="0" presId="urn:microsoft.com/office/officeart/2005/8/layout/hProcess4"/>
    <dgm:cxn modelId="{F5877186-C0BF-48E9-A0B9-175130A89307}" type="presParOf" srcId="{0D10432A-6C6C-416A-BC65-FBD6628AC0D0}" destId="{40AD7F30-28CE-4185-A152-5ABC763ABF3A}" srcOrd="2" destOrd="0" presId="urn:microsoft.com/office/officeart/2005/8/layout/hProcess4"/>
    <dgm:cxn modelId="{7C8380E3-FFDE-4309-B40E-92CAFF65A078}" type="presParOf" srcId="{40AD7F30-28CE-4185-A152-5ABC763ABF3A}" destId="{3CFCE242-A383-4381-A869-AEFBDB755048}" srcOrd="0" destOrd="0" presId="urn:microsoft.com/office/officeart/2005/8/layout/hProcess4"/>
    <dgm:cxn modelId="{5AE54A54-ADFC-440D-BDC7-08102F5C971E}" type="presParOf" srcId="{3CFCE242-A383-4381-A869-AEFBDB755048}" destId="{98367AFC-F556-452A-8921-BF894DED9961}" srcOrd="0" destOrd="0" presId="urn:microsoft.com/office/officeart/2005/8/layout/hProcess4"/>
    <dgm:cxn modelId="{B21C6178-D788-45B2-BE35-3A5F1278A99D}" type="presParOf" srcId="{3CFCE242-A383-4381-A869-AEFBDB755048}" destId="{82472517-07FC-4853-9CF5-196F87EF4843}" srcOrd="1" destOrd="0" presId="urn:microsoft.com/office/officeart/2005/8/layout/hProcess4"/>
    <dgm:cxn modelId="{C7B7B030-89A6-467F-A856-BE6768D7D7D3}" type="presParOf" srcId="{3CFCE242-A383-4381-A869-AEFBDB755048}" destId="{238807EC-C2C5-4552-BAD7-D1837C077AF0}" srcOrd="2" destOrd="0" presId="urn:microsoft.com/office/officeart/2005/8/layout/hProcess4"/>
    <dgm:cxn modelId="{88326C3E-5475-4ABD-954F-9FAAFDF78433}" type="presParOf" srcId="{3CFCE242-A383-4381-A869-AEFBDB755048}" destId="{41C7F6B1-62AC-4E47-AE93-B296DE1999A7}" srcOrd="3" destOrd="0" presId="urn:microsoft.com/office/officeart/2005/8/layout/hProcess4"/>
    <dgm:cxn modelId="{0673019F-8F59-4000-AE03-5AE8A6C982A8}" type="presParOf" srcId="{3CFCE242-A383-4381-A869-AEFBDB755048}" destId="{450AE96D-03FE-4EE8-96E8-48293953E01B}" srcOrd="4" destOrd="0" presId="urn:microsoft.com/office/officeart/2005/8/layout/hProcess4"/>
    <dgm:cxn modelId="{0E931C2B-313E-48D9-A400-22790B3F5A6B}" type="presParOf" srcId="{40AD7F30-28CE-4185-A152-5ABC763ABF3A}" destId="{63D1F55B-0513-4FF3-A9EA-1EECCBCFDE67}" srcOrd="1" destOrd="0" presId="urn:microsoft.com/office/officeart/2005/8/layout/hProcess4"/>
    <dgm:cxn modelId="{5798D714-79CF-4526-86DA-8DD4635C19D1}" type="presParOf" srcId="{40AD7F30-28CE-4185-A152-5ABC763ABF3A}" destId="{65B478B1-69B9-4BBF-841C-F85B6AC548A9}" srcOrd="2" destOrd="0" presId="urn:microsoft.com/office/officeart/2005/8/layout/hProcess4"/>
    <dgm:cxn modelId="{E12A25C2-0D81-49AD-A4D3-799D9E8ACB60}" type="presParOf" srcId="{65B478B1-69B9-4BBF-841C-F85B6AC548A9}" destId="{37C9CAD7-69A5-4C09-953F-98E6749DFE68}" srcOrd="0" destOrd="0" presId="urn:microsoft.com/office/officeart/2005/8/layout/hProcess4"/>
    <dgm:cxn modelId="{C33E48F1-CC8C-4510-B6EB-74B5AD608AFF}" type="presParOf" srcId="{65B478B1-69B9-4BBF-841C-F85B6AC548A9}" destId="{DBFFB789-14E6-4E05-BA90-869E7256549D}" srcOrd="1" destOrd="0" presId="urn:microsoft.com/office/officeart/2005/8/layout/hProcess4"/>
    <dgm:cxn modelId="{1B33A4E9-D2D2-4DBE-9A89-1FBCCBF42E4B}" type="presParOf" srcId="{65B478B1-69B9-4BBF-841C-F85B6AC548A9}" destId="{FA9781E1-1FF9-4244-9D56-15CBEE615BF5}" srcOrd="2" destOrd="0" presId="urn:microsoft.com/office/officeart/2005/8/layout/hProcess4"/>
    <dgm:cxn modelId="{14729ECB-F85A-4D3C-9C97-AE3BBD2CFE00}" type="presParOf" srcId="{65B478B1-69B9-4BBF-841C-F85B6AC548A9}" destId="{EF7083A6-E96D-4744-B266-81F8DCDF4171}" srcOrd="3" destOrd="0" presId="urn:microsoft.com/office/officeart/2005/8/layout/hProcess4"/>
    <dgm:cxn modelId="{E6751334-3E2A-45C1-8DDA-68D6107B2427}" type="presParOf" srcId="{65B478B1-69B9-4BBF-841C-F85B6AC548A9}" destId="{4D4D78A5-0C06-41D8-9D8D-180F38B08FEB}" srcOrd="4" destOrd="0" presId="urn:microsoft.com/office/officeart/2005/8/layout/hProcess4"/>
    <dgm:cxn modelId="{D1E5E875-B988-49BD-8E33-62EFFC75C243}" type="presParOf" srcId="{40AD7F30-28CE-4185-A152-5ABC763ABF3A}" destId="{AD9FEAC0-AA07-44A3-AE04-4193F2739C88}" srcOrd="3" destOrd="0" presId="urn:microsoft.com/office/officeart/2005/8/layout/hProcess4"/>
    <dgm:cxn modelId="{49ADCA49-C8BC-4CBC-A9F9-4BBEFEC64D61}" type="presParOf" srcId="{40AD7F30-28CE-4185-A152-5ABC763ABF3A}" destId="{B6124DFB-D610-4527-875B-A238115EA3BB}" srcOrd="4" destOrd="0" presId="urn:microsoft.com/office/officeart/2005/8/layout/hProcess4"/>
    <dgm:cxn modelId="{C1CB97CE-1286-494E-9F0E-B249E9814186}" type="presParOf" srcId="{B6124DFB-D610-4527-875B-A238115EA3BB}" destId="{71526193-46E1-4CD7-891B-FFF964F5D138}" srcOrd="0" destOrd="0" presId="urn:microsoft.com/office/officeart/2005/8/layout/hProcess4"/>
    <dgm:cxn modelId="{E88481D6-13BA-45DE-A66B-021A78424BF7}" type="presParOf" srcId="{B6124DFB-D610-4527-875B-A238115EA3BB}" destId="{98B38BF9-CEDD-4ED4-803A-934D26061598}" srcOrd="1" destOrd="0" presId="urn:microsoft.com/office/officeart/2005/8/layout/hProcess4"/>
    <dgm:cxn modelId="{1CE821C2-5E53-4875-BD99-A4B32A68CAD3}" type="presParOf" srcId="{B6124DFB-D610-4527-875B-A238115EA3BB}" destId="{BFD11433-3319-47D2-BEAA-962BDF6CCA86}" srcOrd="2" destOrd="0" presId="urn:microsoft.com/office/officeart/2005/8/layout/hProcess4"/>
    <dgm:cxn modelId="{B9C6E070-8CC0-4529-975D-B63DD16E8789}" type="presParOf" srcId="{B6124DFB-D610-4527-875B-A238115EA3BB}" destId="{9F894449-800E-4B66-ACA7-58476343C5E2}" srcOrd="3" destOrd="0" presId="urn:microsoft.com/office/officeart/2005/8/layout/hProcess4"/>
    <dgm:cxn modelId="{928D619A-B65D-4DDA-8759-2510D13A7705}" type="presParOf" srcId="{B6124DFB-D610-4527-875B-A238115EA3BB}" destId="{F7848552-BAFD-4F59-A253-A74925D35395}" srcOrd="4" destOrd="0" presId="urn:microsoft.com/office/officeart/2005/8/layout/h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C7E378-D755-4C0F-92FB-A3E7650BD883}"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zh-CN" altLang="en-US"/>
        </a:p>
      </dgm:t>
    </dgm:pt>
    <dgm:pt modelId="{C4450156-076B-479B-BE22-49C31554B9BA}">
      <dgm:prSet phldrT="[文本]" custT="1"/>
      <dgm:spPr/>
      <dgm:t>
        <a:bodyPr/>
        <a:lstStyle/>
        <a:p>
          <a:r>
            <a:rPr lang="zh-CN" altLang="en-US" sz="2400" b="1" dirty="0" smtClean="0">
              <a:latin typeface="微软雅黑" pitchFamily="34" charset="-122"/>
              <a:ea typeface="微软雅黑" pitchFamily="34" charset="-122"/>
            </a:rPr>
            <a:t>服务内容</a:t>
          </a:r>
          <a:endParaRPr lang="zh-CN" altLang="en-US" sz="2400" b="1" dirty="0">
            <a:latin typeface="微软雅黑" pitchFamily="34" charset="-122"/>
            <a:ea typeface="微软雅黑" pitchFamily="34" charset="-122"/>
          </a:endParaRPr>
        </a:p>
      </dgm:t>
    </dgm:pt>
    <dgm:pt modelId="{E9E4374A-380E-491C-AFC4-2699975609B6}" type="parTrans" cxnId="{8FABFF4E-3C6A-4CF6-BC47-5E70F110CD75}">
      <dgm:prSet/>
      <dgm:spPr/>
      <dgm:t>
        <a:bodyPr/>
        <a:lstStyle/>
        <a:p>
          <a:endParaRPr lang="zh-CN" altLang="en-US" b="0">
            <a:latin typeface="微软雅黑" pitchFamily="34" charset="-122"/>
            <a:ea typeface="微软雅黑" pitchFamily="34" charset="-122"/>
          </a:endParaRPr>
        </a:p>
      </dgm:t>
    </dgm:pt>
    <dgm:pt modelId="{95F603E0-18E9-401C-AA0A-D4D39185380A}" type="sibTrans" cxnId="{8FABFF4E-3C6A-4CF6-BC47-5E70F110CD75}">
      <dgm:prSet/>
      <dgm:spPr/>
      <dgm:t>
        <a:bodyPr/>
        <a:lstStyle/>
        <a:p>
          <a:endParaRPr lang="zh-CN" altLang="en-US" b="0">
            <a:latin typeface="微软雅黑" pitchFamily="34" charset="-122"/>
            <a:ea typeface="微软雅黑" pitchFamily="34" charset="-122"/>
          </a:endParaRPr>
        </a:p>
      </dgm:t>
    </dgm:pt>
    <dgm:pt modelId="{176084C9-2FA0-42E8-9346-86900AFB92C4}">
      <dgm:prSet phldrT="[文本]" custT="1"/>
      <dgm:spPr/>
      <dgm:t>
        <a:bodyPr anchor="ctr" anchorCtr="0"/>
        <a:lstStyle/>
        <a:p>
          <a:r>
            <a:rPr lang="zh-CN" altLang="zh-CN" sz="1600" b="1" dirty="0" smtClean="0">
              <a:latin typeface="微软雅黑" pitchFamily="34" charset="-122"/>
              <a:ea typeface="微软雅黑" pitchFamily="34" charset="-122"/>
            </a:rPr>
            <a:t>持股</a:t>
          </a:r>
          <a:r>
            <a:rPr lang="en-US" altLang="zh-CN" sz="1600" b="1" dirty="0" smtClean="0">
              <a:latin typeface="微软雅黑" pitchFamily="34" charset="-122"/>
              <a:ea typeface="微软雅黑" pitchFamily="34" charset="-122"/>
            </a:rPr>
            <a:t>5%</a:t>
          </a:r>
          <a:r>
            <a:rPr lang="zh-CN" altLang="zh-CN" sz="1600" b="1" dirty="0" smtClean="0">
              <a:latin typeface="微软雅黑" pitchFamily="34" charset="-122"/>
              <a:ea typeface="微软雅黑" pitchFamily="34" charset="-122"/>
            </a:rPr>
            <a:t>以上股东股份变动信息提醒服务</a:t>
          </a:r>
          <a:r>
            <a:rPr lang="zh-CN" altLang="en-US" sz="1600" b="1"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全国股转系统挂牌公司持股</a:t>
          </a:r>
          <a:r>
            <a:rPr lang="en-US" altLang="zh-CN" sz="1600" dirty="0" smtClean="0">
              <a:latin typeface="微软雅黑" pitchFamily="34" charset="-122"/>
              <a:ea typeface="微软雅黑" pitchFamily="34" charset="-122"/>
            </a:rPr>
            <a:t>5%</a:t>
          </a:r>
          <a:r>
            <a:rPr lang="zh-CN" altLang="zh-CN" sz="1600" dirty="0" smtClean="0">
              <a:latin typeface="微软雅黑" pitchFamily="34" charset="-122"/>
              <a:ea typeface="微软雅黑" pitchFamily="34" charset="-122"/>
            </a:rPr>
            <a:t>以上（含</a:t>
          </a:r>
          <a:r>
            <a:rPr lang="en-US" altLang="zh-CN" sz="1600" dirty="0" smtClean="0">
              <a:latin typeface="微软雅黑" pitchFamily="34" charset="-122"/>
              <a:ea typeface="微软雅黑" pitchFamily="34" charset="-122"/>
            </a:rPr>
            <a:t>5%</a:t>
          </a:r>
          <a:r>
            <a:rPr lang="zh-CN" altLang="zh-CN" sz="1600" dirty="0" smtClean="0">
              <a:latin typeface="微软雅黑" pitchFamily="34" charset="-122"/>
              <a:ea typeface="微软雅黑" pitchFamily="34" charset="-122"/>
            </a:rPr>
            <a:t>）股东所持股份发生交易与非交易变更、股票状态变动（如质押、司法冻结等）等情形时，发行人</a:t>
          </a:r>
          <a:r>
            <a:rPr lang="zh-CN" altLang="en-US" sz="1600" dirty="0" smtClean="0">
              <a:latin typeface="微软雅黑" pitchFamily="34" charset="-122"/>
              <a:ea typeface="微软雅黑" pitchFamily="34" charset="-122"/>
            </a:rPr>
            <a:t>可网上查询变动名单以及变动明细清单</a:t>
          </a:r>
          <a:r>
            <a:rPr lang="zh-CN" altLang="zh-CN" sz="1600" dirty="0" smtClean="0">
              <a:latin typeface="微软雅黑" pitchFamily="34" charset="-122"/>
              <a:ea typeface="微软雅黑" pitchFamily="34" charset="-122"/>
            </a:rPr>
            <a:t>。</a:t>
          </a:r>
          <a:endParaRPr lang="zh-CN" altLang="en-US" sz="1600" b="0" dirty="0">
            <a:latin typeface="微软雅黑" pitchFamily="34" charset="-122"/>
            <a:ea typeface="微软雅黑" pitchFamily="34" charset="-122"/>
          </a:endParaRPr>
        </a:p>
      </dgm:t>
    </dgm:pt>
    <dgm:pt modelId="{CECAEDDC-D6FE-4F79-91DB-83C07BC652B6}" type="parTrans" cxnId="{92BE4E6D-75B6-4F3D-A41E-19D8280D8EB7}">
      <dgm:prSet/>
      <dgm:spPr/>
      <dgm:t>
        <a:bodyPr/>
        <a:lstStyle/>
        <a:p>
          <a:endParaRPr lang="zh-CN" altLang="en-US" b="0">
            <a:latin typeface="微软雅黑" pitchFamily="34" charset="-122"/>
            <a:ea typeface="微软雅黑" pitchFamily="34" charset="-122"/>
          </a:endParaRPr>
        </a:p>
      </dgm:t>
    </dgm:pt>
    <dgm:pt modelId="{7E86BA1F-3ED2-4F48-AA66-683F9843184C}" type="sibTrans" cxnId="{92BE4E6D-75B6-4F3D-A41E-19D8280D8EB7}">
      <dgm:prSet/>
      <dgm:spPr/>
      <dgm:t>
        <a:bodyPr/>
        <a:lstStyle/>
        <a:p>
          <a:endParaRPr lang="zh-CN" altLang="en-US" b="0">
            <a:latin typeface="微软雅黑" pitchFamily="34" charset="-122"/>
            <a:ea typeface="微软雅黑" pitchFamily="34" charset="-122"/>
          </a:endParaRPr>
        </a:p>
      </dgm:t>
    </dgm:pt>
    <dgm:pt modelId="{87AAC355-1BD3-4A7D-A98A-1AEF1F7FE74E}">
      <dgm:prSet phldrT="[文本]" custT="1"/>
      <dgm:spPr/>
      <dgm:t>
        <a:bodyPr/>
        <a:lstStyle/>
        <a:p>
          <a:r>
            <a:rPr lang="zh-CN" altLang="en-US" sz="2400" b="1" dirty="0" smtClean="0">
              <a:latin typeface="微软雅黑" pitchFamily="34" charset="-122"/>
              <a:ea typeface="微软雅黑" pitchFamily="34" charset="-122"/>
            </a:rPr>
            <a:t>服务方式</a:t>
          </a:r>
          <a:endParaRPr lang="zh-CN" altLang="en-US" sz="2400" b="1" dirty="0">
            <a:latin typeface="微软雅黑" pitchFamily="34" charset="-122"/>
            <a:ea typeface="微软雅黑" pitchFamily="34" charset="-122"/>
          </a:endParaRPr>
        </a:p>
      </dgm:t>
    </dgm:pt>
    <dgm:pt modelId="{0FA2D8E8-07E7-485A-BAA8-EDF987784E50}" type="parTrans" cxnId="{06BCF147-9DB0-47F9-80B9-884ACA5483EB}">
      <dgm:prSet/>
      <dgm:spPr/>
      <dgm:t>
        <a:bodyPr/>
        <a:lstStyle/>
        <a:p>
          <a:endParaRPr lang="zh-CN" altLang="en-US" b="0">
            <a:latin typeface="微软雅黑" pitchFamily="34" charset="-122"/>
            <a:ea typeface="微软雅黑" pitchFamily="34" charset="-122"/>
          </a:endParaRPr>
        </a:p>
      </dgm:t>
    </dgm:pt>
    <dgm:pt modelId="{EBDACF2D-70BC-438C-A27B-C28AD913C855}" type="sibTrans" cxnId="{06BCF147-9DB0-47F9-80B9-884ACA5483EB}">
      <dgm:prSet/>
      <dgm:spPr/>
      <dgm:t>
        <a:bodyPr/>
        <a:lstStyle/>
        <a:p>
          <a:endParaRPr lang="zh-CN" altLang="en-US" b="0">
            <a:latin typeface="微软雅黑" pitchFamily="34" charset="-122"/>
            <a:ea typeface="微软雅黑" pitchFamily="34" charset="-122"/>
          </a:endParaRPr>
        </a:p>
      </dgm:t>
    </dgm:pt>
    <dgm:pt modelId="{E14A1F36-0E52-43CB-807A-6F567076ACC8}">
      <dgm:prSet phldrT="[文本]" custT="1"/>
      <dgm:spPr/>
      <dgm:t>
        <a:bodyPr anchor="ctr" anchorCtr="0"/>
        <a:lstStyle/>
        <a:p>
          <a:r>
            <a:rPr lang="zh-CN" altLang="en-US" sz="2000" b="0" dirty="0" smtClean="0">
              <a:latin typeface="微软雅黑" pitchFamily="34" charset="-122"/>
              <a:ea typeface="微软雅黑" pitchFamily="34" charset="-122"/>
            </a:rPr>
            <a:t>发行人申请，系统下发结果（无人工审核）</a:t>
          </a:r>
          <a:endParaRPr lang="zh-CN" altLang="en-US" sz="2000" b="0" dirty="0">
            <a:latin typeface="微软雅黑" pitchFamily="34" charset="-122"/>
            <a:ea typeface="微软雅黑" pitchFamily="34" charset="-122"/>
          </a:endParaRPr>
        </a:p>
      </dgm:t>
    </dgm:pt>
    <dgm:pt modelId="{F1854E0D-2D58-4C4A-A67F-11731E9FFD93}" type="parTrans" cxnId="{AD1D60B8-8FF9-4CB2-B532-2FDD51BF26A0}">
      <dgm:prSet/>
      <dgm:spPr/>
      <dgm:t>
        <a:bodyPr/>
        <a:lstStyle/>
        <a:p>
          <a:endParaRPr lang="zh-CN" altLang="en-US" b="0">
            <a:latin typeface="微软雅黑" pitchFamily="34" charset="-122"/>
            <a:ea typeface="微软雅黑" pitchFamily="34" charset="-122"/>
          </a:endParaRPr>
        </a:p>
      </dgm:t>
    </dgm:pt>
    <dgm:pt modelId="{6B7CDB62-F27A-4D6B-8AE0-9679A8B4068E}" type="sibTrans" cxnId="{AD1D60B8-8FF9-4CB2-B532-2FDD51BF26A0}">
      <dgm:prSet/>
      <dgm:spPr/>
      <dgm:t>
        <a:bodyPr/>
        <a:lstStyle/>
        <a:p>
          <a:endParaRPr lang="zh-CN" altLang="en-US" b="0">
            <a:latin typeface="微软雅黑" pitchFamily="34" charset="-122"/>
            <a:ea typeface="微软雅黑" pitchFamily="34" charset="-122"/>
          </a:endParaRPr>
        </a:p>
      </dgm:t>
    </dgm:pt>
    <dgm:pt modelId="{C413C8EC-9274-4539-B329-390AEBCC0D2E}">
      <dgm:prSet/>
      <dgm:spPr/>
      <dgm:t>
        <a:bodyPr anchor="ctr" anchorCtr="0"/>
        <a:lstStyle/>
        <a:p>
          <a:endParaRPr kumimoji="1" lang="zh-CN" altLang="en-US" sz="2600" b="0" dirty="0"/>
        </a:p>
      </dgm:t>
    </dgm:pt>
    <dgm:pt modelId="{8690737E-C0BD-435F-AE9F-BC0F6FC2C65D}" type="parTrans" cxnId="{365A8A5D-E940-4C6C-AE53-FE3DB575D9AC}">
      <dgm:prSet/>
      <dgm:spPr/>
      <dgm:t>
        <a:bodyPr/>
        <a:lstStyle/>
        <a:p>
          <a:endParaRPr lang="zh-CN" altLang="en-US" b="0"/>
        </a:p>
      </dgm:t>
    </dgm:pt>
    <dgm:pt modelId="{07B34319-F684-4574-B299-2921805271FA}" type="sibTrans" cxnId="{365A8A5D-E940-4C6C-AE53-FE3DB575D9AC}">
      <dgm:prSet/>
      <dgm:spPr/>
      <dgm:t>
        <a:bodyPr/>
        <a:lstStyle/>
        <a:p>
          <a:endParaRPr lang="zh-CN" altLang="en-US" b="0"/>
        </a:p>
      </dgm:t>
    </dgm:pt>
    <dgm:pt modelId="{477139CD-ED63-4BA3-8633-7E72EA1A5C3E}">
      <dgm:prSet phldrT="[文本]" custT="1"/>
      <dgm:spPr/>
      <dgm:t>
        <a:bodyPr anchor="ctr" anchorCtr="0"/>
        <a:lstStyle/>
        <a:p>
          <a:endParaRPr lang="zh-CN" altLang="en-US" sz="2000" b="0" dirty="0">
            <a:latin typeface="微软雅黑" pitchFamily="34" charset="-122"/>
            <a:ea typeface="微软雅黑" pitchFamily="34" charset="-122"/>
          </a:endParaRPr>
        </a:p>
      </dgm:t>
    </dgm:pt>
    <dgm:pt modelId="{980DC7C8-B660-44EC-9423-A77F91EDD208}" type="parTrans" cxnId="{FE96225A-EF3C-4E29-8FB3-3E7A9295F1B0}">
      <dgm:prSet/>
      <dgm:spPr/>
      <dgm:t>
        <a:bodyPr/>
        <a:lstStyle/>
        <a:p>
          <a:endParaRPr lang="zh-CN" altLang="en-US"/>
        </a:p>
      </dgm:t>
    </dgm:pt>
    <dgm:pt modelId="{FBD7C352-C090-4690-9B38-D05137FBBEE0}" type="sibTrans" cxnId="{FE96225A-EF3C-4E29-8FB3-3E7A9295F1B0}">
      <dgm:prSet/>
      <dgm:spPr/>
      <dgm:t>
        <a:bodyPr/>
        <a:lstStyle/>
        <a:p>
          <a:endParaRPr lang="zh-CN" altLang="en-US"/>
        </a:p>
      </dgm:t>
    </dgm:pt>
    <dgm:pt modelId="{F84AC45D-0B8D-4F2F-9CDD-F81CEC089EF2}">
      <dgm:prSet phldrT="[文本]" custT="1"/>
      <dgm:spPr/>
      <dgm:t>
        <a:bodyPr anchor="ctr" anchorCtr="0"/>
        <a:lstStyle/>
        <a:p>
          <a:r>
            <a:rPr lang="zh-CN" altLang="en-US" sz="1600" b="1" dirty="0" smtClean="0">
              <a:latin typeface="微软雅黑" pitchFamily="34" charset="-122"/>
              <a:ea typeface="微软雅黑" pitchFamily="34" charset="-122"/>
            </a:rPr>
            <a:t>股东人数查询</a:t>
          </a:r>
          <a:r>
            <a:rPr lang="zh-CN" altLang="en-US" sz="1600" dirty="0" smtClean="0">
              <a:latin typeface="微软雅黑" pitchFamily="34" charset="-122"/>
              <a:ea typeface="微软雅黑" pitchFamily="34" charset="-122"/>
            </a:rPr>
            <a:t>：可以用于年报可以用于年报披露以及监控公司股东人数是否累计达到</a:t>
          </a:r>
          <a:r>
            <a:rPr lang="en-US" altLang="zh-CN" sz="1600" dirty="0" smtClean="0">
              <a:latin typeface="微软雅黑" pitchFamily="34" charset="-122"/>
              <a:ea typeface="微软雅黑" pitchFamily="34" charset="-122"/>
            </a:rPr>
            <a:t>200</a:t>
          </a:r>
          <a:r>
            <a:rPr lang="zh-CN" altLang="en-US" sz="1600" dirty="0" smtClean="0">
              <a:latin typeface="微软雅黑" pitchFamily="34" charset="-122"/>
              <a:ea typeface="微软雅黑" pitchFamily="34" charset="-122"/>
            </a:rPr>
            <a:t>人。</a:t>
          </a:r>
          <a:endParaRPr lang="zh-CN" altLang="en-US" sz="1600" b="0" dirty="0">
            <a:latin typeface="微软雅黑" pitchFamily="34" charset="-122"/>
            <a:ea typeface="微软雅黑" pitchFamily="34" charset="-122"/>
          </a:endParaRPr>
        </a:p>
      </dgm:t>
    </dgm:pt>
    <dgm:pt modelId="{031091E9-D22E-450C-8352-57BD1CF61E85}" type="parTrans" cxnId="{6B441456-60D1-45D4-866F-67AF69FE2F1A}">
      <dgm:prSet/>
      <dgm:spPr/>
      <dgm:t>
        <a:bodyPr/>
        <a:lstStyle/>
        <a:p>
          <a:endParaRPr lang="zh-CN" altLang="en-US"/>
        </a:p>
      </dgm:t>
    </dgm:pt>
    <dgm:pt modelId="{1FAE23D4-6495-434B-AA7A-56BE3B74FDAA}" type="sibTrans" cxnId="{6B441456-60D1-45D4-866F-67AF69FE2F1A}">
      <dgm:prSet/>
      <dgm:spPr/>
      <dgm:t>
        <a:bodyPr/>
        <a:lstStyle/>
        <a:p>
          <a:endParaRPr lang="zh-CN" altLang="en-US"/>
        </a:p>
      </dgm:t>
    </dgm:pt>
    <dgm:pt modelId="{72A8146F-999F-4477-881B-CAC841EC2888}" type="pres">
      <dgm:prSet presAssocID="{35C7E378-D755-4C0F-92FB-A3E7650BD883}" presName="Name0" presStyleCnt="0">
        <dgm:presLayoutVars>
          <dgm:dir/>
          <dgm:animLvl val="lvl"/>
          <dgm:resizeHandles val="exact"/>
        </dgm:presLayoutVars>
      </dgm:prSet>
      <dgm:spPr/>
      <dgm:t>
        <a:bodyPr/>
        <a:lstStyle/>
        <a:p>
          <a:endParaRPr lang="zh-CN" altLang="en-US"/>
        </a:p>
      </dgm:t>
    </dgm:pt>
    <dgm:pt modelId="{4D2251EB-FB7D-4255-A19F-CB09634B1985}" type="pres">
      <dgm:prSet presAssocID="{C4450156-076B-479B-BE22-49C31554B9BA}" presName="composite" presStyleCnt="0"/>
      <dgm:spPr/>
    </dgm:pt>
    <dgm:pt modelId="{3339936B-7C86-4ADE-B7D3-B2AFD4ECE048}" type="pres">
      <dgm:prSet presAssocID="{C4450156-076B-479B-BE22-49C31554B9BA}" presName="parTx" presStyleLbl="alignNode1" presStyleIdx="0" presStyleCnt="2">
        <dgm:presLayoutVars>
          <dgm:chMax val="0"/>
          <dgm:chPref val="0"/>
          <dgm:bulletEnabled val="1"/>
        </dgm:presLayoutVars>
      </dgm:prSet>
      <dgm:spPr/>
      <dgm:t>
        <a:bodyPr/>
        <a:lstStyle/>
        <a:p>
          <a:endParaRPr lang="zh-CN" altLang="en-US"/>
        </a:p>
      </dgm:t>
    </dgm:pt>
    <dgm:pt modelId="{4CB7E6BE-63D0-4E6A-BFD4-5904FF38E806}" type="pres">
      <dgm:prSet presAssocID="{C4450156-076B-479B-BE22-49C31554B9BA}" presName="desTx" presStyleLbl="alignAccFollowNode1" presStyleIdx="0" presStyleCnt="2" custLinFactNeighborX="-22193" custLinFactNeighborY="330">
        <dgm:presLayoutVars>
          <dgm:bulletEnabled val="1"/>
        </dgm:presLayoutVars>
      </dgm:prSet>
      <dgm:spPr/>
      <dgm:t>
        <a:bodyPr/>
        <a:lstStyle/>
        <a:p>
          <a:endParaRPr lang="zh-CN" altLang="en-US"/>
        </a:p>
      </dgm:t>
    </dgm:pt>
    <dgm:pt modelId="{AA72AE23-A9CA-4AD7-9875-699CBB58BFD6}" type="pres">
      <dgm:prSet presAssocID="{95F603E0-18E9-401C-AA0A-D4D39185380A}" presName="space" presStyleCnt="0"/>
      <dgm:spPr/>
    </dgm:pt>
    <dgm:pt modelId="{1CE28FF6-0544-4914-B377-96D9C4B7B821}" type="pres">
      <dgm:prSet presAssocID="{87AAC355-1BD3-4A7D-A98A-1AEF1F7FE74E}" presName="composite" presStyleCnt="0"/>
      <dgm:spPr/>
    </dgm:pt>
    <dgm:pt modelId="{7903D1BE-7E5D-445F-8ABE-24CF59FE00C9}" type="pres">
      <dgm:prSet presAssocID="{87AAC355-1BD3-4A7D-A98A-1AEF1F7FE74E}" presName="parTx" presStyleLbl="alignNode1" presStyleIdx="1" presStyleCnt="2">
        <dgm:presLayoutVars>
          <dgm:chMax val="0"/>
          <dgm:chPref val="0"/>
          <dgm:bulletEnabled val="1"/>
        </dgm:presLayoutVars>
      </dgm:prSet>
      <dgm:spPr/>
      <dgm:t>
        <a:bodyPr/>
        <a:lstStyle/>
        <a:p>
          <a:endParaRPr lang="zh-CN" altLang="en-US"/>
        </a:p>
      </dgm:t>
    </dgm:pt>
    <dgm:pt modelId="{C58DDD8A-3F62-4DA3-9712-750935508A08}" type="pres">
      <dgm:prSet presAssocID="{87AAC355-1BD3-4A7D-A98A-1AEF1F7FE74E}" presName="desTx" presStyleLbl="alignAccFollowNode1" presStyleIdx="1" presStyleCnt="2">
        <dgm:presLayoutVars>
          <dgm:bulletEnabled val="1"/>
        </dgm:presLayoutVars>
      </dgm:prSet>
      <dgm:spPr/>
      <dgm:t>
        <a:bodyPr/>
        <a:lstStyle/>
        <a:p>
          <a:endParaRPr lang="zh-CN" altLang="en-US"/>
        </a:p>
      </dgm:t>
    </dgm:pt>
  </dgm:ptLst>
  <dgm:cxnLst>
    <dgm:cxn modelId="{F81F6DF4-B641-4C59-8A39-23EC0A1F2D35}" type="presOf" srcId="{176084C9-2FA0-42E8-9346-86900AFB92C4}" destId="{4CB7E6BE-63D0-4E6A-BFD4-5904FF38E806}" srcOrd="0" destOrd="0" presId="urn:microsoft.com/office/officeart/2005/8/layout/hList1"/>
    <dgm:cxn modelId="{06BCF147-9DB0-47F9-80B9-884ACA5483EB}" srcId="{35C7E378-D755-4C0F-92FB-A3E7650BD883}" destId="{87AAC355-1BD3-4A7D-A98A-1AEF1F7FE74E}" srcOrd="1" destOrd="0" parTransId="{0FA2D8E8-07E7-485A-BAA8-EDF987784E50}" sibTransId="{EBDACF2D-70BC-438C-A27B-C28AD913C855}"/>
    <dgm:cxn modelId="{FE96225A-EF3C-4E29-8FB3-3E7A9295F1B0}" srcId="{C4450156-076B-479B-BE22-49C31554B9BA}" destId="{477139CD-ED63-4BA3-8633-7E72EA1A5C3E}" srcOrd="2" destOrd="0" parTransId="{980DC7C8-B660-44EC-9423-A77F91EDD208}" sibTransId="{FBD7C352-C090-4690-9B38-D05137FBBEE0}"/>
    <dgm:cxn modelId="{93E61F58-641F-4507-8FEC-2DA870C640AC}" type="presOf" srcId="{35C7E378-D755-4C0F-92FB-A3E7650BD883}" destId="{72A8146F-999F-4477-881B-CAC841EC2888}" srcOrd="0" destOrd="0" presId="urn:microsoft.com/office/officeart/2005/8/layout/hList1"/>
    <dgm:cxn modelId="{8FABFF4E-3C6A-4CF6-BC47-5E70F110CD75}" srcId="{35C7E378-D755-4C0F-92FB-A3E7650BD883}" destId="{C4450156-076B-479B-BE22-49C31554B9BA}" srcOrd="0" destOrd="0" parTransId="{E9E4374A-380E-491C-AFC4-2699975609B6}" sibTransId="{95F603E0-18E9-401C-AA0A-D4D39185380A}"/>
    <dgm:cxn modelId="{6B441456-60D1-45D4-866F-67AF69FE2F1A}" srcId="{C4450156-076B-479B-BE22-49C31554B9BA}" destId="{F84AC45D-0B8D-4F2F-9CDD-F81CEC089EF2}" srcOrd="1" destOrd="0" parTransId="{031091E9-D22E-450C-8352-57BD1CF61E85}" sibTransId="{1FAE23D4-6495-434B-AA7A-56BE3B74FDAA}"/>
    <dgm:cxn modelId="{365A8A5D-E940-4C6C-AE53-FE3DB575D9AC}" srcId="{87AAC355-1BD3-4A7D-A98A-1AEF1F7FE74E}" destId="{C413C8EC-9274-4539-B329-390AEBCC0D2E}" srcOrd="1" destOrd="0" parTransId="{8690737E-C0BD-435F-AE9F-BC0F6FC2C65D}" sibTransId="{07B34319-F684-4574-B299-2921805271FA}"/>
    <dgm:cxn modelId="{92BE4E6D-75B6-4F3D-A41E-19D8280D8EB7}" srcId="{C4450156-076B-479B-BE22-49C31554B9BA}" destId="{176084C9-2FA0-42E8-9346-86900AFB92C4}" srcOrd="0" destOrd="0" parTransId="{CECAEDDC-D6FE-4F79-91DB-83C07BC652B6}" sibTransId="{7E86BA1F-3ED2-4F48-AA66-683F9843184C}"/>
    <dgm:cxn modelId="{863A4BB5-410F-4482-8845-04E3DF0FC7B5}" type="presOf" srcId="{F84AC45D-0B8D-4F2F-9CDD-F81CEC089EF2}" destId="{4CB7E6BE-63D0-4E6A-BFD4-5904FF38E806}" srcOrd="0" destOrd="1" presId="urn:microsoft.com/office/officeart/2005/8/layout/hList1"/>
    <dgm:cxn modelId="{7EC17378-C1C3-4D5B-892E-8136B9DCC028}" type="presOf" srcId="{E14A1F36-0E52-43CB-807A-6F567076ACC8}" destId="{C58DDD8A-3F62-4DA3-9712-750935508A08}" srcOrd="0" destOrd="0" presId="urn:microsoft.com/office/officeart/2005/8/layout/hList1"/>
    <dgm:cxn modelId="{D93D4B4E-9171-4641-9789-CE457309A02A}" type="presOf" srcId="{87AAC355-1BD3-4A7D-A98A-1AEF1F7FE74E}" destId="{7903D1BE-7E5D-445F-8ABE-24CF59FE00C9}" srcOrd="0" destOrd="0" presId="urn:microsoft.com/office/officeart/2005/8/layout/hList1"/>
    <dgm:cxn modelId="{22538490-C437-4F0C-BB24-334B5DE979F4}" type="presOf" srcId="{477139CD-ED63-4BA3-8633-7E72EA1A5C3E}" destId="{4CB7E6BE-63D0-4E6A-BFD4-5904FF38E806}" srcOrd="0" destOrd="2" presId="urn:microsoft.com/office/officeart/2005/8/layout/hList1"/>
    <dgm:cxn modelId="{13D232E4-B6F1-43DB-B071-A93702B1C30C}" type="presOf" srcId="{C413C8EC-9274-4539-B329-390AEBCC0D2E}" destId="{C58DDD8A-3F62-4DA3-9712-750935508A08}" srcOrd="0" destOrd="1" presId="urn:microsoft.com/office/officeart/2005/8/layout/hList1"/>
    <dgm:cxn modelId="{AD1D60B8-8FF9-4CB2-B532-2FDD51BF26A0}" srcId="{87AAC355-1BD3-4A7D-A98A-1AEF1F7FE74E}" destId="{E14A1F36-0E52-43CB-807A-6F567076ACC8}" srcOrd="0" destOrd="0" parTransId="{F1854E0D-2D58-4C4A-A67F-11731E9FFD93}" sibTransId="{6B7CDB62-F27A-4D6B-8AE0-9679A8B4068E}"/>
    <dgm:cxn modelId="{C1921803-7E46-4843-BA90-6199AE1EE7B1}" type="presOf" srcId="{C4450156-076B-479B-BE22-49C31554B9BA}" destId="{3339936B-7C86-4ADE-B7D3-B2AFD4ECE048}" srcOrd="0" destOrd="0" presId="urn:microsoft.com/office/officeart/2005/8/layout/hList1"/>
    <dgm:cxn modelId="{47FF2988-0992-4153-A7EE-9C69D876B404}" type="presParOf" srcId="{72A8146F-999F-4477-881B-CAC841EC2888}" destId="{4D2251EB-FB7D-4255-A19F-CB09634B1985}" srcOrd="0" destOrd="0" presId="urn:microsoft.com/office/officeart/2005/8/layout/hList1"/>
    <dgm:cxn modelId="{10140F49-7706-42AB-8139-25D9CF4A35E1}" type="presParOf" srcId="{4D2251EB-FB7D-4255-A19F-CB09634B1985}" destId="{3339936B-7C86-4ADE-B7D3-B2AFD4ECE048}" srcOrd="0" destOrd="0" presId="urn:microsoft.com/office/officeart/2005/8/layout/hList1"/>
    <dgm:cxn modelId="{E93EFC31-CA87-45AE-8F9D-3A9C2D2624F3}" type="presParOf" srcId="{4D2251EB-FB7D-4255-A19F-CB09634B1985}" destId="{4CB7E6BE-63D0-4E6A-BFD4-5904FF38E806}" srcOrd="1" destOrd="0" presId="urn:microsoft.com/office/officeart/2005/8/layout/hList1"/>
    <dgm:cxn modelId="{870D14B9-09D4-48EE-A322-C265CAD7575C}" type="presParOf" srcId="{72A8146F-999F-4477-881B-CAC841EC2888}" destId="{AA72AE23-A9CA-4AD7-9875-699CBB58BFD6}" srcOrd="1" destOrd="0" presId="urn:microsoft.com/office/officeart/2005/8/layout/hList1"/>
    <dgm:cxn modelId="{C3EE7DCB-C46B-489E-BE59-3C2AFD2D69F5}" type="presParOf" srcId="{72A8146F-999F-4477-881B-CAC841EC2888}" destId="{1CE28FF6-0544-4914-B377-96D9C4B7B821}" srcOrd="2" destOrd="0" presId="urn:microsoft.com/office/officeart/2005/8/layout/hList1"/>
    <dgm:cxn modelId="{B6CA654A-F945-4874-9FFF-278957152F6E}" type="presParOf" srcId="{1CE28FF6-0544-4914-B377-96D9C4B7B821}" destId="{7903D1BE-7E5D-445F-8ABE-24CF59FE00C9}" srcOrd="0" destOrd="0" presId="urn:microsoft.com/office/officeart/2005/8/layout/hList1"/>
    <dgm:cxn modelId="{23C063D4-8C59-47E9-9F9B-751EAC829077}" type="presParOf" srcId="{1CE28FF6-0544-4914-B377-96D9C4B7B821}" destId="{C58DDD8A-3F62-4DA3-9712-750935508A08}" srcOrd="1" destOrd="0" presId="urn:microsoft.com/office/officeart/2005/8/layout/hList1"/>
  </dgm:cxnLst>
  <dgm:bg/>
  <dgm:whole/>
</dgm:dataModel>
</file>

<file path=ppt/diagrams/data5.xml><?xml version="1.0" encoding="utf-8"?>
<dgm:dataModel xmlns:dgm="http://schemas.openxmlformats.org/drawingml/2006/diagram" xmlns:a="http://schemas.openxmlformats.org/drawingml/2006/main">
  <dgm:ptLst>
    <dgm:pt modelId="{B5C9E1FA-1F37-43D0-B0F7-54AA294F54DC}" type="doc">
      <dgm:prSet loTypeId="urn:microsoft.com/office/officeart/2005/8/layout/vList4#3" loCatId="list" qsTypeId="urn:microsoft.com/office/officeart/2005/8/quickstyle/simple1" qsCatId="simple" csTypeId="urn:microsoft.com/office/officeart/2005/8/colors/accent2_1" csCatId="accent2" phldr="1"/>
      <dgm:spPr/>
      <dgm:t>
        <a:bodyPr/>
        <a:lstStyle/>
        <a:p>
          <a:endParaRPr lang="zh-CN" altLang="en-US"/>
        </a:p>
      </dgm:t>
    </dgm:pt>
    <dgm:pt modelId="{0C3008AC-DB84-4D4C-BB4B-31C79D415AAD}">
      <dgm:prSet phldrT="[文本]" custT="1"/>
      <dgm:spPr/>
      <dgm:t>
        <a:bodyPr/>
        <a:lstStyle/>
        <a:p>
          <a:r>
            <a:rPr lang="zh-CN" altLang="en-US" sz="2400" dirty="0" smtClean="0">
              <a:latin typeface="微软雅黑" pitchFamily="34" charset="-122"/>
              <a:ea typeface="微软雅黑" pitchFamily="34" charset="-122"/>
            </a:rPr>
            <a:t>概述：发行人发生并购、重组等情形的，可通过向本公司邮寄申报材料的方式向本公司申请查询信息披露义务人持股及股份变更情况。</a:t>
          </a:r>
          <a:endParaRPr lang="en-US" altLang="zh-CN" sz="2400" dirty="0" smtClean="0">
            <a:latin typeface="微软雅黑" pitchFamily="34" charset="-122"/>
            <a:ea typeface="微软雅黑" pitchFamily="34" charset="-122"/>
          </a:endParaRPr>
        </a:p>
      </dgm:t>
    </dgm:pt>
    <dgm:pt modelId="{B231C20A-1A26-4360-A649-84EBB7BA14C4}" type="parTrans" cxnId="{F9D58483-B154-4954-8F3F-5399D5441358}">
      <dgm:prSet/>
      <dgm:spPr/>
      <dgm:t>
        <a:bodyPr/>
        <a:lstStyle/>
        <a:p>
          <a:endParaRPr lang="zh-CN" altLang="en-US">
            <a:solidFill>
              <a:schemeClr val="tx1"/>
            </a:solidFill>
            <a:latin typeface="微软雅黑" pitchFamily="34" charset="-122"/>
            <a:ea typeface="微软雅黑" pitchFamily="34" charset="-122"/>
          </a:endParaRPr>
        </a:p>
      </dgm:t>
    </dgm:pt>
    <dgm:pt modelId="{DF76BB42-A731-4463-9E2F-E95241F012C2}" type="sibTrans" cxnId="{F9D58483-B154-4954-8F3F-5399D5441358}">
      <dgm:prSet/>
      <dgm:spPr/>
      <dgm:t>
        <a:bodyPr/>
        <a:lstStyle/>
        <a:p>
          <a:endParaRPr lang="zh-CN" altLang="en-US">
            <a:solidFill>
              <a:schemeClr val="tx1"/>
            </a:solidFill>
            <a:latin typeface="微软雅黑" pitchFamily="34" charset="-122"/>
            <a:ea typeface="微软雅黑" pitchFamily="34" charset="-122"/>
          </a:endParaRPr>
        </a:p>
      </dgm:t>
    </dgm:pt>
    <dgm:pt modelId="{5FEBA8CA-273E-430F-A093-0C9E3EF0D6E0}" type="pres">
      <dgm:prSet presAssocID="{B5C9E1FA-1F37-43D0-B0F7-54AA294F54DC}" presName="linear" presStyleCnt="0">
        <dgm:presLayoutVars>
          <dgm:dir/>
          <dgm:resizeHandles val="exact"/>
        </dgm:presLayoutVars>
      </dgm:prSet>
      <dgm:spPr/>
      <dgm:t>
        <a:bodyPr/>
        <a:lstStyle/>
        <a:p>
          <a:endParaRPr lang="zh-CN" altLang="en-US"/>
        </a:p>
      </dgm:t>
    </dgm:pt>
    <dgm:pt modelId="{32CE92D5-CB60-466F-BE16-2F55425F4B19}" type="pres">
      <dgm:prSet presAssocID="{0C3008AC-DB84-4D4C-BB4B-31C79D415AAD}" presName="comp" presStyleCnt="0"/>
      <dgm:spPr/>
      <dgm:t>
        <a:bodyPr/>
        <a:lstStyle/>
        <a:p>
          <a:endParaRPr lang="zh-CN" altLang="en-US"/>
        </a:p>
      </dgm:t>
    </dgm:pt>
    <dgm:pt modelId="{3329D7DE-4F5E-4483-91AF-74BEFD494A29}" type="pres">
      <dgm:prSet presAssocID="{0C3008AC-DB84-4D4C-BB4B-31C79D415AAD}" presName="box" presStyleLbl="node1" presStyleIdx="0" presStyleCnt="1" custLinFactNeighborX="847"/>
      <dgm:spPr/>
      <dgm:t>
        <a:bodyPr/>
        <a:lstStyle/>
        <a:p>
          <a:endParaRPr lang="zh-CN" altLang="en-US"/>
        </a:p>
      </dgm:t>
    </dgm:pt>
    <dgm:pt modelId="{D9D708D8-01F1-40A2-B2B6-B1678537D4D5}" type="pres">
      <dgm:prSet presAssocID="{0C3008AC-DB84-4D4C-BB4B-31C79D415AAD}" presName="img" presStyleLbl="fgImgPlace1" presStyleIdx="0" presStyleCnt="1" custScaleY="48413" custLinFactNeighborX="-13983" custLinFactNeighborY="-595"/>
      <dgm:spPr>
        <a:blipFill rotWithShape="0">
          <a:blip xmlns:r="http://schemas.openxmlformats.org/officeDocument/2006/relationships" r:embed="rId1"/>
          <a:stretch>
            <a:fillRect/>
          </a:stretch>
        </a:blipFill>
      </dgm:spPr>
      <dgm:t>
        <a:bodyPr/>
        <a:lstStyle/>
        <a:p>
          <a:endParaRPr lang="zh-CN" altLang="en-US"/>
        </a:p>
      </dgm:t>
    </dgm:pt>
    <dgm:pt modelId="{8DA4038E-F327-4D31-81D8-697DD3616C3D}" type="pres">
      <dgm:prSet presAssocID="{0C3008AC-DB84-4D4C-BB4B-31C79D415AAD}" presName="text" presStyleLbl="node1" presStyleIdx="0" presStyleCnt="1">
        <dgm:presLayoutVars>
          <dgm:bulletEnabled val="1"/>
        </dgm:presLayoutVars>
      </dgm:prSet>
      <dgm:spPr/>
      <dgm:t>
        <a:bodyPr/>
        <a:lstStyle/>
        <a:p>
          <a:endParaRPr lang="zh-CN" altLang="en-US"/>
        </a:p>
      </dgm:t>
    </dgm:pt>
  </dgm:ptLst>
  <dgm:cxnLst>
    <dgm:cxn modelId="{6FE72C1D-2A3F-4665-9F6B-EF50EBB69FEE}" type="presOf" srcId="{B5C9E1FA-1F37-43D0-B0F7-54AA294F54DC}" destId="{5FEBA8CA-273E-430F-A093-0C9E3EF0D6E0}" srcOrd="0" destOrd="0" presId="urn:microsoft.com/office/officeart/2005/8/layout/vList4#3"/>
    <dgm:cxn modelId="{184937D7-AC71-40FE-9EE3-8BDE649CEB7D}" type="presOf" srcId="{0C3008AC-DB84-4D4C-BB4B-31C79D415AAD}" destId="{3329D7DE-4F5E-4483-91AF-74BEFD494A29}" srcOrd="0" destOrd="0" presId="urn:microsoft.com/office/officeart/2005/8/layout/vList4#3"/>
    <dgm:cxn modelId="{F9D58483-B154-4954-8F3F-5399D5441358}" srcId="{B5C9E1FA-1F37-43D0-B0F7-54AA294F54DC}" destId="{0C3008AC-DB84-4D4C-BB4B-31C79D415AAD}" srcOrd="0" destOrd="0" parTransId="{B231C20A-1A26-4360-A649-84EBB7BA14C4}" sibTransId="{DF76BB42-A731-4463-9E2F-E95241F012C2}"/>
    <dgm:cxn modelId="{64AD7BD1-F4A7-4F24-A5A0-7C63FF5B2E03}" type="presOf" srcId="{0C3008AC-DB84-4D4C-BB4B-31C79D415AAD}" destId="{8DA4038E-F327-4D31-81D8-697DD3616C3D}" srcOrd="1" destOrd="0" presId="urn:microsoft.com/office/officeart/2005/8/layout/vList4#3"/>
    <dgm:cxn modelId="{60CCFCC8-9C61-468A-82C8-C1F5C2DE364F}" type="presParOf" srcId="{5FEBA8CA-273E-430F-A093-0C9E3EF0D6E0}" destId="{32CE92D5-CB60-466F-BE16-2F55425F4B19}" srcOrd="0" destOrd="0" presId="urn:microsoft.com/office/officeart/2005/8/layout/vList4#3"/>
    <dgm:cxn modelId="{852F9C2B-E247-4166-BCCD-5B38053E8156}" type="presParOf" srcId="{32CE92D5-CB60-466F-BE16-2F55425F4B19}" destId="{3329D7DE-4F5E-4483-91AF-74BEFD494A29}" srcOrd="0" destOrd="0" presId="urn:microsoft.com/office/officeart/2005/8/layout/vList4#3"/>
    <dgm:cxn modelId="{D429C956-EE53-4702-89FF-2F34C3F4C649}" type="presParOf" srcId="{32CE92D5-CB60-466F-BE16-2F55425F4B19}" destId="{D9D708D8-01F1-40A2-B2B6-B1678537D4D5}" srcOrd="1" destOrd="0" presId="urn:microsoft.com/office/officeart/2005/8/layout/vList4#3"/>
    <dgm:cxn modelId="{76990F6D-BD85-4073-B2BB-8AEAAA5A27B5}" type="presParOf" srcId="{32CE92D5-CB60-466F-BE16-2F55425F4B19}" destId="{8DA4038E-F327-4D31-81D8-697DD3616C3D}" srcOrd="2" destOrd="0" presId="urn:microsoft.com/office/officeart/2005/8/layout/vList4#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C9E1FA-1F37-43D0-B0F7-54AA294F54DC}" type="doc">
      <dgm:prSet loTypeId="urn:microsoft.com/office/officeart/2005/8/layout/vList4#4" loCatId="list" qsTypeId="urn:microsoft.com/office/officeart/2005/8/quickstyle/simple1" qsCatId="simple" csTypeId="urn:microsoft.com/office/officeart/2005/8/colors/accent2_1" csCatId="accent2" phldr="1"/>
      <dgm:spPr/>
      <dgm:t>
        <a:bodyPr/>
        <a:lstStyle/>
        <a:p>
          <a:endParaRPr lang="zh-CN" altLang="en-US"/>
        </a:p>
      </dgm:t>
    </dgm:pt>
    <dgm:pt modelId="{0C3008AC-DB84-4D4C-BB4B-31C79D415AAD}">
      <dgm:prSet phldrT="[文本]" custT="1"/>
      <dgm:spPr/>
      <dgm:t>
        <a:bodyPr/>
        <a:lstStyle/>
        <a:p>
          <a:r>
            <a:rPr lang="zh-CN" altLang="en-US" sz="2400" b="0" dirty="0" smtClean="0">
              <a:latin typeface="微软雅黑" pitchFamily="34" charset="-122"/>
              <a:ea typeface="微软雅黑" pitchFamily="34" charset="-122"/>
            </a:rPr>
            <a:t>定义：</a:t>
          </a:r>
          <a:r>
            <a:rPr lang="zh-CN" altLang="en-US" sz="2400" b="0" dirty="0" smtClean="0">
              <a:solidFill>
                <a:srgbClr val="C00000"/>
              </a:solidFill>
              <a:latin typeface="微软雅黑" pitchFamily="34" charset="-122"/>
              <a:ea typeface="微软雅黑" pitchFamily="34" charset="-122"/>
            </a:rPr>
            <a:t>信息披露义务人</a:t>
          </a:r>
          <a:r>
            <a:rPr lang="zh-CN" altLang="en-US" sz="2400" b="0" dirty="0" smtClean="0">
              <a:latin typeface="微软雅黑" pitchFamily="34" charset="-122"/>
              <a:ea typeface="微软雅黑" pitchFamily="34" charset="-122"/>
            </a:rPr>
            <a:t>包括但不限于挂牌公司及其董事、监事、高级管理人员，交易对方及其董事、监事、高级管理人员（或主要负责人），相关专业机构及其他知悉本次事项内幕信息的法人和自然人，以及上述相关人员的直系亲属</a:t>
          </a:r>
          <a:r>
            <a:rPr lang="zh-CN" altLang="en-US" sz="2800" b="0" dirty="0" smtClean="0">
              <a:latin typeface="微软雅黑" pitchFamily="34" charset="-122"/>
              <a:ea typeface="微软雅黑" pitchFamily="34" charset="-122"/>
            </a:rPr>
            <a:t>。</a:t>
          </a:r>
          <a:endParaRPr lang="en-US" altLang="zh-CN" sz="2800" dirty="0" smtClean="0">
            <a:latin typeface="微软雅黑" pitchFamily="34" charset="-122"/>
            <a:ea typeface="微软雅黑" pitchFamily="34" charset="-122"/>
          </a:endParaRPr>
        </a:p>
      </dgm:t>
    </dgm:pt>
    <dgm:pt modelId="{B231C20A-1A26-4360-A649-84EBB7BA14C4}" type="parTrans" cxnId="{F9D58483-B154-4954-8F3F-5399D5441358}">
      <dgm:prSet/>
      <dgm:spPr/>
      <dgm:t>
        <a:bodyPr/>
        <a:lstStyle/>
        <a:p>
          <a:endParaRPr lang="zh-CN" altLang="en-US">
            <a:solidFill>
              <a:schemeClr val="tx1"/>
            </a:solidFill>
            <a:latin typeface="微软雅黑" pitchFamily="34" charset="-122"/>
            <a:ea typeface="微软雅黑" pitchFamily="34" charset="-122"/>
          </a:endParaRPr>
        </a:p>
      </dgm:t>
    </dgm:pt>
    <dgm:pt modelId="{DF76BB42-A731-4463-9E2F-E95241F012C2}" type="sibTrans" cxnId="{F9D58483-B154-4954-8F3F-5399D5441358}">
      <dgm:prSet/>
      <dgm:spPr/>
      <dgm:t>
        <a:bodyPr/>
        <a:lstStyle/>
        <a:p>
          <a:endParaRPr lang="zh-CN" altLang="en-US">
            <a:solidFill>
              <a:schemeClr val="tx1"/>
            </a:solidFill>
            <a:latin typeface="微软雅黑" pitchFamily="34" charset="-122"/>
            <a:ea typeface="微软雅黑" pitchFamily="34" charset="-122"/>
          </a:endParaRPr>
        </a:p>
      </dgm:t>
    </dgm:pt>
    <dgm:pt modelId="{5FEBA8CA-273E-430F-A093-0C9E3EF0D6E0}" type="pres">
      <dgm:prSet presAssocID="{B5C9E1FA-1F37-43D0-B0F7-54AA294F54DC}" presName="linear" presStyleCnt="0">
        <dgm:presLayoutVars>
          <dgm:dir/>
          <dgm:resizeHandles val="exact"/>
        </dgm:presLayoutVars>
      </dgm:prSet>
      <dgm:spPr/>
      <dgm:t>
        <a:bodyPr/>
        <a:lstStyle/>
        <a:p>
          <a:endParaRPr lang="zh-CN" altLang="en-US"/>
        </a:p>
      </dgm:t>
    </dgm:pt>
    <dgm:pt modelId="{32CE92D5-CB60-466F-BE16-2F55425F4B19}" type="pres">
      <dgm:prSet presAssocID="{0C3008AC-DB84-4D4C-BB4B-31C79D415AAD}" presName="comp" presStyleCnt="0"/>
      <dgm:spPr/>
      <dgm:t>
        <a:bodyPr/>
        <a:lstStyle/>
        <a:p>
          <a:endParaRPr lang="zh-CN" altLang="en-US"/>
        </a:p>
      </dgm:t>
    </dgm:pt>
    <dgm:pt modelId="{3329D7DE-4F5E-4483-91AF-74BEFD494A29}" type="pres">
      <dgm:prSet presAssocID="{0C3008AC-DB84-4D4C-BB4B-31C79D415AAD}" presName="box" presStyleLbl="node1" presStyleIdx="0" presStyleCnt="1" custLinFactNeighborX="6780"/>
      <dgm:spPr/>
      <dgm:t>
        <a:bodyPr/>
        <a:lstStyle/>
        <a:p>
          <a:endParaRPr lang="zh-CN" altLang="en-US"/>
        </a:p>
      </dgm:t>
    </dgm:pt>
    <dgm:pt modelId="{D9D708D8-01F1-40A2-B2B6-B1678537D4D5}" type="pres">
      <dgm:prSet presAssocID="{0C3008AC-DB84-4D4C-BB4B-31C79D415AAD}" presName="img" presStyleLbl="fgImgPlace1" presStyleIdx="0" presStyleCnt="1" custScaleY="48413" custLinFactNeighborX="-13983" custLinFactNeighborY="-595"/>
      <dgm:spPr>
        <a:blipFill rotWithShape="0">
          <a:blip xmlns:r="http://schemas.openxmlformats.org/officeDocument/2006/relationships" r:embed="rId1"/>
          <a:stretch>
            <a:fillRect/>
          </a:stretch>
        </a:blipFill>
      </dgm:spPr>
      <dgm:t>
        <a:bodyPr/>
        <a:lstStyle/>
        <a:p>
          <a:endParaRPr lang="zh-CN" altLang="en-US"/>
        </a:p>
      </dgm:t>
    </dgm:pt>
    <dgm:pt modelId="{8DA4038E-F327-4D31-81D8-697DD3616C3D}" type="pres">
      <dgm:prSet presAssocID="{0C3008AC-DB84-4D4C-BB4B-31C79D415AAD}" presName="text" presStyleLbl="node1" presStyleIdx="0" presStyleCnt="1">
        <dgm:presLayoutVars>
          <dgm:bulletEnabled val="1"/>
        </dgm:presLayoutVars>
      </dgm:prSet>
      <dgm:spPr/>
      <dgm:t>
        <a:bodyPr/>
        <a:lstStyle/>
        <a:p>
          <a:endParaRPr lang="zh-CN" altLang="en-US"/>
        </a:p>
      </dgm:t>
    </dgm:pt>
  </dgm:ptLst>
  <dgm:cxnLst>
    <dgm:cxn modelId="{F613F25E-4EA3-4EFB-8E63-0DA6689007BC}" type="presOf" srcId="{B5C9E1FA-1F37-43D0-B0F7-54AA294F54DC}" destId="{5FEBA8CA-273E-430F-A093-0C9E3EF0D6E0}" srcOrd="0" destOrd="0" presId="urn:microsoft.com/office/officeart/2005/8/layout/vList4#4"/>
    <dgm:cxn modelId="{3060C6B6-7EAA-4B54-A4D5-59E4FF87E20F}" type="presOf" srcId="{0C3008AC-DB84-4D4C-BB4B-31C79D415AAD}" destId="{3329D7DE-4F5E-4483-91AF-74BEFD494A29}" srcOrd="0" destOrd="0" presId="urn:microsoft.com/office/officeart/2005/8/layout/vList4#4"/>
    <dgm:cxn modelId="{F9D58483-B154-4954-8F3F-5399D5441358}" srcId="{B5C9E1FA-1F37-43D0-B0F7-54AA294F54DC}" destId="{0C3008AC-DB84-4D4C-BB4B-31C79D415AAD}" srcOrd="0" destOrd="0" parTransId="{B231C20A-1A26-4360-A649-84EBB7BA14C4}" sibTransId="{DF76BB42-A731-4463-9E2F-E95241F012C2}"/>
    <dgm:cxn modelId="{AD888D83-6B1A-4FDF-AFBE-C54294E3049D}" type="presOf" srcId="{0C3008AC-DB84-4D4C-BB4B-31C79D415AAD}" destId="{8DA4038E-F327-4D31-81D8-697DD3616C3D}" srcOrd="1" destOrd="0" presId="urn:microsoft.com/office/officeart/2005/8/layout/vList4#4"/>
    <dgm:cxn modelId="{50A1ECAE-DE2A-4D4A-953F-AAD72E7C475F}" type="presParOf" srcId="{5FEBA8CA-273E-430F-A093-0C9E3EF0D6E0}" destId="{32CE92D5-CB60-466F-BE16-2F55425F4B19}" srcOrd="0" destOrd="0" presId="urn:microsoft.com/office/officeart/2005/8/layout/vList4#4"/>
    <dgm:cxn modelId="{8890C94D-F7E1-467C-B835-AF1EB349B382}" type="presParOf" srcId="{32CE92D5-CB60-466F-BE16-2F55425F4B19}" destId="{3329D7DE-4F5E-4483-91AF-74BEFD494A29}" srcOrd="0" destOrd="0" presId="urn:microsoft.com/office/officeart/2005/8/layout/vList4#4"/>
    <dgm:cxn modelId="{A41F2B58-AC34-4F70-8DC1-EF1F686415D9}" type="presParOf" srcId="{32CE92D5-CB60-466F-BE16-2F55425F4B19}" destId="{D9D708D8-01F1-40A2-B2B6-B1678537D4D5}" srcOrd="1" destOrd="0" presId="urn:microsoft.com/office/officeart/2005/8/layout/vList4#4"/>
    <dgm:cxn modelId="{02980658-61C0-4BE6-BDBB-DEBE5D96EA1A}" type="presParOf" srcId="{32CE92D5-CB60-466F-BE16-2F55425F4B19}" destId="{8DA4038E-F327-4D31-81D8-697DD3616C3D}" srcOrd="2" destOrd="0" presId="urn:microsoft.com/office/officeart/2005/8/layout/vList4#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C9E1FA-1F37-43D0-B0F7-54AA294F54DC}" type="doc">
      <dgm:prSet loTypeId="urn:microsoft.com/office/officeart/2005/8/layout/vList4#5" loCatId="list" qsTypeId="urn:microsoft.com/office/officeart/2005/8/quickstyle/simple1" qsCatId="simple" csTypeId="urn:microsoft.com/office/officeart/2005/8/colors/accent2_1" csCatId="accent2" phldr="1"/>
      <dgm:spPr/>
      <dgm:t>
        <a:bodyPr/>
        <a:lstStyle/>
        <a:p>
          <a:endParaRPr lang="zh-CN" altLang="en-US"/>
        </a:p>
      </dgm:t>
    </dgm:pt>
    <dgm:pt modelId="{0C3008AC-DB84-4D4C-BB4B-31C79D415AAD}">
      <dgm:prSet phldrT="[文本]"/>
      <dgm:spPr/>
      <dgm:t>
        <a:bodyPr/>
        <a:lstStyle/>
        <a:p>
          <a:r>
            <a:rPr lang="zh-CN" altLang="en-US" dirty="0" smtClean="0">
              <a:latin typeface="微软雅黑" pitchFamily="34" charset="-122"/>
              <a:ea typeface="微软雅黑" pitchFamily="34" charset="-122"/>
            </a:rPr>
            <a:t>所需材料：</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（一）</a:t>
          </a:r>
          <a:r>
            <a:rPr lang="en-US" alt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查询信息披露义务人持股及股份变更情况的申请</a:t>
          </a:r>
          <a:r>
            <a:rPr lang="en-US" alt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 </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（二）相关收购、重组、增发公告扫描件； </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（三）信息披露义务人持股及股份变更情况电子数据文件（以</a:t>
          </a:r>
          <a:r>
            <a:rPr lang="en-US" altLang="en-US" dirty="0" smtClean="0">
              <a:latin typeface="微软雅黑" pitchFamily="34" charset="-122"/>
              <a:ea typeface="微软雅黑" pitchFamily="34" charset="-122"/>
            </a:rPr>
            <a:t>EXCEL</a:t>
          </a:r>
          <a:r>
            <a:rPr lang="zh-CN" altLang="en-US" dirty="0" smtClean="0">
              <a:latin typeface="微软雅黑" pitchFamily="34" charset="-122"/>
              <a:ea typeface="微软雅黑" pitchFamily="34" charset="-122"/>
            </a:rPr>
            <a:t>表格形式提交，数据文件模板见</a:t>
          </a:r>
          <a:r>
            <a:rPr lang="en-US" altLang="en-US" dirty="0" smtClean="0">
              <a:latin typeface="微软雅黑" pitchFamily="34" charset="-122"/>
              <a:ea typeface="微软雅黑" pitchFamily="34" charset="-122"/>
            </a:rPr>
            <a:t>www.chinaclear.cn—</a:t>
          </a:r>
          <a:r>
            <a:rPr lang="zh-CN" altLang="en-US" dirty="0" smtClean="0">
              <a:latin typeface="微软雅黑" pitchFamily="34" charset="-122"/>
              <a:ea typeface="微软雅黑" pitchFamily="34" charset="-122"/>
            </a:rPr>
            <a:t>服务支持</a:t>
          </a:r>
          <a:r>
            <a:rPr lang="en-US" alt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业务资料</a:t>
          </a:r>
          <a:r>
            <a:rPr lang="en-US" alt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接口规范</a:t>
          </a:r>
          <a:r>
            <a:rPr lang="en-US" alt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全国股份转让系统</a:t>
          </a:r>
          <a:r>
            <a:rPr lang="en-US" alt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查询信息披露义务人持股及股份变更情况数据接口）； </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（四）法定代表人证明书及法定代表人授权委托书； </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（五）法定代表人及经办人身份证明文件复印件。</a:t>
          </a:r>
          <a:endParaRPr lang="zh-CN" altLang="en-US" dirty="0">
            <a:latin typeface="微软雅黑" pitchFamily="34" charset="-122"/>
            <a:ea typeface="微软雅黑" pitchFamily="34" charset="-122"/>
          </a:endParaRPr>
        </a:p>
      </dgm:t>
    </dgm:pt>
    <dgm:pt modelId="{B231C20A-1A26-4360-A649-84EBB7BA14C4}" type="parTrans" cxnId="{F9D58483-B154-4954-8F3F-5399D5441358}">
      <dgm:prSet/>
      <dgm:spPr/>
      <dgm:t>
        <a:bodyPr/>
        <a:lstStyle/>
        <a:p>
          <a:endParaRPr lang="zh-CN" altLang="en-US">
            <a:solidFill>
              <a:schemeClr val="tx1"/>
            </a:solidFill>
            <a:latin typeface="微软雅黑" pitchFamily="34" charset="-122"/>
            <a:ea typeface="微软雅黑" pitchFamily="34" charset="-122"/>
          </a:endParaRPr>
        </a:p>
      </dgm:t>
    </dgm:pt>
    <dgm:pt modelId="{DF76BB42-A731-4463-9E2F-E95241F012C2}" type="sibTrans" cxnId="{F9D58483-B154-4954-8F3F-5399D5441358}">
      <dgm:prSet/>
      <dgm:spPr/>
      <dgm:t>
        <a:bodyPr/>
        <a:lstStyle/>
        <a:p>
          <a:endParaRPr lang="zh-CN" altLang="en-US">
            <a:solidFill>
              <a:schemeClr val="tx1"/>
            </a:solidFill>
            <a:latin typeface="微软雅黑" pitchFamily="34" charset="-122"/>
            <a:ea typeface="微软雅黑" pitchFamily="34" charset="-122"/>
          </a:endParaRPr>
        </a:p>
      </dgm:t>
    </dgm:pt>
    <dgm:pt modelId="{5FEBA8CA-273E-430F-A093-0C9E3EF0D6E0}" type="pres">
      <dgm:prSet presAssocID="{B5C9E1FA-1F37-43D0-B0F7-54AA294F54DC}" presName="linear" presStyleCnt="0">
        <dgm:presLayoutVars>
          <dgm:dir/>
          <dgm:resizeHandles val="exact"/>
        </dgm:presLayoutVars>
      </dgm:prSet>
      <dgm:spPr/>
      <dgm:t>
        <a:bodyPr/>
        <a:lstStyle/>
        <a:p>
          <a:endParaRPr lang="zh-CN" altLang="en-US"/>
        </a:p>
      </dgm:t>
    </dgm:pt>
    <dgm:pt modelId="{32CE92D5-CB60-466F-BE16-2F55425F4B19}" type="pres">
      <dgm:prSet presAssocID="{0C3008AC-DB84-4D4C-BB4B-31C79D415AAD}" presName="comp" presStyleCnt="0"/>
      <dgm:spPr/>
      <dgm:t>
        <a:bodyPr/>
        <a:lstStyle/>
        <a:p>
          <a:endParaRPr lang="zh-CN" altLang="en-US"/>
        </a:p>
      </dgm:t>
    </dgm:pt>
    <dgm:pt modelId="{3329D7DE-4F5E-4483-91AF-74BEFD494A29}" type="pres">
      <dgm:prSet presAssocID="{0C3008AC-DB84-4D4C-BB4B-31C79D415AAD}" presName="box" presStyleLbl="node1" presStyleIdx="0" presStyleCnt="1" custLinFactNeighborX="847"/>
      <dgm:spPr/>
      <dgm:t>
        <a:bodyPr/>
        <a:lstStyle/>
        <a:p>
          <a:endParaRPr lang="zh-CN" altLang="en-US"/>
        </a:p>
      </dgm:t>
    </dgm:pt>
    <dgm:pt modelId="{D9D708D8-01F1-40A2-B2B6-B1678537D4D5}" type="pres">
      <dgm:prSet presAssocID="{0C3008AC-DB84-4D4C-BB4B-31C79D415AAD}" presName="img" presStyleLbl="fgImgPlace1" presStyleIdx="0" presStyleCnt="1" custScaleY="48413" custLinFactNeighborX="-13983" custLinFactNeighborY="-595"/>
      <dgm:spPr>
        <a:blipFill rotWithShape="0">
          <a:blip xmlns:r="http://schemas.openxmlformats.org/officeDocument/2006/relationships" r:embed="rId1"/>
          <a:stretch>
            <a:fillRect/>
          </a:stretch>
        </a:blipFill>
      </dgm:spPr>
      <dgm:t>
        <a:bodyPr/>
        <a:lstStyle/>
        <a:p>
          <a:endParaRPr lang="zh-CN" altLang="en-US"/>
        </a:p>
      </dgm:t>
    </dgm:pt>
    <dgm:pt modelId="{8DA4038E-F327-4D31-81D8-697DD3616C3D}" type="pres">
      <dgm:prSet presAssocID="{0C3008AC-DB84-4D4C-BB4B-31C79D415AAD}" presName="text" presStyleLbl="node1" presStyleIdx="0" presStyleCnt="1">
        <dgm:presLayoutVars>
          <dgm:bulletEnabled val="1"/>
        </dgm:presLayoutVars>
      </dgm:prSet>
      <dgm:spPr/>
      <dgm:t>
        <a:bodyPr/>
        <a:lstStyle/>
        <a:p>
          <a:endParaRPr lang="zh-CN" altLang="en-US"/>
        </a:p>
      </dgm:t>
    </dgm:pt>
  </dgm:ptLst>
  <dgm:cxnLst>
    <dgm:cxn modelId="{BF07043C-9884-4FDA-952F-95819744F762}" type="presOf" srcId="{B5C9E1FA-1F37-43D0-B0F7-54AA294F54DC}" destId="{5FEBA8CA-273E-430F-A093-0C9E3EF0D6E0}" srcOrd="0" destOrd="0" presId="urn:microsoft.com/office/officeart/2005/8/layout/vList4#5"/>
    <dgm:cxn modelId="{F9D58483-B154-4954-8F3F-5399D5441358}" srcId="{B5C9E1FA-1F37-43D0-B0F7-54AA294F54DC}" destId="{0C3008AC-DB84-4D4C-BB4B-31C79D415AAD}" srcOrd="0" destOrd="0" parTransId="{B231C20A-1A26-4360-A649-84EBB7BA14C4}" sibTransId="{DF76BB42-A731-4463-9E2F-E95241F012C2}"/>
    <dgm:cxn modelId="{4404349A-E5E4-4869-AEE4-2643F008AC91}" type="presOf" srcId="{0C3008AC-DB84-4D4C-BB4B-31C79D415AAD}" destId="{3329D7DE-4F5E-4483-91AF-74BEFD494A29}" srcOrd="0" destOrd="0" presId="urn:microsoft.com/office/officeart/2005/8/layout/vList4#5"/>
    <dgm:cxn modelId="{11B71142-7EB6-43E3-9419-FF593B65F391}" type="presOf" srcId="{0C3008AC-DB84-4D4C-BB4B-31C79D415AAD}" destId="{8DA4038E-F327-4D31-81D8-697DD3616C3D}" srcOrd="1" destOrd="0" presId="urn:microsoft.com/office/officeart/2005/8/layout/vList4#5"/>
    <dgm:cxn modelId="{C391AC3B-C5DE-48C7-83E8-67CA38F9E572}" type="presParOf" srcId="{5FEBA8CA-273E-430F-A093-0C9E3EF0D6E0}" destId="{32CE92D5-CB60-466F-BE16-2F55425F4B19}" srcOrd="0" destOrd="0" presId="urn:microsoft.com/office/officeart/2005/8/layout/vList4#5"/>
    <dgm:cxn modelId="{3BB3FB34-3901-4429-BB62-43369FF1BD9F}" type="presParOf" srcId="{32CE92D5-CB60-466F-BE16-2F55425F4B19}" destId="{3329D7DE-4F5E-4483-91AF-74BEFD494A29}" srcOrd="0" destOrd="0" presId="urn:microsoft.com/office/officeart/2005/8/layout/vList4#5"/>
    <dgm:cxn modelId="{F55631FF-E5A6-41EF-AD84-19EA1216E8FE}" type="presParOf" srcId="{32CE92D5-CB60-466F-BE16-2F55425F4B19}" destId="{D9D708D8-01F1-40A2-B2B6-B1678537D4D5}" srcOrd="1" destOrd="0" presId="urn:microsoft.com/office/officeart/2005/8/layout/vList4#5"/>
    <dgm:cxn modelId="{70399304-B163-452F-A5BE-F3D6F5FB4D1F}" type="presParOf" srcId="{32CE92D5-CB60-466F-BE16-2F55425F4B19}" destId="{8DA4038E-F327-4D31-81D8-697DD3616C3D}" srcOrd="2" destOrd="0" presId="urn:microsoft.com/office/officeart/2005/8/layout/vList4#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C9E1FA-1F37-43D0-B0F7-54AA294F54DC}" type="doc">
      <dgm:prSet loTypeId="urn:microsoft.com/office/officeart/2005/8/layout/vList4#6" loCatId="list" qsTypeId="urn:microsoft.com/office/officeart/2005/8/quickstyle/simple1" qsCatId="simple" csTypeId="urn:microsoft.com/office/officeart/2005/8/colors/accent2_1" csCatId="accent2" phldr="1"/>
      <dgm:spPr/>
      <dgm:t>
        <a:bodyPr/>
        <a:lstStyle/>
        <a:p>
          <a:endParaRPr lang="zh-CN" altLang="en-US"/>
        </a:p>
      </dgm:t>
    </dgm:pt>
    <dgm:pt modelId="{0C3008AC-DB84-4D4C-BB4B-31C79D415AAD}">
      <dgm:prSet phldrT="[文本]"/>
      <dgm:spPr/>
      <dgm:t>
        <a:bodyPr/>
        <a:lstStyle/>
        <a:p>
          <a:r>
            <a:rPr lang="zh-CN" altLang="en-US" dirty="0" smtClean="0">
              <a:latin typeface="微软雅黑" pitchFamily="34" charset="-122"/>
              <a:ea typeface="微软雅黑" pitchFamily="34" charset="-122"/>
            </a:rPr>
            <a:t>办理流程：</a:t>
          </a:r>
          <a:endParaRPr lang="en-US" altLang="zh-CN" dirty="0" smtClean="0">
            <a:latin typeface="微软雅黑" pitchFamily="34" charset="-122"/>
            <a:ea typeface="微软雅黑" pitchFamily="34" charset="-122"/>
          </a:endParaRPr>
        </a:p>
        <a:p>
          <a:r>
            <a:rPr lang="zh-CN" altLang="en-US" dirty="0" smtClean="0">
              <a:solidFill>
                <a:schemeClr val="accent4"/>
              </a:solidFill>
              <a:latin typeface="微软雅黑" pitchFamily="34" charset="-122"/>
              <a:ea typeface="微软雅黑" pitchFamily="34" charset="-122"/>
            </a:rPr>
            <a:t>（一）邮寄申请材料； </a:t>
          </a:r>
          <a:endParaRPr lang="en-US" altLang="zh-CN" dirty="0" smtClean="0">
            <a:solidFill>
              <a:schemeClr val="accent4"/>
            </a:solidFill>
            <a:latin typeface="微软雅黑" pitchFamily="34" charset="-122"/>
            <a:ea typeface="微软雅黑" pitchFamily="34" charset="-122"/>
          </a:endParaRPr>
        </a:p>
        <a:p>
          <a:r>
            <a:rPr lang="zh-CN" altLang="en-US" dirty="0" smtClean="0">
              <a:solidFill>
                <a:schemeClr val="accent4"/>
              </a:solidFill>
              <a:latin typeface="微软雅黑" pitchFamily="34" charset="-122"/>
              <a:ea typeface="微软雅黑" pitchFamily="34" charset="-122"/>
            </a:rPr>
            <a:t>（二）</a:t>
          </a:r>
          <a:r>
            <a:rPr lang="en-US" altLang="zh-CN" dirty="0" smtClean="0">
              <a:solidFill>
                <a:schemeClr val="accent4"/>
              </a:solidFill>
              <a:latin typeface="微软雅黑" pitchFamily="34" charset="-122"/>
              <a:ea typeface="微软雅黑" pitchFamily="34" charset="-122"/>
            </a:rPr>
            <a:t>EXCEL</a:t>
          </a:r>
          <a:r>
            <a:rPr lang="zh-CN" altLang="en-US" dirty="0" smtClean="0">
              <a:solidFill>
                <a:schemeClr val="accent4"/>
              </a:solidFill>
              <a:latin typeface="微软雅黑" pitchFamily="34" charset="-122"/>
              <a:ea typeface="微软雅黑" pitchFamily="34" charset="-122"/>
            </a:rPr>
            <a:t>数据表格发送至指定邮箱</a:t>
          </a:r>
          <a:r>
            <a:rPr lang="zh-CN" altLang="en-US" dirty="0" smtClean="0">
              <a:latin typeface="微软雅黑" pitchFamily="34" charset="-122"/>
              <a:ea typeface="微软雅黑" pitchFamily="34" charset="-122"/>
            </a:rPr>
            <a:t>； </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（三）申请材料审核通过后，本公司以电子邮件的形式出具</a:t>
          </a:r>
          <a:r>
            <a:rPr lang="en-US" altLang="en-US"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信息披露义务人持股及变更查询名单确认表</a:t>
          </a:r>
          <a:r>
            <a:rPr lang="en-US" altLang="en-US" dirty="0" smtClean="0">
              <a:solidFill>
                <a:srgbClr val="C00000"/>
              </a:solidFill>
              <a:latin typeface="微软雅黑" pitchFamily="34" charset="-122"/>
              <a:ea typeface="微软雅黑" pitchFamily="34" charset="-122"/>
            </a:rPr>
            <a:t>》</a:t>
          </a:r>
          <a:r>
            <a:rPr lang="zh-CN" altLang="en-US" dirty="0" smtClean="0">
              <a:latin typeface="微软雅黑" pitchFamily="34" charset="-122"/>
              <a:ea typeface="微软雅黑" pitchFamily="34" charset="-122"/>
            </a:rPr>
            <a:t>（以下简称</a:t>
          </a:r>
          <a:r>
            <a:rPr lang="en-US" alt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确认表</a:t>
          </a:r>
          <a:r>
            <a:rPr lang="en-US" alt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）及</a:t>
          </a:r>
          <a:r>
            <a:rPr lang="en-US" altLang="zh-CN"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收费通知书</a:t>
          </a:r>
          <a:r>
            <a:rPr lang="en-US" altLang="zh-CN" dirty="0" smtClean="0">
              <a:solidFill>
                <a:srgbClr val="C00000"/>
              </a:solidFill>
              <a:latin typeface="微软雅黑" pitchFamily="34" charset="-122"/>
              <a:ea typeface="微软雅黑" pitchFamily="34" charset="-122"/>
            </a:rPr>
            <a:t>》</a:t>
          </a:r>
          <a:r>
            <a:rPr lang="zh-CN" altLang="en-US" dirty="0" smtClean="0">
              <a:latin typeface="微软雅黑" pitchFamily="34" charset="-122"/>
              <a:ea typeface="微软雅黑" pitchFamily="34" charset="-122"/>
            </a:rPr>
            <a:t>； </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（四）发行人核对</a:t>
          </a:r>
          <a:r>
            <a:rPr lang="en-US" alt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确认表</a:t>
          </a:r>
          <a:r>
            <a:rPr lang="en-US" alt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内容，确认查询对象是否完整，查询对象姓名及证件号码是否准确并缴纳查询手续费； </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（五）本公司收到查询费用后，向发行人邮寄</a:t>
          </a:r>
          <a:r>
            <a:rPr lang="en-US" altLang="en-US"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信息披露义务人持股及股份变更查询证明</a:t>
          </a:r>
          <a:r>
            <a:rPr lang="en-US" altLang="en-US" dirty="0" smtClean="0">
              <a:solidFill>
                <a:srgbClr val="C00000"/>
              </a:solidFill>
              <a:latin typeface="微软雅黑" pitchFamily="34" charset="-122"/>
              <a:ea typeface="微软雅黑" pitchFamily="34" charset="-122"/>
            </a:rPr>
            <a:t>》</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dgm:t>
    </dgm:pt>
    <dgm:pt modelId="{B231C20A-1A26-4360-A649-84EBB7BA14C4}" type="parTrans" cxnId="{F9D58483-B154-4954-8F3F-5399D5441358}">
      <dgm:prSet/>
      <dgm:spPr/>
      <dgm:t>
        <a:bodyPr/>
        <a:lstStyle/>
        <a:p>
          <a:endParaRPr lang="zh-CN" altLang="en-US">
            <a:solidFill>
              <a:schemeClr val="tx1"/>
            </a:solidFill>
            <a:latin typeface="微软雅黑" pitchFamily="34" charset="-122"/>
            <a:ea typeface="微软雅黑" pitchFamily="34" charset="-122"/>
          </a:endParaRPr>
        </a:p>
      </dgm:t>
    </dgm:pt>
    <dgm:pt modelId="{DF76BB42-A731-4463-9E2F-E95241F012C2}" type="sibTrans" cxnId="{F9D58483-B154-4954-8F3F-5399D5441358}">
      <dgm:prSet/>
      <dgm:spPr/>
      <dgm:t>
        <a:bodyPr/>
        <a:lstStyle/>
        <a:p>
          <a:endParaRPr lang="zh-CN" altLang="en-US">
            <a:solidFill>
              <a:schemeClr val="tx1"/>
            </a:solidFill>
            <a:latin typeface="微软雅黑" pitchFamily="34" charset="-122"/>
            <a:ea typeface="微软雅黑" pitchFamily="34" charset="-122"/>
          </a:endParaRPr>
        </a:p>
      </dgm:t>
    </dgm:pt>
    <dgm:pt modelId="{5FEBA8CA-273E-430F-A093-0C9E3EF0D6E0}" type="pres">
      <dgm:prSet presAssocID="{B5C9E1FA-1F37-43D0-B0F7-54AA294F54DC}" presName="linear" presStyleCnt="0">
        <dgm:presLayoutVars>
          <dgm:dir/>
          <dgm:resizeHandles val="exact"/>
        </dgm:presLayoutVars>
      </dgm:prSet>
      <dgm:spPr/>
      <dgm:t>
        <a:bodyPr/>
        <a:lstStyle/>
        <a:p>
          <a:endParaRPr lang="zh-CN" altLang="en-US"/>
        </a:p>
      </dgm:t>
    </dgm:pt>
    <dgm:pt modelId="{32CE92D5-CB60-466F-BE16-2F55425F4B19}" type="pres">
      <dgm:prSet presAssocID="{0C3008AC-DB84-4D4C-BB4B-31C79D415AAD}" presName="comp" presStyleCnt="0"/>
      <dgm:spPr/>
      <dgm:t>
        <a:bodyPr/>
        <a:lstStyle/>
        <a:p>
          <a:endParaRPr lang="zh-CN" altLang="en-US"/>
        </a:p>
      </dgm:t>
    </dgm:pt>
    <dgm:pt modelId="{3329D7DE-4F5E-4483-91AF-74BEFD494A29}" type="pres">
      <dgm:prSet presAssocID="{0C3008AC-DB84-4D4C-BB4B-31C79D415AAD}" presName="box" presStyleLbl="node1" presStyleIdx="0" presStyleCnt="1" custLinFactNeighborX="847"/>
      <dgm:spPr/>
      <dgm:t>
        <a:bodyPr/>
        <a:lstStyle/>
        <a:p>
          <a:endParaRPr lang="zh-CN" altLang="en-US"/>
        </a:p>
      </dgm:t>
    </dgm:pt>
    <dgm:pt modelId="{D9D708D8-01F1-40A2-B2B6-B1678537D4D5}" type="pres">
      <dgm:prSet presAssocID="{0C3008AC-DB84-4D4C-BB4B-31C79D415AAD}" presName="img" presStyleLbl="fgImgPlace1" presStyleIdx="0" presStyleCnt="1" custScaleY="48413" custLinFactNeighborX="-13983" custLinFactNeighborY="-595"/>
      <dgm:spPr>
        <a:blipFill rotWithShape="0">
          <a:blip xmlns:r="http://schemas.openxmlformats.org/officeDocument/2006/relationships" r:embed="rId1"/>
          <a:stretch>
            <a:fillRect/>
          </a:stretch>
        </a:blipFill>
      </dgm:spPr>
      <dgm:t>
        <a:bodyPr/>
        <a:lstStyle/>
        <a:p>
          <a:endParaRPr lang="zh-CN" altLang="en-US"/>
        </a:p>
      </dgm:t>
    </dgm:pt>
    <dgm:pt modelId="{8DA4038E-F327-4D31-81D8-697DD3616C3D}" type="pres">
      <dgm:prSet presAssocID="{0C3008AC-DB84-4D4C-BB4B-31C79D415AAD}" presName="text" presStyleLbl="node1" presStyleIdx="0" presStyleCnt="1">
        <dgm:presLayoutVars>
          <dgm:bulletEnabled val="1"/>
        </dgm:presLayoutVars>
      </dgm:prSet>
      <dgm:spPr/>
      <dgm:t>
        <a:bodyPr/>
        <a:lstStyle/>
        <a:p>
          <a:endParaRPr lang="zh-CN" altLang="en-US"/>
        </a:p>
      </dgm:t>
    </dgm:pt>
  </dgm:ptLst>
  <dgm:cxnLst>
    <dgm:cxn modelId="{FC43FFEF-D871-4CA3-B8A8-F6F28DF93073}" type="presOf" srcId="{B5C9E1FA-1F37-43D0-B0F7-54AA294F54DC}" destId="{5FEBA8CA-273E-430F-A093-0C9E3EF0D6E0}" srcOrd="0" destOrd="0" presId="urn:microsoft.com/office/officeart/2005/8/layout/vList4#6"/>
    <dgm:cxn modelId="{CE4A810D-49FB-466F-B3D6-0E252E300BB6}" type="presOf" srcId="{0C3008AC-DB84-4D4C-BB4B-31C79D415AAD}" destId="{8DA4038E-F327-4D31-81D8-697DD3616C3D}" srcOrd="1" destOrd="0" presId="urn:microsoft.com/office/officeart/2005/8/layout/vList4#6"/>
    <dgm:cxn modelId="{F9D58483-B154-4954-8F3F-5399D5441358}" srcId="{B5C9E1FA-1F37-43D0-B0F7-54AA294F54DC}" destId="{0C3008AC-DB84-4D4C-BB4B-31C79D415AAD}" srcOrd="0" destOrd="0" parTransId="{B231C20A-1A26-4360-A649-84EBB7BA14C4}" sibTransId="{DF76BB42-A731-4463-9E2F-E95241F012C2}"/>
    <dgm:cxn modelId="{FA0906E7-EB3D-49D1-B47A-FF2F0A81143F}" type="presOf" srcId="{0C3008AC-DB84-4D4C-BB4B-31C79D415AAD}" destId="{3329D7DE-4F5E-4483-91AF-74BEFD494A29}" srcOrd="0" destOrd="0" presId="urn:microsoft.com/office/officeart/2005/8/layout/vList4#6"/>
    <dgm:cxn modelId="{46A0E100-018A-46F9-BAC5-F80FD82919E5}" type="presParOf" srcId="{5FEBA8CA-273E-430F-A093-0C9E3EF0D6E0}" destId="{32CE92D5-CB60-466F-BE16-2F55425F4B19}" srcOrd="0" destOrd="0" presId="urn:microsoft.com/office/officeart/2005/8/layout/vList4#6"/>
    <dgm:cxn modelId="{DE64D4E9-6353-49F1-B374-3C65BBBB78FC}" type="presParOf" srcId="{32CE92D5-CB60-466F-BE16-2F55425F4B19}" destId="{3329D7DE-4F5E-4483-91AF-74BEFD494A29}" srcOrd="0" destOrd="0" presId="urn:microsoft.com/office/officeart/2005/8/layout/vList4#6"/>
    <dgm:cxn modelId="{7D100ACD-C2A1-4B76-8FA9-EA273A9EA3DF}" type="presParOf" srcId="{32CE92D5-CB60-466F-BE16-2F55425F4B19}" destId="{D9D708D8-01F1-40A2-B2B6-B1678537D4D5}" srcOrd="1" destOrd="0" presId="urn:microsoft.com/office/officeart/2005/8/layout/vList4#6"/>
    <dgm:cxn modelId="{CEBBCB9B-A0F4-4A0C-8452-C74DF250BE0C}" type="presParOf" srcId="{32CE92D5-CB60-466F-BE16-2F55425F4B19}" destId="{8DA4038E-F327-4D31-81D8-697DD3616C3D}" srcOrd="2" destOrd="0" presId="urn:microsoft.com/office/officeart/2005/8/layout/vList4#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1FF94-9E6D-4995-BD3F-1F21CF928E0D}">
      <dsp:nvSpPr>
        <dsp:cNvPr id="0" name=""/>
        <dsp:cNvSpPr/>
      </dsp:nvSpPr>
      <dsp:spPr>
        <a:xfrm>
          <a:off x="0" y="622525"/>
          <a:ext cx="7632226" cy="830034"/>
        </a:xfrm>
        <a:prstGeom prst="notchedRightArrow">
          <a:avLst/>
        </a:prstGeom>
        <a:solidFill>
          <a:srgbClr val="BCDBEE"/>
        </a:solidFill>
        <a:ln>
          <a:noFill/>
        </a:ln>
        <a:effectLst/>
      </dsp:spPr>
      <dsp:style>
        <a:lnRef idx="0">
          <a:scrgbClr r="0" g="0" b="0"/>
        </a:lnRef>
        <a:fillRef idx="1">
          <a:scrgbClr r="0" g="0" b="0"/>
        </a:fillRef>
        <a:effectRef idx="0">
          <a:scrgbClr r="0" g="0" b="0"/>
        </a:effectRef>
        <a:fontRef idx="minor"/>
      </dsp:style>
    </dsp:sp>
    <dsp:sp modelId="{185FE0CA-1D35-42D4-AFF6-F263AC1CBAA7}">
      <dsp:nvSpPr>
        <dsp:cNvPr id="0" name=""/>
        <dsp:cNvSpPr/>
      </dsp:nvSpPr>
      <dsp:spPr>
        <a:xfrm>
          <a:off x="83" y="0"/>
          <a:ext cx="3350651" cy="83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endParaRPr lang="zh-CN" altLang="en-US" sz="1800" kern="1200" dirty="0">
            <a:latin typeface="楷体" pitchFamily="49" charset="-122"/>
            <a:ea typeface="楷体" pitchFamily="49" charset="-122"/>
          </a:endParaRPr>
        </a:p>
      </dsp:txBody>
      <dsp:txXfrm>
        <a:off x="83" y="0"/>
        <a:ext cx="3350651" cy="830034"/>
      </dsp:txXfrm>
    </dsp:sp>
    <dsp:sp modelId="{9CFD83E7-9523-4066-BCA6-3986ED4EC5D4}">
      <dsp:nvSpPr>
        <dsp:cNvPr id="0" name=""/>
        <dsp:cNvSpPr/>
      </dsp:nvSpPr>
      <dsp:spPr>
        <a:xfrm>
          <a:off x="1571655" y="933788"/>
          <a:ext cx="207508" cy="207508"/>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E2DCFE-C767-40E7-B85E-76DA7548AA73}">
      <dsp:nvSpPr>
        <dsp:cNvPr id="0" name=""/>
        <dsp:cNvSpPr/>
      </dsp:nvSpPr>
      <dsp:spPr>
        <a:xfrm>
          <a:off x="3518267" y="1245051"/>
          <a:ext cx="3350651" cy="83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endParaRPr lang="zh-CN" altLang="en-US" sz="1800" kern="1200" dirty="0">
            <a:latin typeface="楷体" pitchFamily="49" charset="-122"/>
            <a:ea typeface="楷体" pitchFamily="49" charset="-122"/>
          </a:endParaRPr>
        </a:p>
      </dsp:txBody>
      <dsp:txXfrm>
        <a:off x="3518267" y="1245051"/>
        <a:ext cx="3350651" cy="830034"/>
      </dsp:txXfrm>
    </dsp:sp>
    <dsp:sp modelId="{791FD8CD-6699-4068-AE9C-A6310E1F55C5}">
      <dsp:nvSpPr>
        <dsp:cNvPr id="0" name=""/>
        <dsp:cNvSpPr/>
      </dsp:nvSpPr>
      <dsp:spPr>
        <a:xfrm>
          <a:off x="5089839" y="933788"/>
          <a:ext cx="207508" cy="207508"/>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9936B-7C86-4ADE-B7D3-B2AFD4ECE048}">
      <dsp:nvSpPr>
        <dsp:cNvPr id="0" name=""/>
        <dsp:cNvSpPr/>
      </dsp:nvSpPr>
      <dsp:spPr>
        <a:xfrm>
          <a:off x="2321" y="124790"/>
          <a:ext cx="2263691" cy="576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altLang="en-US" sz="2400" b="0" kern="1200" dirty="0" smtClean="0">
              <a:latin typeface="微软雅黑" pitchFamily="34" charset="-122"/>
              <a:ea typeface="微软雅黑" pitchFamily="34" charset="-122"/>
            </a:rPr>
            <a:t>下发次数</a:t>
          </a:r>
          <a:endParaRPr lang="zh-CN" altLang="en-US" sz="2400" b="0" kern="1200" dirty="0">
            <a:latin typeface="微软雅黑" pitchFamily="34" charset="-122"/>
            <a:ea typeface="微软雅黑" pitchFamily="34" charset="-122"/>
          </a:endParaRPr>
        </a:p>
      </dsp:txBody>
      <dsp:txXfrm>
        <a:off x="2321" y="124790"/>
        <a:ext cx="2263691" cy="576000"/>
      </dsp:txXfrm>
    </dsp:sp>
    <dsp:sp modelId="{4CB7E6BE-63D0-4E6A-BFD4-5904FF38E806}">
      <dsp:nvSpPr>
        <dsp:cNvPr id="0" name=""/>
        <dsp:cNvSpPr/>
      </dsp:nvSpPr>
      <dsp:spPr>
        <a:xfrm>
          <a:off x="0" y="713834"/>
          <a:ext cx="2263691" cy="395279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ctr" anchorCtr="0">
          <a:noAutofit/>
        </a:bodyPr>
        <a:lstStyle/>
        <a:p>
          <a:pPr marL="228600" lvl="1" indent="-228600" algn="l" defTabSz="889000">
            <a:lnSpc>
              <a:spcPct val="90000"/>
            </a:lnSpc>
            <a:spcBef>
              <a:spcPct val="0"/>
            </a:spcBef>
            <a:spcAft>
              <a:spcPct val="15000"/>
            </a:spcAft>
            <a:buChar char="••"/>
          </a:pPr>
          <a:r>
            <a:rPr lang="zh-CN" altLang="en-US" sz="2000" b="0" kern="1200" dirty="0" smtClean="0">
              <a:latin typeface="微软雅黑" pitchFamily="34" charset="-122"/>
              <a:ea typeface="微软雅黑" pitchFamily="34" charset="-122"/>
            </a:rPr>
            <a:t>每月两次</a:t>
          </a:r>
          <a:endParaRPr lang="zh-CN" altLang="en-US" sz="2000" b="0" kern="1200" dirty="0">
            <a:latin typeface="微软雅黑" pitchFamily="34" charset="-122"/>
            <a:ea typeface="微软雅黑" pitchFamily="34" charset="-122"/>
          </a:endParaRPr>
        </a:p>
      </dsp:txBody>
      <dsp:txXfrm>
        <a:off x="0" y="713834"/>
        <a:ext cx="2263691" cy="3952799"/>
      </dsp:txXfrm>
    </dsp:sp>
    <dsp:sp modelId="{7903D1BE-7E5D-445F-8ABE-24CF59FE00C9}">
      <dsp:nvSpPr>
        <dsp:cNvPr id="0" name=""/>
        <dsp:cNvSpPr/>
      </dsp:nvSpPr>
      <dsp:spPr>
        <a:xfrm>
          <a:off x="2582930" y="124790"/>
          <a:ext cx="2263691" cy="576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altLang="en-US" sz="2400" b="0" kern="1200" dirty="0" smtClean="0">
              <a:latin typeface="微软雅黑" pitchFamily="34" charset="-122"/>
              <a:ea typeface="微软雅黑" pitchFamily="34" charset="-122"/>
            </a:rPr>
            <a:t>下发时间</a:t>
          </a:r>
          <a:endParaRPr lang="zh-CN" altLang="en-US" sz="2400" b="0" kern="1200" dirty="0">
            <a:latin typeface="微软雅黑" pitchFamily="34" charset="-122"/>
            <a:ea typeface="微软雅黑" pitchFamily="34" charset="-122"/>
          </a:endParaRPr>
        </a:p>
      </dsp:txBody>
      <dsp:txXfrm>
        <a:off x="2582930" y="124790"/>
        <a:ext cx="2263691" cy="576000"/>
      </dsp:txXfrm>
    </dsp:sp>
    <dsp:sp modelId="{C58DDD8A-3F62-4DA3-9712-750935508A08}">
      <dsp:nvSpPr>
        <dsp:cNvPr id="0" name=""/>
        <dsp:cNvSpPr/>
      </dsp:nvSpPr>
      <dsp:spPr>
        <a:xfrm>
          <a:off x="2582930" y="700790"/>
          <a:ext cx="2263691" cy="395279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b="0" kern="1200" dirty="0" smtClean="0">
              <a:latin typeface="微软雅黑" pitchFamily="34" charset="-122"/>
              <a:ea typeface="微软雅黑" pitchFamily="34" charset="-122"/>
            </a:rPr>
            <a:t>每月初五个工作日</a:t>
          </a:r>
          <a:r>
            <a:rPr kumimoji="1" lang="zh-CN" altLang="en-US" sz="2000" b="0" kern="1200" dirty="0" smtClean="0">
              <a:latin typeface="微软雅黑" pitchFamily="34" charset="-122"/>
              <a:ea typeface="微软雅黑" pitchFamily="34" charset="-122"/>
            </a:rPr>
            <a:t>提供截止上个月最后一个工作日的持有人名册</a:t>
          </a:r>
          <a:endParaRPr lang="zh-CN" altLang="en-US" sz="2000" b="0" kern="1200" dirty="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r>
            <a:rPr kumimoji="1" lang="zh-CN" altLang="en-US" sz="2000" b="0" kern="1200" dirty="0" smtClean="0">
              <a:latin typeface="微软雅黑" pitchFamily="34" charset="-122"/>
              <a:ea typeface="微软雅黑" pitchFamily="34" charset="-122"/>
            </a:rPr>
            <a:t>每月</a:t>
          </a:r>
          <a:r>
            <a:rPr kumimoji="1" lang="en-US" altLang="zh-CN" sz="2000" b="0" kern="1200" dirty="0" smtClean="0">
              <a:latin typeface="微软雅黑" pitchFamily="34" charset="-122"/>
              <a:ea typeface="微软雅黑" pitchFamily="34" charset="-122"/>
            </a:rPr>
            <a:t>15</a:t>
          </a:r>
          <a:r>
            <a:rPr kumimoji="1" lang="zh-CN" altLang="en-US" sz="2000" b="0" kern="1200" dirty="0" smtClean="0">
              <a:latin typeface="微软雅黑" pitchFamily="34" charset="-122"/>
              <a:ea typeface="微软雅黑" pitchFamily="34" charset="-122"/>
            </a:rPr>
            <a:t>日后五个工作日内向上市公司提供截止本月</a:t>
          </a:r>
          <a:r>
            <a:rPr kumimoji="1" lang="en-US" altLang="zh-CN" sz="2000" b="0" kern="1200" dirty="0" smtClean="0">
              <a:latin typeface="微软雅黑" pitchFamily="34" charset="-122"/>
              <a:ea typeface="微软雅黑" pitchFamily="34" charset="-122"/>
            </a:rPr>
            <a:t>15</a:t>
          </a:r>
          <a:r>
            <a:rPr kumimoji="1" lang="zh-CN" altLang="en-US" sz="2000" b="0" kern="1200" dirty="0" smtClean="0">
              <a:latin typeface="微软雅黑" pitchFamily="34" charset="-122"/>
              <a:ea typeface="微软雅黑" pitchFamily="34" charset="-122"/>
            </a:rPr>
            <a:t>日（该日为非工作日的，应为该日前一个工作日）的持有人名册</a:t>
          </a:r>
          <a:endParaRPr lang="zh-CN" altLang="en-US" sz="2000" b="0" kern="1200" dirty="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endParaRPr kumimoji="1" lang="zh-CN" altLang="en-US" sz="2000" b="0" kern="1200" dirty="0"/>
        </a:p>
      </dsp:txBody>
      <dsp:txXfrm>
        <a:off x="2582930" y="700790"/>
        <a:ext cx="2263691" cy="3952799"/>
      </dsp:txXfrm>
    </dsp:sp>
    <dsp:sp modelId="{79F202E7-56E4-41FF-B29A-052F6FCBFD41}">
      <dsp:nvSpPr>
        <dsp:cNvPr id="0" name=""/>
        <dsp:cNvSpPr/>
      </dsp:nvSpPr>
      <dsp:spPr>
        <a:xfrm>
          <a:off x="5163538" y="124790"/>
          <a:ext cx="2263691" cy="576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altLang="en-US" sz="2400" b="0" kern="1200" dirty="0" smtClean="0">
              <a:latin typeface="微软雅黑" pitchFamily="34" charset="-122"/>
              <a:ea typeface="微软雅黑" pitchFamily="34" charset="-122"/>
            </a:rPr>
            <a:t>名册类型</a:t>
          </a:r>
          <a:endParaRPr lang="zh-CN" altLang="en-US" sz="2400" b="0" kern="1200" dirty="0">
            <a:latin typeface="微软雅黑" pitchFamily="34" charset="-122"/>
            <a:ea typeface="微软雅黑" pitchFamily="34" charset="-122"/>
          </a:endParaRPr>
        </a:p>
      </dsp:txBody>
      <dsp:txXfrm>
        <a:off x="5163538" y="124790"/>
        <a:ext cx="2263691" cy="576000"/>
      </dsp:txXfrm>
    </dsp:sp>
    <dsp:sp modelId="{E84DF1BB-F0A2-43B8-A264-6726AC220F19}">
      <dsp:nvSpPr>
        <dsp:cNvPr id="0" name=""/>
        <dsp:cNvSpPr/>
      </dsp:nvSpPr>
      <dsp:spPr>
        <a:xfrm>
          <a:off x="5163538" y="700790"/>
          <a:ext cx="2263691" cy="395279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ctr" anchorCtr="0">
          <a:noAutofit/>
        </a:bodyPr>
        <a:lstStyle/>
        <a:p>
          <a:pPr marL="228600" lvl="1" indent="-228600" algn="l" defTabSz="889000">
            <a:lnSpc>
              <a:spcPct val="90000"/>
            </a:lnSpc>
            <a:spcBef>
              <a:spcPct val="0"/>
            </a:spcBef>
            <a:spcAft>
              <a:spcPct val="15000"/>
            </a:spcAft>
            <a:buChar char="••"/>
          </a:pPr>
          <a:r>
            <a:rPr lang="zh-CN" altLang="en-US" sz="2000" b="0" kern="1200" dirty="0" smtClean="0">
              <a:latin typeface="微软雅黑" pitchFamily="34" charset="-122"/>
              <a:ea typeface="微软雅黑" pitchFamily="34" charset="-122"/>
            </a:rPr>
            <a:t>全体持有人名册</a:t>
          </a:r>
          <a:endParaRPr lang="zh-CN" altLang="en-US" sz="2000" b="0" kern="1200" dirty="0">
            <a:latin typeface="微软雅黑" pitchFamily="34" charset="-122"/>
            <a:ea typeface="微软雅黑" pitchFamily="34" charset="-122"/>
          </a:endParaRPr>
        </a:p>
      </dsp:txBody>
      <dsp:txXfrm>
        <a:off x="5163538" y="700790"/>
        <a:ext cx="2263691" cy="3952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72517-07FC-4853-9CF5-196F87EF4843}">
      <dsp:nvSpPr>
        <dsp:cNvPr id="0" name=""/>
        <dsp:cNvSpPr/>
      </dsp:nvSpPr>
      <dsp:spPr>
        <a:xfrm>
          <a:off x="144" y="1513651"/>
          <a:ext cx="2046101" cy="168760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51435" rIns="51435" bIns="5143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latin typeface="微软雅黑" pitchFamily="34" charset="-122"/>
              <a:ea typeface="微软雅黑" pitchFamily="34" charset="-122"/>
            </a:rPr>
            <a:t>每日下发（按股份性质）</a:t>
          </a:r>
          <a:endParaRPr lang="zh-CN" altLang="en-US" sz="1600" kern="1200" dirty="0">
            <a:latin typeface="微软雅黑" pitchFamily="34" charset="-122"/>
            <a:ea typeface="微软雅黑" pitchFamily="34" charset="-122"/>
          </a:endParaRPr>
        </a:p>
        <a:p>
          <a:pPr marL="171450" lvl="1" indent="-171450" algn="l" defTabSz="711200">
            <a:lnSpc>
              <a:spcPct val="90000"/>
            </a:lnSpc>
            <a:spcBef>
              <a:spcPct val="0"/>
            </a:spcBef>
            <a:spcAft>
              <a:spcPct val="15000"/>
            </a:spcAft>
            <a:buChar char="••"/>
          </a:pPr>
          <a:r>
            <a:rPr lang="zh-CN" altLang="en-US" sz="1600" kern="1200" dirty="0" smtClean="0">
              <a:latin typeface="微软雅黑" pitchFamily="34" charset="-122"/>
              <a:ea typeface="微软雅黑" pitchFamily="34" charset="-122"/>
            </a:rPr>
            <a:t>月中月末（按持有人类别）</a:t>
          </a:r>
          <a:endParaRPr lang="zh-CN" altLang="en-US" sz="1600" kern="1200" dirty="0">
            <a:latin typeface="微软雅黑" pitchFamily="34" charset="-122"/>
            <a:ea typeface="微软雅黑" pitchFamily="34" charset="-122"/>
          </a:endParaRPr>
        </a:p>
      </dsp:txBody>
      <dsp:txXfrm>
        <a:off x="38980" y="1552487"/>
        <a:ext cx="1968429" cy="1248303"/>
      </dsp:txXfrm>
    </dsp:sp>
    <dsp:sp modelId="{63D1F55B-0513-4FF3-A9EA-1EECCBCFDE67}">
      <dsp:nvSpPr>
        <dsp:cNvPr id="0" name=""/>
        <dsp:cNvSpPr/>
      </dsp:nvSpPr>
      <dsp:spPr>
        <a:xfrm>
          <a:off x="1171234" y="1991849"/>
          <a:ext cx="2143806" cy="2143806"/>
        </a:xfrm>
        <a:prstGeom prst="leftCircularArrow">
          <a:avLst>
            <a:gd name="adj1" fmla="val 2633"/>
            <a:gd name="adj2" fmla="val 320027"/>
            <a:gd name="adj3" fmla="val 2095538"/>
            <a:gd name="adj4" fmla="val 9024489"/>
            <a:gd name="adj5" fmla="val 307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C7F6B1-62AC-4E47-AE93-B296DE1999A7}">
      <dsp:nvSpPr>
        <dsp:cNvPr id="0" name=""/>
        <dsp:cNvSpPr/>
      </dsp:nvSpPr>
      <dsp:spPr>
        <a:xfrm>
          <a:off x="454833" y="2839627"/>
          <a:ext cx="1818756" cy="7232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微软雅黑" pitchFamily="34" charset="-122"/>
              <a:ea typeface="微软雅黑" pitchFamily="34" charset="-122"/>
            </a:rPr>
            <a:t>下发时间</a:t>
          </a:r>
          <a:endParaRPr lang="zh-CN" altLang="en-US" sz="3200" kern="1200" dirty="0">
            <a:latin typeface="微软雅黑" pitchFamily="34" charset="-122"/>
            <a:ea typeface="微软雅黑" pitchFamily="34" charset="-122"/>
          </a:endParaRPr>
        </a:p>
      </dsp:txBody>
      <dsp:txXfrm>
        <a:off x="476017" y="2860811"/>
        <a:ext cx="1776388" cy="680891"/>
      </dsp:txXfrm>
    </dsp:sp>
    <dsp:sp modelId="{DBFFB789-14E6-4E05-BA90-869E7256549D}">
      <dsp:nvSpPr>
        <dsp:cNvPr id="0" name=""/>
        <dsp:cNvSpPr/>
      </dsp:nvSpPr>
      <dsp:spPr>
        <a:xfrm>
          <a:off x="2542334" y="1513651"/>
          <a:ext cx="2046101" cy="168760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按股份性质</a:t>
          </a:r>
          <a:endParaRPr lang="zh-CN" altLang="en-US" sz="2000" kern="1200" dirty="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按持有人类别</a:t>
          </a:r>
          <a:endParaRPr lang="zh-CN" altLang="en-US" sz="2000" kern="1200" dirty="0">
            <a:latin typeface="微软雅黑" pitchFamily="34" charset="-122"/>
            <a:ea typeface="微软雅黑" pitchFamily="34" charset="-122"/>
          </a:endParaRPr>
        </a:p>
      </dsp:txBody>
      <dsp:txXfrm>
        <a:off x="2581170" y="1914116"/>
        <a:ext cx="1968429" cy="1248303"/>
      </dsp:txXfrm>
    </dsp:sp>
    <dsp:sp modelId="{AD9FEAC0-AA07-44A3-AE04-4193F2739C88}">
      <dsp:nvSpPr>
        <dsp:cNvPr id="0" name=""/>
        <dsp:cNvSpPr/>
      </dsp:nvSpPr>
      <dsp:spPr>
        <a:xfrm>
          <a:off x="3696372" y="513082"/>
          <a:ext cx="2405252" cy="2405252"/>
        </a:xfrm>
        <a:prstGeom prst="circularArrow">
          <a:avLst>
            <a:gd name="adj1" fmla="val 2346"/>
            <a:gd name="adj2" fmla="val 283356"/>
            <a:gd name="adj3" fmla="val 19541134"/>
            <a:gd name="adj4" fmla="val 12575511"/>
            <a:gd name="adj5" fmla="val 27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7083A6-E96D-4744-B266-81F8DCDF4171}">
      <dsp:nvSpPr>
        <dsp:cNvPr id="0" name=""/>
        <dsp:cNvSpPr/>
      </dsp:nvSpPr>
      <dsp:spPr>
        <a:xfrm>
          <a:off x="2997023" y="1152021"/>
          <a:ext cx="1818756" cy="7232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微软雅黑" pitchFamily="34" charset="-122"/>
              <a:ea typeface="微软雅黑" pitchFamily="34" charset="-122"/>
            </a:rPr>
            <a:t>下发类型</a:t>
          </a:r>
          <a:endParaRPr lang="zh-CN" altLang="en-US" sz="3200" kern="1200" dirty="0">
            <a:latin typeface="微软雅黑" pitchFamily="34" charset="-122"/>
            <a:ea typeface="微软雅黑" pitchFamily="34" charset="-122"/>
          </a:endParaRPr>
        </a:p>
      </dsp:txBody>
      <dsp:txXfrm>
        <a:off x="3018207" y="1173205"/>
        <a:ext cx="1776388" cy="680891"/>
      </dsp:txXfrm>
    </dsp:sp>
    <dsp:sp modelId="{98B38BF9-CEDD-4ED4-803A-934D26061598}">
      <dsp:nvSpPr>
        <dsp:cNvPr id="0" name=""/>
        <dsp:cNvSpPr/>
      </dsp:nvSpPr>
      <dsp:spPr>
        <a:xfrm>
          <a:off x="5084523" y="1513651"/>
          <a:ext cx="2046101" cy="168760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办理工商变更</a:t>
          </a:r>
          <a:endParaRPr lang="zh-CN" altLang="en-US" sz="2000" kern="1200" dirty="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其他需要申报股本结构证明的情形</a:t>
          </a:r>
          <a:endParaRPr lang="zh-CN" altLang="en-US" sz="2000" kern="1200" dirty="0">
            <a:latin typeface="微软雅黑" pitchFamily="34" charset="-122"/>
            <a:ea typeface="微软雅黑" pitchFamily="34" charset="-122"/>
          </a:endParaRPr>
        </a:p>
      </dsp:txBody>
      <dsp:txXfrm>
        <a:off x="5123359" y="1552487"/>
        <a:ext cx="1968429" cy="1248303"/>
      </dsp:txXfrm>
    </dsp:sp>
    <dsp:sp modelId="{9F894449-800E-4B66-ACA7-58476343C5E2}">
      <dsp:nvSpPr>
        <dsp:cNvPr id="0" name=""/>
        <dsp:cNvSpPr/>
      </dsp:nvSpPr>
      <dsp:spPr>
        <a:xfrm>
          <a:off x="5539212" y="2839627"/>
          <a:ext cx="1818756" cy="7232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微软雅黑" pitchFamily="34" charset="-122"/>
              <a:ea typeface="微软雅黑" pitchFamily="34" charset="-122"/>
            </a:rPr>
            <a:t>用途</a:t>
          </a:r>
          <a:endParaRPr lang="zh-CN" altLang="en-US" sz="3200" kern="1200" dirty="0">
            <a:latin typeface="微软雅黑" pitchFamily="34" charset="-122"/>
            <a:ea typeface="微软雅黑" pitchFamily="34" charset="-122"/>
          </a:endParaRPr>
        </a:p>
      </dsp:txBody>
      <dsp:txXfrm>
        <a:off x="5560396" y="2860811"/>
        <a:ext cx="1776388" cy="6808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9D7DE-4F5E-4483-91AF-74BEFD494A29}">
      <dsp:nvSpPr>
        <dsp:cNvPr id="0" name=""/>
        <dsp:cNvSpPr/>
      </dsp:nvSpPr>
      <dsp:spPr>
        <a:xfrm>
          <a:off x="0" y="0"/>
          <a:ext cx="8429684" cy="450059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微软雅黑" pitchFamily="34" charset="-122"/>
              <a:ea typeface="微软雅黑" pitchFamily="34" charset="-122"/>
            </a:rPr>
            <a:t>概述：发行人发生并购、重组等情形的，可通过向本公司邮寄申报材料的方式向本公司申请查询信息披露义务人持股及股份变更情况。</a:t>
          </a:r>
          <a:endParaRPr lang="en-US" altLang="zh-CN" sz="2400" kern="1200" dirty="0" smtClean="0">
            <a:latin typeface="微软雅黑" pitchFamily="34" charset="-122"/>
            <a:ea typeface="微软雅黑" pitchFamily="34" charset="-122"/>
          </a:endParaRPr>
        </a:p>
      </dsp:txBody>
      <dsp:txXfrm>
        <a:off x="2135996" y="0"/>
        <a:ext cx="6293687" cy="4500594"/>
      </dsp:txXfrm>
    </dsp:sp>
    <dsp:sp modelId="{D9D708D8-01F1-40A2-B2B6-B1678537D4D5}">
      <dsp:nvSpPr>
        <dsp:cNvPr id="0" name=""/>
        <dsp:cNvSpPr/>
      </dsp:nvSpPr>
      <dsp:spPr>
        <a:xfrm>
          <a:off x="214314" y="1357325"/>
          <a:ext cx="1685936" cy="174309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9D7DE-4F5E-4483-91AF-74BEFD494A29}">
      <dsp:nvSpPr>
        <dsp:cNvPr id="0" name=""/>
        <dsp:cNvSpPr/>
      </dsp:nvSpPr>
      <dsp:spPr>
        <a:xfrm>
          <a:off x="0" y="0"/>
          <a:ext cx="8429684" cy="450059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0" kern="1200" dirty="0" smtClean="0">
              <a:latin typeface="微软雅黑" pitchFamily="34" charset="-122"/>
              <a:ea typeface="微软雅黑" pitchFamily="34" charset="-122"/>
            </a:rPr>
            <a:t>定义：</a:t>
          </a:r>
          <a:r>
            <a:rPr lang="zh-CN" altLang="en-US" sz="2400" b="0" kern="1200" dirty="0" smtClean="0">
              <a:solidFill>
                <a:srgbClr val="C00000"/>
              </a:solidFill>
              <a:latin typeface="微软雅黑" pitchFamily="34" charset="-122"/>
              <a:ea typeface="微软雅黑" pitchFamily="34" charset="-122"/>
            </a:rPr>
            <a:t>信息披露义务人</a:t>
          </a:r>
          <a:r>
            <a:rPr lang="zh-CN" altLang="en-US" sz="2400" b="0" kern="1200" dirty="0" smtClean="0">
              <a:latin typeface="微软雅黑" pitchFamily="34" charset="-122"/>
              <a:ea typeface="微软雅黑" pitchFamily="34" charset="-122"/>
            </a:rPr>
            <a:t>包括但不限于挂牌公司及其董事、监事、高级管理人员，交易对方及其董事、监事、高级管理人员（或主要负责人），相关专业机构及其他知悉本次事项内幕信息的法人和自然人，以及上述相关人员的直系亲属</a:t>
          </a:r>
          <a:r>
            <a:rPr lang="zh-CN" altLang="en-US" sz="2800" b="0" kern="1200" dirty="0" smtClean="0">
              <a:latin typeface="微软雅黑" pitchFamily="34" charset="-122"/>
              <a:ea typeface="微软雅黑" pitchFamily="34" charset="-122"/>
            </a:rPr>
            <a:t>。</a:t>
          </a:r>
          <a:endParaRPr lang="en-US" altLang="zh-CN" sz="2800" kern="1200" dirty="0" smtClean="0">
            <a:latin typeface="微软雅黑" pitchFamily="34" charset="-122"/>
            <a:ea typeface="微软雅黑" pitchFamily="34" charset="-122"/>
          </a:endParaRPr>
        </a:p>
      </dsp:txBody>
      <dsp:txXfrm>
        <a:off x="2135996" y="0"/>
        <a:ext cx="6293687" cy="4500594"/>
      </dsp:txXfrm>
    </dsp:sp>
    <dsp:sp modelId="{D9D708D8-01F1-40A2-B2B6-B1678537D4D5}">
      <dsp:nvSpPr>
        <dsp:cNvPr id="0" name=""/>
        <dsp:cNvSpPr/>
      </dsp:nvSpPr>
      <dsp:spPr>
        <a:xfrm>
          <a:off x="214314" y="1357325"/>
          <a:ext cx="1685936" cy="174309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9D7DE-4F5E-4483-91AF-74BEFD494A29}">
      <dsp:nvSpPr>
        <dsp:cNvPr id="0" name=""/>
        <dsp:cNvSpPr/>
      </dsp:nvSpPr>
      <dsp:spPr>
        <a:xfrm>
          <a:off x="0" y="0"/>
          <a:ext cx="8429684" cy="450059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CN" altLang="en-US" sz="2200" kern="1200" dirty="0" smtClean="0">
              <a:latin typeface="微软雅黑" pitchFamily="34" charset="-122"/>
              <a:ea typeface="微软雅黑" pitchFamily="34" charset="-122"/>
            </a:rPr>
            <a:t>所需材料：</a:t>
          </a:r>
          <a:endParaRPr lang="en-US" altLang="zh-CN" sz="2200" kern="1200" dirty="0" smtClean="0">
            <a:latin typeface="微软雅黑" pitchFamily="34" charset="-122"/>
            <a:ea typeface="微软雅黑" pitchFamily="34" charset="-122"/>
          </a:endParaRPr>
        </a:p>
        <a:p>
          <a:pPr lvl="0" algn="l" defTabSz="977900">
            <a:lnSpc>
              <a:spcPct val="90000"/>
            </a:lnSpc>
            <a:spcBef>
              <a:spcPct val="0"/>
            </a:spcBef>
            <a:spcAft>
              <a:spcPct val="35000"/>
            </a:spcAft>
          </a:pPr>
          <a:r>
            <a:rPr lang="zh-CN" altLang="en-US" sz="2200" kern="1200" dirty="0" smtClean="0">
              <a:latin typeface="微软雅黑" pitchFamily="34" charset="-122"/>
              <a:ea typeface="微软雅黑" pitchFamily="34" charset="-122"/>
            </a:rPr>
            <a:t>（一）</a:t>
          </a:r>
          <a:r>
            <a:rPr lang="en-US" altLang="en-US" sz="2200" kern="1200" dirty="0" smtClean="0">
              <a:latin typeface="微软雅黑" pitchFamily="34" charset="-122"/>
              <a:ea typeface="微软雅黑" pitchFamily="34" charset="-122"/>
            </a:rPr>
            <a:t>《</a:t>
          </a:r>
          <a:r>
            <a:rPr lang="zh-CN" altLang="en-US" sz="2200" kern="1200" dirty="0" smtClean="0">
              <a:latin typeface="微软雅黑" pitchFamily="34" charset="-122"/>
              <a:ea typeface="微软雅黑" pitchFamily="34" charset="-122"/>
            </a:rPr>
            <a:t>查询信息披露义务人持股及股份变更情况的申请</a:t>
          </a:r>
          <a:r>
            <a:rPr lang="en-US" altLang="en-US" sz="2200" kern="1200" dirty="0" smtClean="0">
              <a:latin typeface="微软雅黑" pitchFamily="34" charset="-122"/>
              <a:ea typeface="微软雅黑" pitchFamily="34" charset="-122"/>
            </a:rPr>
            <a:t>》</a:t>
          </a:r>
          <a:r>
            <a:rPr lang="zh-CN" altLang="en-US" sz="2200" kern="1200" dirty="0" smtClean="0">
              <a:latin typeface="微软雅黑" pitchFamily="34" charset="-122"/>
              <a:ea typeface="微软雅黑" pitchFamily="34" charset="-122"/>
            </a:rPr>
            <a:t>； </a:t>
          </a:r>
          <a:endParaRPr lang="en-US" altLang="zh-CN" sz="2200" kern="1200" dirty="0" smtClean="0">
            <a:latin typeface="微软雅黑" pitchFamily="34" charset="-122"/>
            <a:ea typeface="微软雅黑" pitchFamily="34" charset="-122"/>
          </a:endParaRPr>
        </a:p>
        <a:p>
          <a:pPr lvl="0" algn="l" defTabSz="977900">
            <a:lnSpc>
              <a:spcPct val="90000"/>
            </a:lnSpc>
            <a:spcBef>
              <a:spcPct val="0"/>
            </a:spcBef>
            <a:spcAft>
              <a:spcPct val="35000"/>
            </a:spcAft>
          </a:pPr>
          <a:r>
            <a:rPr lang="zh-CN" altLang="en-US" sz="2200" kern="1200" dirty="0" smtClean="0">
              <a:latin typeface="微软雅黑" pitchFamily="34" charset="-122"/>
              <a:ea typeface="微软雅黑" pitchFamily="34" charset="-122"/>
            </a:rPr>
            <a:t>（二）相关收购、重组、增发公告扫描件； </a:t>
          </a:r>
          <a:endParaRPr lang="en-US" altLang="zh-CN" sz="2200" kern="1200" dirty="0" smtClean="0">
            <a:latin typeface="微软雅黑" pitchFamily="34" charset="-122"/>
            <a:ea typeface="微软雅黑" pitchFamily="34" charset="-122"/>
          </a:endParaRPr>
        </a:p>
        <a:p>
          <a:pPr lvl="0" algn="l" defTabSz="977900">
            <a:lnSpc>
              <a:spcPct val="90000"/>
            </a:lnSpc>
            <a:spcBef>
              <a:spcPct val="0"/>
            </a:spcBef>
            <a:spcAft>
              <a:spcPct val="35000"/>
            </a:spcAft>
          </a:pPr>
          <a:r>
            <a:rPr lang="zh-CN" altLang="en-US" sz="2200" kern="1200" dirty="0" smtClean="0">
              <a:latin typeface="微软雅黑" pitchFamily="34" charset="-122"/>
              <a:ea typeface="微软雅黑" pitchFamily="34" charset="-122"/>
            </a:rPr>
            <a:t>（三）信息披露义务人持股及股份变更情况电子数据文件（以</a:t>
          </a:r>
          <a:r>
            <a:rPr lang="en-US" altLang="en-US" sz="2200" kern="1200" dirty="0" smtClean="0">
              <a:latin typeface="微软雅黑" pitchFamily="34" charset="-122"/>
              <a:ea typeface="微软雅黑" pitchFamily="34" charset="-122"/>
            </a:rPr>
            <a:t>EXCEL</a:t>
          </a:r>
          <a:r>
            <a:rPr lang="zh-CN" altLang="en-US" sz="2200" kern="1200" dirty="0" smtClean="0">
              <a:latin typeface="微软雅黑" pitchFamily="34" charset="-122"/>
              <a:ea typeface="微软雅黑" pitchFamily="34" charset="-122"/>
            </a:rPr>
            <a:t>表格形式提交，数据文件模板见</a:t>
          </a:r>
          <a:r>
            <a:rPr lang="en-US" altLang="en-US" sz="2200" kern="1200" dirty="0" smtClean="0">
              <a:latin typeface="微软雅黑" pitchFamily="34" charset="-122"/>
              <a:ea typeface="微软雅黑" pitchFamily="34" charset="-122"/>
            </a:rPr>
            <a:t>www.chinaclear.cn—</a:t>
          </a:r>
          <a:r>
            <a:rPr lang="zh-CN" altLang="en-US" sz="2200" kern="1200" dirty="0" smtClean="0">
              <a:latin typeface="微软雅黑" pitchFamily="34" charset="-122"/>
              <a:ea typeface="微软雅黑" pitchFamily="34" charset="-122"/>
            </a:rPr>
            <a:t>服务支持</a:t>
          </a:r>
          <a:r>
            <a:rPr lang="en-US" altLang="en-US" sz="2200" kern="1200" dirty="0" smtClean="0">
              <a:latin typeface="微软雅黑" pitchFamily="34" charset="-122"/>
              <a:ea typeface="微软雅黑" pitchFamily="34" charset="-122"/>
            </a:rPr>
            <a:t>—</a:t>
          </a:r>
          <a:r>
            <a:rPr lang="zh-CN" altLang="en-US" sz="2200" kern="1200" dirty="0" smtClean="0">
              <a:latin typeface="微软雅黑" pitchFamily="34" charset="-122"/>
              <a:ea typeface="微软雅黑" pitchFamily="34" charset="-122"/>
            </a:rPr>
            <a:t>业务资料</a:t>
          </a:r>
          <a:r>
            <a:rPr lang="en-US" altLang="en-US" sz="2200" kern="1200" dirty="0" smtClean="0">
              <a:latin typeface="微软雅黑" pitchFamily="34" charset="-122"/>
              <a:ea typeface="微软雅黑" pitchFamily="34" charset="-122"/>
            </a:rPr>
            <a:t>—</a:t>
          </a:r>
          <a:r>
            <a:rPr lang="zh-CN" altLang="en-US" sz="2200" kern="1200" dirty="0" smtClean="0">
              <a:latin typeface="微软雅黑" pitchFamily="34" charset="-122"/>
              <a:ea typeface="微软雅黑" pitchFamily="34" charset="-122"/>
            </a:rPr>
            <a:t>接口规范</a:t>
          </a:r>
          <a:r>
            <a:rPr lang="en-US" altLang="en-US" sz="2200" kern="1200" dirty="0" smtClean="0">
              <a:latin typeface="微软雅黑" pitchFamily="34" charset="-122"/>
              <a:ea typeface="微软雅黑" pitchFamily="34" charset="-122"/>
            </a:rPr>
            <a:t>—</a:t>
          </a:r>
          <a:r>
            <a:rPr lang="zh-CN" altLang="en-US" sz="2200" kern="1200" dirty="0" smtClean="0">
              <a:latin typeface="微软雅黑" pitchFamily="34" charset="-122"/>
              <a:ea typeface="微软雅黑" pitchFamily="34" charset="-122"/>
            </a:rPr>
            <a:t>全国股份转让系统</a:t>
          </a:r>
          <a:r>
            <a:rPr lang="en-US" altLang="en-US" sz="2200" kern="1200" dirty="0" smtClean="0">
              <a:latin typeface="微软雅黑" pitchFamily="34" charset="-122"/>
              <a:ea typeface="微软雅黑" pitchFamily="34" charset="-122"/>
            </a:rPr>
            <a:t>-</a:t>
          </a:r>
          <a:r>
            <a:rPr lang="zh-CN" altLang="en-US" sz="2200" kern="1200" dirty="0" smtClean="0">
              <a:latin typeface="微软雅黑" pitchFamily="34" charset="-122"/>
              <a:ea typeface="微软雅黑" pitchFamily="34" charset="-122"/>
            </a:rPr>
            <a:t>查询信息披露义务人持股及股份变更情况数据接口）； </a:t>
          </a:r>
          <a:endParaRPr lang="en-US" altLang="zh-CN" sz="2200" kern="1200" dirty="0" smtClean="0">
            <a:latin typeface="微软雅黑" pitchFamily="34" charset="-122"/>
            <a:ea typeface="微软雅黑" pitchFamily="34" charset="-122"/>
          </a:endParaRPr>
        </a:p>
        <a:p>
          <a:pPr lvl="0" algn="l" defTabSz="977900">
            <a:lnSpc>
              <a:spcPct val="90000"/>
            </a:lnSpc>
            <a:spcBef>
              <a:spcPct val="0"/>
            </a:spcBef>
            <a:spcAft>
              <a:spcPct val="35000"/>
            </a:spcAft>
          </a:pPr>
          <a:r>
            <a:rPr lang="zh-CN" altLang="en-US" sz="2200" kern="1200" dirty="0" smtClean="0">
              <a:latin typeface="微软雅黑" pitchFamily="34" charset="-122"/>
              <a:ea typeface="微软雅黑" pitchFamily="34" charset="-122"/>
            </a:rPr>
            <a:t>（四）法定代表人证明书及法定代表人授权委托书； </a:t>
          </a:r>
          <a:endParaRPr lang="en-US" altLang="zh-CN" sz="2200" kern="1200" dirty="0" smtClean="0">
            <a:latin typeface="微软雅黑" pitchFamily="34" charset="-122"/>
            <a:ea typeface="微软雅黑" pitchFamily="34" charset="-122"/>
          </a:endParaRPr>
        </a:p>
        <a:p>
          <a:pPr lvl="0" algn="l" defTabSz="977900">
            <a:lnSpc>
              <a:spcPct val="90000"/>
            </a:lnSpc>
            <a:spcBef>
              <a:spcPct val="0"/>
            </a:spcBef>
            <a:spcAft>
              <a:spcPct val="35000"/>
            </a:spcAft>
          </a:pPr>
          <a:r>
            <a:rPr lang="zh-CN" altLang="en-US" sz="2200" kern="1200" dirty="0" smtClean="0">
              <a:latin typeface="微软雅黑" pitchFamily="34" charset="-122"/>
              <a:ea typeface="微软雅黑" pitchFamily="34" charset="-122"/>
            </a:rPr>
            <a:t>（五）法定代表人及经办人身份证明文件复印件。</a:t>
          </a:r>
          <a:endParaRPr lang="zh-CN" altLang="en-US" sz="2200" kern="1200" dirty="0">
            <a:latin typeface="微软雅黑" pitchFamily="34" charset="-122"/>
            <a:ea typeface="微软雅黑" pitchFamily="34" charset="-122"/>
          </a:endParaRPr>
        </a:p>
      </dsp:txBody>
      <dsp:txXfrm>
        <a:off x="2135996" y="0"/>
        <a:ext cx="6293687" cy="4500594"/>
      </dsp:txXfrm>
    </dsp:sp>
    <dsp:sp modelId="{D9D708D8-01F1-40A2-B2B6-B1678537D4D5}">
      <dsp:nvSpPr>
        <dsp:cNvPr id="0" name=""/>
        <dsp:cNvSpPr/>
      </dsp:nvSpPr>
      <dsp:spPr>
        <a:xfrm>
          <a:off x="214314" y="1357325"/>
          <a:ext cx="1685936" cy="174309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9D7DE-4F5E-4483-91AF-74BEFD494A29}">
      <dsp:nvSpPr>
        <dsp:cNvPr id="0" name=""/>
        <dsp:cNvSpPr/>
      </dsp:nvSpPr>
      <dsp:spPr>
        <a:xfrm>
          <a:off x="0" y="0"/>
          <a:ext cx="8429684" cy="450059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CN" altLang="en-US" sz="2200" kern="1200" dirty="0" smtClean="0">
              <a:latin typeface="微软雅黑" pitchFamily="34" charset="-122"/>
              <a:ea typeface="微软雅黑" pitchFamily="34" charset="-122"/>
            </a:rPr>
            <a:t>办理流程：</a:t>
          </a:r>
          <a:endParaRPr lang="en-US" altLang="zh-CN" sz="2200" kern="1200" dirty="0" smtClean="0">
            <a:latin typeface="微软雅黑" pitchFamily="34" charset="-122"/>
            <a:ea typeface="微软雅黑" pitchFamily="34" charset="-122"/>
          </a:endParaRPr>
        </a:p>
        <a:p>
          <a:pPr lvl="0" algn="l" defTabSz="977900">
            <a:lnSpc>
              <a:spcPct val="90000"/>
            </a:lnSpc>
            <a:spcBef>
              <a:spcPct val="0"/>
            </a:spcBef>
            <a:spcAft>
              <a:spcPct val="35000"/>
            </a:spcAft>
          </a:pPr>
          <a:r>
            <a:rPr lang="zh-CN" altLang="en-US" sz="2200" kern="1200" dirty="0" smtClean="0">
              <a:solidFill>
                <a:schemeClr val="accent4"/>
              </a:solidFill>
              <a:latin typeface="微软雅黑" pitchFamily="34" charset="-122"/>
              <a:ea typeface="微软雅黑" pitchFamily="34" charset="-122"/>
            </a:rPr>
            <a:t>（一）邮寄申请材料； </a:t>
          </a:r>
          <a:endParaRPr lang="en-US" altLang="zh-CN" sz="2200" kern="1200" dirty="0" smtClean="0">
            <a:solidFill>
              <a:schemeClr val="accent4"/>
            </a:solidFill>
            <a:latin typeface="微软雅黑" pitchFamily="34" charset="-122"/>
            <a:ea typeface="微软雅黑" pitchFamily="34" charset="-122"/>
          </a:endParaRPr>
        </a:p>
        <a:p>
          <a:pPr lvl="0" algn="l" defTabSz="977900">
            <a:lnSpc>
              <a:spcPct val="90000"/>
            </a:lnSpc>
            <a:spcBef>
              <a:spcPct val="0"/>
            </a:spcBef>
            <a:spcAft>
              <a:spcPct val="35000"/>
            </a:spcAft>
          </a:pPr>
          <a:r>
            <a:rPr lang="zh-CN" altLang="en-US" sz="2200" kern="1200" dirty="0" smtClean="0">
              <a:solidFill>
                <a:schemeClr val="accent4"/>
              </a:solidFill>
              <a:latin typeface="微软雅黑" pitchFamily="34" charset="-122"/>
              <a:ea typeface="微软雅黑" pitchFamily="34" charset="-122"/>
            </a:rPr>
            <a:t>（二）</a:t>
          </a:r>
          <a:r>
            <a:rPr lang="en-US" altLang="zh-CN" sz="2200" kern="1200" dirty="0" smtClean="0">
              <a:solidFill>
                <a:schemeClr val="accent4"/>
              </a:solidFill>
              <a:latin typeface="微软雅黑" pitchFamily="34" charset="-122"/>
              <a:ea typeface="微软雅黑" pitchFamily="34" charset="-122"/>
            </a:rPr>
            <a:t>EXCEL</a:t>
          </a:r>
          <a:r>
            <a:rPr lang="zh-CN" altLang="en-US" sz="2200" kern="1200" dirty="0" smtClean="0">
              <a:solidFill>
                <a:schemeClr val="accent4"/>
              </a:solidFill>
              <a:latin typeface="微软雅黑" pitchFamily="34" charset="-122"/>
              <a:ea typeface="微软雅黑" pitchFamily="34" charset="-122"/>
            </a:rPr>
            <a:t>数据表格发送至指定邮箱</a:t>
          </a:r>
          <a:r>
            <a:rPr lang="zh-CN" altLang="en-US" sz="2200" kern="1200" dirty="0" smtClean="0">
              <a:latin typeface="微软雅黑" pitchFamily="34" charset="-122"/>
              <a:ea typeface="微软雅黑" pitchFamily="34" charset="-122"/>
            </a:rPr>
            <a:t>； </a:t>
          </a:r>
          <a:endParaRPr lang="en-US" altLang="zh-CN" sz="2200" kern="1200" dirty="0" smtClean="0">
            <a:latin typeface="微软雅黑" pitchFamily="34" charset="-122"/>
            <a:ea typeface="微软雅黑" pitchFamily="34" charset="-122"/>
          </a:endParaRPr>
        </a:p>
        <a:p>
          <a:pPr lvl="0" algn="l" defTabSz="977900">
            <a:lnSpc>
              <a:spcPct val="90000"/>
            </a:lnSpc>
            <a:spcBef>
              <a:spcPct val="0"/>
            </a:spcBef>
            <a:spcAft>
              <a:spcPct val="35000"/>
            </a:spcAft>
          </a:pPr>
          <a:r>
            <a:rPr lang="zh-CN" altLang="en-US" sz="2200" kern="1200" dirty="0" smtClean="0">
              <a:latin typeface="微软雅黑" pitchFamily="34" charset="-122"/>
              <a:ea typeface="微软雅黑" pitchFamily="34" charset="-122"/>
            </a:rPr>
            <a:t>（三）申请材料审核通过后，本公司以电子邮件的形式出具</a:t>
          </a:r>
          <a:r>
            <a:rPr lang="en-US" altLang="en-US" sz="2200" kern="1200" dirty="0" smtClean="0">
              <a:solidFill>
                <a:srgbClr val="C00000"/>
              </a:solidFill>
              <a:latin typeface="微软雅黑" pitchFamily="34" charset="-122"/>
              <a:ea typeface="微软雅黑" pitchFamily="34" charset="-122"/>
            </a:rPr>
            <a:t>《</a:t>
          </a:r>
          <a:r>
            <a:rPr lang="zh-CN" altLang="en-US" sz="2200" kern="1200" dirty="0" smtClean="0">
              <a:solidFill>
                <a:srgbClr val="C00000"/>
              </a:solidFill>
              <a:latin typeface="微软雅黑" pitchFamily="34" charset="-122"/>
              <a:ea typeface="微软雅黑" pitchFamily="34" charset="-122"/>
            </a:rPr>
            <a:t>信息披露义务人持股及变更查询名单确认表</a:t>
          </a:r>
          <a:r>
            <a:rPr lang="en-US" altLang="en-US" sz="2200" kern="1200" dirty="0" smtClean="0">
              <a:solidFill>
                <a:srgbClr val="C00000"/>
              </a:solidFill>
              <a:latin typeface="微软雅黑" pitchFamily="34" charset="-122"/>
              <a:ea typeface="微软雅黑" pitchFamily="34" charset="-122"/>
            </a:rPr>
            <a:t>》</a:t>
          </a:r>
          <a:r>
            <a:rPr lang="zh-CN" altLang="en-US" sz="2200" kern="1200" dirty="0" smtClean="0">
              <a:latin typeface="微软雅黑" pitchFamily="34" charset="-122"/>
              <a:ea typeface="微软雅黑" pitchFamily="34" charset="-122"/>
            </a:rPr>
            <a:t>（以下简称</a:t>
          </a:r>
          <a:r>
            <a:rPr lang="en-US" altLang="en-US" sz="2200" kern="1200" dirty="0" smtClean="0">
              <a:latin typeface="微软雅黑" pitchFamily="34" charset="-122"/>
              <a:ea typeface="微软雅黑" pitchFamily="34" charset="-122"/>
            </a:rPr>
            <a:t>《</a:t>
          </a:r>
          <a:r>
            <a:rPr lang="zh-CN" altLang="en-US" sz="2200" kern="1200" dirty="0" smtClean="0">
              <a:latin typeface="微软雅黑" pitchFamily="34" charset="-122"/>
              <a:ea typeface="微软雅黑" pitchFamily="34" charset="-122"/>
            </a:rPr>
            <a:t>确认表</a:t>
          </a:r>
          <a:r>
            <a:rPr lang="en-US" altLang="en-US" sz="2200" kern="1200" dirty="0" smtClean="0">
              <a:latin typeface="微软雅黑" pitchFamily="34" charset="-122"/>
              <a:ea typeface="微软雅黑" pitchFamily="34" charset="-122"/>
            </a:rPr>
            <a:t>》</a:t>
          </a:r>
          <a:r>
            <a:rPr lang="zh-CN" altLang="en-US" sz="2200" kern="1200" dirty="0" smtClean="0">
              <a:latin typeface="微软雅黑" pitchFamily="34" charset="-122"/>
              <a:ea typeface="微软雅黑" pitchFamily="34" charset="-122"/>
            </a:rPr>
            <a:t>）及</a:t>
          </a:r>
          <a:r>
            <a:rPr lang="en-US" altLang="zh-CN" sz="2200" kern="1200" dirty="0" smtClean="0">
              <a:solidFill>
                <a:srgbClr val="C00000"/>
              </a:solidFill>
              <a:latin typeface="微软雅黑" pitchFamily="34" charset="-122"/>
              <a:ea typeface="微软雅黑" pitchFamily="34" charset="-122"/>
            </a:rPr>
            <a:t>《</a:t>
          </a:r>
          <a:r>
            <a:rPr lang="zh-CN" altLang="en-US" sz="2200" kern="1200" dirty="0" smtClean="0">
              <a:solidFill>
                <a:srgbClr val="C00000"/>
              </a:solidFill>
              <a:latin typeface="微软雅黑" pitchFamily="34" charset="-122"/>
              <a:ea typeface="微软雅黑" pitchFamily="34" charset="-122"/>
            </a:rPr>
            <a:t>收费通知书</a:t>
          </a:r>
          <a:r>
            <a:rPr lang="en-US" altLang="zh-CN" sz="2200" kern="1200" dirty="0" smtClean="0">
              <a:solidFill>
                <a:srgbClr val="C00000"/>
              </a:solidFill>
              <a:latin typeface="微软雅黑" pitchFamily="34" charset="-122"/>
              <a:ea typeface="微软雅黑" pitchFamily="34" charset="-122"/>
            </a:rPr>
            <a:t>》</a:t>
          </a:r>
          <a:r>
            <a:rPr lang="zh-CN" altLang="en-US" sz="2200" kern="1200" dirty="0" smtClean="0">
              <a:latin typeface="微软雅黑" pitchFamily="34" charset="-122"/>
              <a:ea typeface="微软雅黑" pitchFamily="34" charset="-122"/>
            </a:rPr>
            <a:t>； </a:t>
          </a:r>
          <a:endParaRPr lang="en-US" altLang="zh-CN" sz="2200" kern="1200" dirty="0" smtClean="0">
            <a:latin typeface="微软雅黑" pitchFamily="34" charset="-122"/>
            <a:ea typeface="微软雅黑" pitchFamily="34" charset="-122"/>
          </a:endParaRPr>
        </a:p>
        <a:p>
          <a:pPr lvl="0" algn="l" defTabSz="977900">
            <a:lnSpc>
              <a:spcPct val="90000"/>
            </a:lnSpc>
            <a:spcBef>
              <a:spcPct val="0"/>
            </a:spcBef>
            <a:spcAft>
              <a:spcPct val="35000"/>
            </a:spcAft>
          </a:pPr>
          <a:r>
            <a:rPr lang="zh-CN" altLang="en-US" sz="2200" kern="1200" dirty="0" smtClean="0">
              <a:latin typeface="微软雅黑" pitchFamily="34" charset="-122"/>
              <a:ea typeface="微软雅黑" pitchFamily="34" charset="-122"/>
            </a:rPr>
            <a:t>（四）发行人核对</a:t>
          </a:r>
          <a:r>
            <a:rPr lang="en-US" altLang="en-US" sz="2200" kern="1200" dirty="0" smtClean="0">
              <a:latin typeface="微软雅黑" pitchFamily="34" charset="-122"/>
              <a:ea typeface="微软雅黑" pitchFamily="34" charset="-122"/>
            </a:rPr>
            <a:t>《</a:t>
          </a:r>
          <a:r>
            <a:rPr lang="zh-CN" altLang="en-US" sz="2200" kern="1200" dirty="0" smtClean="0">
              <a:latin typeface="微软雅黑" pitchFamily="34" charset="-122"/>
              <a:ea typeface="微软雅黑" pitchFamily="34" charset="-122"/>
            </a:rPr>
            <a:t>确认表</a:t>
          </a:r>
          <a:r>
            <a:rPr lang="en-US" altLang="en-US" sz="2200" kern="1200" dirty="0" smtClean="0">
              <a:latin typeface="微软雅黑" pitchFamily="34" charset="-122"/>
              <a:ea typeface="微软雅黑" pitchFamily="34" charset="-122"/>
            </a:rPr>
            <a:t>》</a:t>
          </a:r>
          <a:r>
            <a:rPr lang="zh-CN" altLang="en-US" sz="2200" kern="1200" dirty="0" smtClean="0">
              <a:latin typeface="微软雅黑" pitchFamily="34" charset="-122"/>
              <a:ea typeface="微软雅黑" pitchFamily="34" charset="-122"/>
            </a:rPr>
            <a:t>内容，确认查询对象是否完整，查询对象姓名及证件号码是否准确并缴纳查询手续费； </a:t>
          </a:r>
          <a:endParaRPr lang="en-US" altLang="zh-CN" sz="2200" kern="1200" dirty="0" smtClean="0">
            <a:latin typeface="微软雅黑" pitchFamily="34" charset="-122"/>
            <a:ea typeface="微软雅黑" pitchFamily="34" charset="-122"/>
          </a:endParaRPr>
        </a:p>
        <a:p>
          <a:pPr lvl="0" algn="l" defTabSz="977900">
            <a:lnSpc>
              <a:spcPct val="90000"/>
            </a:lnSpc>
            <a:spcBef>
              <a:spcPct val="0"/>
            </a:spcBef>
            <a:spcAft>
              <a:spcPct val="35000"/>
            </a:spcAft>
          </a:pPr>
          <a:r>
            <a:rPr lang="zh-CN" altLang="en-US" sz="2200" kern="1200" dirty="0" smtClean="0">
              <a:latin typeface="微软雅黑" pitchFamily="34" charset="-122"/>
              <a:ea typeface="微软雅黑" pitchFamily="34" charset="-122"/>
            </a:rPr>
            <a:t>（五）本公司收到查询费用后，向发行人邮寄</a:t>
          </a:r>
          <a:r>
            <a:rPr lang="en-US" altLang="en-US" sz="2200" kern="1200" dirty="0" smtClean="0">
              <a:solidFill>
                <a:srgbClr val="C00000"/>
              </a:solidFill>
              <a:latin typeface="微软雅黑" pitchFamily="34" charset="-122"/>
              <a:ea typeface="微软雅黑" pitchFamily="34" charset="-122"/>
            </a:rPr>
            <a:t>《</a:t>
          </a:r>
          <a:r>
            <a:rPr lang="zh-CN" altLang="en-US" sz="2200" kern="1200" dirty="0" smtClean="0">
              <a:solidFill>
                <a:srgbClr val="C00000"/>
              </a:solidFill>
              <a:latin typeface="微软雅黑" pitchFamily="34" charset="-122"/>
              <a:ea typeface="微软雅黑" pitchFamily="34" charset="-122"/>
            </a:rPr>
            <a:t>信息披露义务人持股及股份变更查询证明</a:t>
          </a:r>
          <a:r>
            <a:rPr lang="en-US" altLang="en-US" sz="2200" kern="1200" dirty="0" smtClean="0">
              <a:solidFill>
                <a:srgbClr val="C00000"/>
              </a:solidFill>
              <a:latin typeface="微软雅黑" pitchFamily="34" charset="-122"/>
              <a:ea typeface="微软雅黑" pitchFamily="34" charset="-122"/>
            </a:rPr>
            <a:t>》</a:t>
          </a:r>
          <a:r>
            <a:rPr lang="zh-CN" altLang="en-US" sz="2200" kern="1200" dirty="0" smtClean="0">
              <a:latin typeface="微软雅黑" pitchFamily="34" charset="-122"/>
              <a:ea typeface="微软雅黑" pitchFamily="34" charset="-122"/>
            </a:rPr>
            <a:t>。</a:t>
          </a:r>
          <a:endParaRPr lang="zh-CN" altLang="en-US" sz="2200" kern="1200" dirty="0">
            <a:latin typeface="微软雅黑" pitchFamily="34" charset="-122"/>
            <a:ea typeface="微软雅黑" pitchFamily="34" charset="-122"/>
          </a:endParaRPr>
        </a:p>
      </dsp:txBody>
      <dsp:txXfrm>
        <a:off x="2135996" y="0"/>
        <a:ext cx="6293687" cy="4500594"/>
      </dsp:txXfrm>
    </dsp:sp>
    <dsp:sp modelId="{D9D708D8-01F1-40A2-B2B6-B1678537D4D5}">
      <dsp:nvSpPr>
        <dsp:cNvPr id="0" name=""/>
        <dsp:cNvSpPr/>
      </dsp:nvSpPr>
      <dsp:spPr>
        <a:xfrm>
          <a:off x="214314" y="1357325"/>
          <a:ext cx="1685936" cy="174309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5">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6">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宋体" pitchFamily="2" charset="-122"/>
              </a:defRPr>
            </a:lvl1pPr>
          </a:lstStyle>
          <a:p>
            <a:pPr>
              <a:defRPr/>
            </a:pPr>
            <a:fld id="{894196FD-D130-456C-A941-E851C1C63E4E}" type="datetimeFigureOut">
              <a:rPr lang="zh-CN" altLang="en-US"/>
              <a:pPr>
                <a:defRPr/>
              </a:pPr>
              <a:t>2016/5/20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ea typeface="宋体" pitchFamily="2" charset="-122"/>
              </a:defRPr>
            </a:lvl1pPr>
          </a:lstStyle>
          <a:p>
            <a:pPr>
              <a:defRPr/>
            </a:pPr>
            <a:fld id="{4092554F-56BD-4603-9D68-7A2371A806CB}" type="slidenum">
              <a:rPr lang="zh-CN" altLang="en-US"/>
              <a:pPr>
                <a:defRPr/>
              </a:pPr>
              <a:t>‹#›</a:t>
            </a:fld>
            <a:endParaRPr lang="zh-CN" altLang="en-US"/>
          </a:p>
        </p:txBody>
      </p:sp>
    </p:spTree>
    <p:extLst>
      <p:ext uri="{BB962C8B-B14F-4D97-AF65-F5344CB8AC3E}">
        <p14:creationId xmlns="" xmlns:p14="http://schemas.microsoft.com/office/powerpoint/2010/main" val="726349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530465-6E68-460D-BDA3-D938197ADF0F}" type="slidenum">
              <a:rPr lang="zh-CN" altLang="en-US" smtClean="0"/>
              <a:pPr/>
              <a:t>1</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CD7169-528F-42E0-A4AC-1BF7FBFD5650}" type="slidenum">
              <a:rPr lang="zh-CN" altLang="en-US" smtClean="0"/>
              <a:pPr/>
              <a:t>2</a:t>
            </a:fld>
            <a:endParaRPr lang="zh-CN" altLang="en-US" smtClean="0"/>
          </a:p>
        </p:txBody>
      </p:sp>
    </p:spTree>
    <p:extLst>
      <p:ext uri="{BB962C8B-B14F-4D97-AF65-F5344CB8AC3E}">
        <p14:creationId xmlns="" xmlns:p14="http://schemas.microsoft.com/office/powerpoint/2010/main" val="317349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213B38CB-0EDD-4A5B-806E-1657456F2C61}" type="slidenum">
              <a:rPr lang="zh-CN" altLang="en-US" smtClean="0"/>
              <a:pPr>
                <a:defRPr/>
              </a:pPr>
              <a:t>32</a:t>
            </a:fld>
            <a:endParaRPr lang="zh-CN" altLang="en-US"/>
          </a:p>
        </p:txBody>
      </p:sp>
    </p:spTree>
    <p:extLst>
      <p:ext uri="{BB962C8B-B14F-4D97-AF65-F5344CB8AC3E}">
        <p14:creationId xmlns="" xmlns:p14="http://schemas.microsoft.com/office/powerpoint/2010/main" val="700926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p:spPr>
      </p:sp>
      <p:sp>
        <p:nvSpPr>
          <p:cNvPr id="901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011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20733F0B-EA3B-417D-B4A3-DFA133043B59}" type="slidenum">
              <a:rPr lang="zh-CN" altLang="en-US">
                <a:solidFill>
                  <a:srgbClr val="000000"/>
                </a:solidFill>
              </a:rPr>
              <a:pPr algn="r" rtl="0" fontAlgn="base">
                <a:spcBef>
                  <a:spcPct val="0"/>
                </a:spcBef>
                <a:spcAft>
                  <a:spcPct val="0"/>
                </a:spcAft>
              </a:pPr>
              <a:t>33</a:t>
            </a:fld>
            <a:endParaRPr lang="zh-CN" altLang="en-US" dirty="0">
              <a:solidFill>
                <a:srgbClr val="000000"/>
              </a:solidFill>
            </a:endParaRPr>
          </a:p>
        </p:txBody>
      </p:sp>
    </p:spTree>
    <p:extLst>
      <p:ext uri="{BB962C8B-B14F-4D97-AF65-F5344CB8AC3E}">
        <p14:creationId xmlns="" xmlns:p14="http://schemas.microsoft.com/office/powerpoint/2010/main" val="46079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E3BD6D3-954F-4E8F-9C28-753B300D2996}"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9F6BE31-1EA5-41F5-A3A9-ED1DCDA66936}"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D99444D-DBB4-4913-9FB9-7AD437A375E6}"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4513263" y="2984500"/>
            <a:ext cx="395287" cy="395288"/>
          </a:xfrm>
          <a:prstGeom prst="rect">
            <a:avLst/>
          </a:prstGeom>
          <a:noFill/>
          <a:ln w="19050" cap="flat" cmpd="sng" algn="ctr">
            <a:solidFill>
              <a:srgbClr val="BC001B"/>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Arial"/>
              <a:ea typeface="华文细黑"/>
            </a:endParaRPr>
          </a:p>
        </p:txBody>
      </p:sp>
      <p:sp>
        <p:nvSpPr>
          <p:cNvPr id="6" name="矩形 5"/>
          <p:cNvSpPr/>
          <p:nvPr/>
        </p:nvSpPr>
        <p:spPr>
          <a:xfrm>
            <a:off x="3694113" y="3262313"/>
            <a:ext cx="527050" cy="546100"/>
          </a:xfrm>
          <a:prstGeom prst="rect">
            <a:avLst/>
          </a:prstGeom>
          <a:noFill/>
          <a:ln w="19050" cap="flat" cmpd="sng" algn="ctr">
            <a:solidFill>
              <a:srgbClr val="BC001B"/>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Arial"/>
              <a:ea typeface="华文细黑"/>
            </a:endParaRPr>
          </a:p>
        </p:txBody>
      </p:sp>
      <p:sp>
        <p:nvSpPr>
          <p:cNvPr id="7" name="矩形 6"/>
          <p:cNvSpPr/>
          <p:nvPr/>
        </p:nvSpPr>
        <p:spPr>
          <a:xfrm>
            <a:off x="4405313" y="4092575"/>
            <a:ext cx="358775" cy="360363"/>
          </a:xfrm>
          <a:prstGeom prst="rect">
            <a:avLst/>
          </a:prstGeom>
          <a:noFill/>
          <a:ln w="19050" cap="flat" cmpd="sng" algn="ctr">
            <a:solidFill>
              <a:srgbClr val="BC001B"/>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Arial"/>
              <a:ea typeface="华文细黑"/>
            </a:endParaRPr>
          </a:p>
        </p:txBody>
      </p:sp>
      <p:sp>
        <p:nvSpPr>
          <p:cNvPr id="8" name="矩形 7"/>
          <p:cNvSpPr/>
          <p:nvPr/>
        </p:nvSpPr>
        <p:spPr>
          <a:xfrm>
            <a:off x="4976813" y="2492375"/>
            <a:ext cx="252412" cy="252413"/>
          </a:xfrm>
          <a:prstGeom prst="rect">
            <a:avLst/>
          </a:prstGeom>
          <a:noFill/>
          <a:ln w="12700" cap="flat" cmpd="sng" algn="ctr">
            <a:solidFill>
              <a:srgbClr val="BC001B"/>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Arial"/>
              <a:ea typeface="华文细黑"/>
            </a:endParaRPr>
          </a:p>
        </p:txBody>
      </p:sp>
      <p:sp>
        <p:nvSpPr>
          <p:cNvPr id="9" name="矩形 8"/>
          <p:cNvSpPr/>
          <p:nvPr/>
        </p:nvSpPr>
        <p:spPr>
          <a:xfrm>
            <a:off x="3122613" y="2482850"/>
            <a:ext cx="719137" cy="720725"/>
          </a:xfrm>
          <a:prstGeom prst="rect">
            <a:avLst/>
          </a:prstGeom>
          <a:noFill/>
          <a:ln w="19050" cap="flat" cmpd="sng" algn="ctr">
            <a:solidFill>
              <a:srgbClr val="BC001B"/>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Arial"/>
              <a:ea typeface="华文细黑"/>
            </a:endParaRPr>
          </a:p>
        </p:txBody>
      </p:sp>
      <p:pic>
        <p:nvPicPr>
          <p:cNvPr id="10" name="图片 11"/>
          <p:cNvPicPr>
            <a:picLocks noChangeAspect="1"/>
          </p:cNvPicPr>
          <p:nvPr/>
        </p:nvPicPr>
        <p:blipFill>
          <a:blip r:embed="rId3"/>
          <a:srcRect t="89365"/>
          <a:stretch>
            <a:fillRect/>
          </a:stretch>
        </p:blipFill>
        <p:spPr bwMode="auto">
          <a:xfrm>
            <a:off x="0" y="6126163"/>
            <a:ext cx="9144000" cy="728662"/>
          </a:xfrm>
          <a:prstGeom prst="rect">
            <a:avLst/>
          </a:prstGeom>
          <a:noFill/>
          <a:ln w="9525">
            <a:noFill/>
            <a:miter lim="800000"/>
            <a:headEnd/>
            <a:tailEnd/>
          </a:ln>
        </p:spPr>
      </p:pic>
      <p:sp>
        <p:nvSpPr>
          <p:cNvPr id="11" name="矩形 10"/>
          <p:cNvSpPr/>
          <p:nvPr userDrawn="1"/>
        </p:nvSpPr>
        <p:spPr>
          <a:xfrm>
            <a:off x="214313" y="6286500"/>
            <a:ext cx="3857625"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图片占位符 13"/>
          <p:cNvSpPr>
            <a:spLocks noGrp="1"/>
          </p:cNvSpPr>
          <p:nvPr>
            <p:ph type="pic" sz="quarter" idx="13"/>
          </p:nvPr>
        </p:nvSpPr>
        <p:spPr>
          <a:xfrm>
            <a:off x="-1" y="1868639"/>
            <a:ext cx="3016800" cy="2725200"/>
          </a:xfrm>
        </p:spPr>
        <p:txBody>
          <a:bodyPr rtlCol="0">
            <a:normAutofit/>
          </a:bodyPr>
          <a:lstStyle/>
          <a:p>
            <a:pPr lvl="0"/>
            <a:r>
              <a:rPr lang="zh-CN" altLang="en-US" noProof="0" smtClean="0"/>
              <a:t>单击图标添加图片</a:t>
            </a:r>
            <a:endParaRPr lang="zh-CN" altLang="en-US" noProof="0"/>
          </a:p>
        </p:txBody>
      </p:sp>
      <p:sp>
        <p:nvSpPr>
          <p:cNvPr id="30" name="文本占位符 2"/>
          <p:cNvSpPr>
            <a:spLocks noGrp="1"/>
          </p:cNvSpPr>
          <p:nvPr>
            <p:ph type="body" idx="1"/>
          </p:nvPr>
        </p:nvSpPr>
        <p:spPr>
          <a:xfrm>
            <a:off x="2479005" y="3016004"/>
            <a:ext cx="996022" cy="1008110"/>
          </a:xfrm>
          <a:prstGeom prst="rect">
            <a:avLst/>
          </a:prstGeom>
          <a:solidFill>
            <a:srgbClr val="5C000D"/>
          </a:solidFill>
          <a:ln w="28575">
            <a:solidFill>
              <a:srgbClr val="BC001B"/>
            </a:solidFill>
          </a:ln>
        </p:spPr>
        <p:txBody>
          <a:bodyPr anchor="ctr">
            <a:noAutofit/>
          </a:bodyPr>
          <a:lstStyle>
            <a:lvl1pPr marL="0" indent="0" algn="ctr">
              <a:lnSpc>
                <a:spcPts val="6000"/>
              </a:lnSpc>
              <a:spcBef>
                <a:spcPts val="0"/>
              </a:spcBef>
              <a:buNone/>
              <a:defRPr sz="5400" b="1" baseline="0">
                <a:solidFill>
                  <a:schemeClr val="bg1"/>
                </a:solidFill>
                <a:latin typeface="Arial" pitchFamily="34" charset="0"/>
                <a:ea typeface="黑体" pitchFamily="49" charset="-122"/>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0" dirty="0" smtClean="0"/>
              <a:t>单击此处编辑母版文本样式</a:t>
            </a:r>
          </a:p>
        </p:txBody>
      </p:sp>
      <p:sp>
        <p:nvSpPr>
          <p:cNvPr id="2" name="标题 1"/>
          <p:cNvSpPr>
            <a:spLocks noGrp="1"/>
          </p:cNvSpPr>
          <p:nvPr>
            <p:ph type="title"/>
          </p:nvPr>
        </p:nvSpPr>
        <p:spPr>
          <a:xfrm>
            <a:off x="3707904" y="3173787"/>
            <a:ext cx="5184576" cy="720134"/>
          </a:xfrm>
        </p:spPr>
        <p:txBody>
          <a:bodyPr>
            <a:normAutofit/>
          </a:bodyPr>
          <a:lstStyle>
            <a:lvl1pPr algn="l">
              <a:defRPr sz="2800" b="0" cap="none" spc="0" baseline="0">
                <a:ln>
                  <a:noFill/>
                </a:ln>
                <a:solidFill>
                  <a:schemeClr val="bg1"/>
                </a:solidFill>
                <a:effectLst/>
                <a:latin typeface="Arial" pitchFamily="34" charset="0"/>
              </a:defRPr>
            </a:lvl1pPr>
          </a:lstStyle>
          <a:p>
            <a:r>
              <a:rPr lang="zh-CN" altLang="en-US" smtClean="0"/>
              <a:t>单击此处编辑母版标题样式</a:t>
            </a:r>
            <a:endParaRPr lang="zh-CN" altLang="en-US" dirty="0"/>
          </a:p>
        </p:txBody>
      </p:sp>
      <p:sp>
        <p:nvSpPr>
          <p:cNvPr id="12" name="灯片编号占位符 5"/>
          <p:cNvSpPr>
            <a:spLocks noGrp="1"/>
          </p:cNvSpPr>
          <p:nvPr>
            <p:ph type="sldNum" sz="quarter" idx="14"/>
          </p:nvPr>
        </p:nvSpPr>
        <p:spPr/>
        <p:txBody>
          <a:bodyPr/>
          <a:lstStyle>
            <a:lvl1pPr>
              <a:defRPr/>
            </a:lvl1pPr>
          </a:lstStyle>
          <a:p>
            <a:pPr>
              <a:defRPr/>
            </a:pPr>
            <a:endParaRPr lang="zh-CN" altLang="en-US"/>
          </a:p>
        </p:txBody>
      </p:sp>
      <p:sp>
        <p:nvSpPr>
          <p:cNvPr id="13" name="日期占位符 3"/>
          <p:cNvSpPr>
            <a:spLocks noGrp="1"/>
          </p:cNvSpPr>
          <p:nvPr>
            <p:ph type="dt" sz="half" idx="15"/>
          </p:nvPr>
        </p:nvSpPr>
        <p:spPr/>
        <p:txBody>
          <a:bodyPr/>
          <a:lstStyle>
            <a:lvl1pPr>
              <a:defRPr/>
            </a:lvl1pPr>
          </a:lstStyle>
          <a:p>
            <a:pPr>
              <a:defRPr/>
            </a:pPr>
            <a:endParaRPr lang="zh-CN" altLang="en-US"/>
          </a:p>
        </p:txBody>
      </p:sp>
      <p:sp>
        <p:nvSpPr>
          <p:cNvPr id="15" name="页脚占位符 4"/>
          <p:cNvSpPr>
            <a:spLocks noGrp="1"/>
          </p:cNvSpPr>
          <p:nvPr>
            <p:ph type="ftr" sz="quarter" idx="16"/>
          </p:nvPr>
        </p:nvSpPr>
        <p:spPr/>
        <p:txBody>
          <a:bodyPr/>
          <a:lstStyle>
            <a:lvl1pPr>
              <a:defRPr/>
            </a:lvl1pPr>
          </a:lstStyle>
          <a:p>
            <a:pPr>
              <a:defRPr/>
            </a:pP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C03BF36-7B13-4DA4-AE23-B3CA374A00D3}"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AEF46A7-C251-4DCE-ACF6-A0FED5FF765C}"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EB26CC1-E311-415E-97F4-C28AA4E31286}"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6E280937-BEAA-44BC-9BFA-F398483BBDBB}"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1135FCD4-7DB6-4817-8DE7-CC68D80D3BBC}"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EEE598E4-D949-46A6-A5D1-2760F8946FD5}"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3D42B51-FB0D-4B41-B4DC-791397E6B222}"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F5D1848-CE2A-44FB-A298-CCEB4CE8277E}"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宋体" pitchFamily="2" charset="-122"/>
              </a:defRPr>
            </a:lvl1pPr>
          </a:lstStyle>
          <a:p>
            <a:pPr>
              <a:defRPr/>
            </a:pPr>
            <a:fld id="{998398DD-81A0-4F56-94A4-7F9AEA56D73B}"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C:\Users\cchen\Desktop\图片1.jpg"/>
          <p:cNvPicPr>
            <a:picLocks noChangeAspect="1" noChangeArrowheads="1"/>
          </p:cNvPicPr>
          <p:nvPr/>
        </p:nvPicPr>
        <p:blipFill>
          <a:blip r:embed="rId3" cstate="print"/>
          <a:srcRect/>
          <a:stretch>
            <a:fillRect/>
          </a:stretch>
        </p:blipFill>
        <p:spPr bwMode="auto">
          <a:xfrm>
            <a:off x="463550" y="2857496"/>
            <a:ext cx="8680450" cy="3511550"/>
          </a:xfrm>
          <a:prstGeom prst="rect">
            <a:avLst/>
          </a:prstGeom>
          <a:noFill/>
          <a:ln w="9525">
            <a:noFill/>
            <a:miter lim="800000"/>
            <a:headEnd/>
            <a:tailEnd/>
          </a:ln>
        </p:spPr>
      </p:pic>
      <p:sp>
        <p:nvSpPr>
          <p:cNvPr id="2051" name="Text Box 4"/>
          <p:cNvSpPr txBox="1">
            <a:spLocks noChangeArrowheads="1"/>
          </p:cNvSpPr>
          <p:nvPr/>
        </p:nvSpPr>
        <p:spPr bwMode="auto">
          <a:xfrm>
            <a:off x="714348" y="3214686"/>
            <a:ext cx="5329238" cy="535531"/>
          </a:xfrm>
          <a:prstGeom prst="rect">
            <a:avLst/>
          </a:prstGeom>
          <a:noFill/>
          <a:ln w="9525">
            <a:noFill/>
            <a:miter lim="800000"/>
            <a:headEnd/>
            <a:tailEnd/>
          </a:ln>
        </p:spPr>
        <p:txBody>
          <a:bodyPr>
            <a:spAutoFit/>
          </a:bodyPr>
          <a:lstStyle/>
          <a:p>
            <a:pPr>
              <a:lnSpc>
                <a:spcPct val="120000"/>
              </a:lnSpc>
            </a:pPr>
            <a:r>
              <a:rPr kumimoji="1" lang="zh-CN" altLang="en-US" sz="2400" b="1" dirty="0" smtClean="0">
                <a:latin typeface="微软雅黑" pitchFamily="34" charset="-122"/>
                <a:ea typeface="微软雅黑" pitchFamily="34" charset="-122"/>
              </a:rPr>
              <a:t>中国结算新三板信息查询业务介绍</a:t>
            </a:r>
          </a:p>
        </p:txBody>
      </p:sp>
      <p:sp>
        <p:nvSpPr>
          <p:cNvPr id="2052" name="Text Box 5"/>
          <p:cNvSpPr txBox="1">
            <a:spLocks noChangeArrowheads="1"/>
          </p:cNvSpPr>
          <p:nvPr/>
        </p:nvSpPr>
        <p:spPr bwMode="auto">
          <a:xfrm>
            <a:off x="779463" y="5938838"/>
            <a:ext cx="2016125" cy="244475"/>
          </a:xfrm>
          <a:prstGeom prst="rect">
            <a:avLst/>
          </a:prstGeom>
          <a:noFill/>
          <a:ln w="9525">
            <a:noFill/>
            <a:miter lim="800000"/>
            <a:headEnd/>
            <a:tailEnd/>
          </a:ln>
        </p:spPr>
        <p:txBody>
          <a:bodyPr>
            <a:spAutoFit/>
          </a:bodyPr>
          <a:lstStyle/>
          <a:p>
            <a:pPr>
              <a:spcBef>
                <a:spcPct val="50000"/>
              </a:spcBef>
            </a:pPr>
            <a:r>
              <a:rPr lang="en-US" altLang="zh-CN" sz="1000">
                <a:solidFill>
                  <a:srgbClr val="4D4D4D"/>
                </a:solidFill>
              </a:rPr>
              <a:t>www.chinaclear.cn </a:t>
            </a:r>
          </a:p>
        </p:txBody>
      </p:sp>
      <p:pic>
        <p:nvPicPr>
          <p:cNvPr id="2054" name="Picture 8"/>
          <p:cNvPicPr>
            <a:picLocks noChangeAspect="1" noChangeArrowheads="1"/>
          </p:cNvPicPr>
          <p:nvPr/>
        </p:nvPicPr>
        <p:blipFill>
          <a:blip r:embed="rId4" cstate="print"/>
          <a:srcRect/>
          <a:stretch>
            <a:fillRect/>
          </a:stretch>
        </p:blipFill>
        <p:spPr bwMode="auto">
          <a:xfrm>
            <a:off x="0" y="1482725"/>
            <a:ext cx="9144000" cy="1370013"/>
          </a:xfrm>
          <a:prstGeom prst="rect">
            <a:avLst/>
          </a:prstGeom>
          <a:noFill/>
          <a:ln w="9525">
            <a:noFill/>
            <a:miter lim="800000"/>
            <a:headEnd/>
            <a:tailEnd/>
          </a:ln>
        </p:spPr>
      </p:pic>
      <p:sp>
        <p:nvSpPr>
          <p:cNvPr id="2055" name="Text Box 9"/>
          <p:cNvSpPr txBox="1">
            <a:spLocks noChangeArrowheads="1"/>
          </p:cNvSpPr>
          <p:nvPr/>
        </p:nvSpPr>
        <p:spPr bwMode="auto">
          <a:xfrm>
            <a:off x="755650" y="2060575"/>
            <a:ext cx="6265863" cy="641350"/>
          </a:xfrm>
          <a:prstGeom prst="rect">
            <a:avLst/>
          </a:prstGeom>
          <a:noFill/>
          <a:ln w="9525">
            <a:noFill/>
            <a:miter lim="800000"/>
            <a:headEnd/>
            <a:tailEnd/>
          </a:ln>
        </p:spPr>
        <p:txBody>
          <a:bodyPr>
            <a:spAutoFit/>
          </a:bodyPr>
          <a:lstStyle/>
          <a:p>
            <a:r>
              <a:rPr lang="en-US" altLang="zh-CN">
                <a:solidFill>
                  <a:schemeClr val="bg1"/>
                </a:solidFill>
              </a:rPr>
              <a:t>China Securities Depository </a:t>
            </a:r>
          </a:p>
          <a:p>
            <a:r>
              <a:rPr lang="en-US" altLang="zh-CN">
                <a:solidFill>
                  <a:schemeClr val="bg1"/>
                </a:solidFill>
              </a:rPr>
              <a:t>and Clearing Corporation Limited</a:t>
            </a:r>
          </a:p>
        </p:txBody>
      </p:sp>
      <p:pic>
        <p:nvPicPr>
          <p:cNvPr id="2056" name="Picture 9" descr="D:\2015.1.23\中国结算VI系统(2015.3)\主标-透明背景.png"/>
          <p:cNvPicPr>
            <a:picLocks noChangeAspect="1" noChangeArrowheads="1"/>
          </p:cNvPicPr>
          <p:nvPr/>
        </p:nvPicPr>
        <p:blipFill>
          <a:blip r:embed="rId5" cstate="print"/>
          <a:srcRect/>
          <a:stretch>
            <a:fillRect/>
          </a:stretch>
        </p:blipFill>
        <p:spPr bwMode="auto">
          <a:xfrm>
            <a:off x="6264275" y="333375"/>
            <a:ext cx="2628900" cy="1179513"/>
          </a:xfrm>
          <a:prstGeom prst="rect">
            <a:avLst/>
          </a:prstGeom>
          <a:noFill/>
          <a:ln w="9525">
            <a:noFill/>
            <a:miter lim="800000"/>
            <a:headEnd/>
            <a:tailEnd/>
          </a:ln>
        </p:spPr>
      </p:pic>
      <p:sp>
        <p:nvSpPr>
          <p:cNvPr id="11" name="页脚占位符 10"/>
          <p:cNvSpPr>
            <a:spLocks noGrp="1"/>
          </p:cNvSpPr>
          <p:nvPr>
            <p:ph type="ftr" sz="quarter" idx="11"/>
          </p:nvPr>
        </p:nvSpPr>
        <p:spPr/>
        <p:txBody>
          <a:bodyPr/>
          <a:lstStyle/>
          <a:p>
            <a:pPr>
              <a:defRPr/>
            </a:pPr>
            <a:endParaRPr lang="en-US" altLang="zh-CN"/>
          </a:p>
        </p:txBody>
      </p:sp>
      <p:sp>
        <p:nvSpPr>
          <p:cNvPr id="10" name="Text Box 6"/>
          <p:cNvSpPr txBox="1">
            <a:spLocks noChangeArrowheads="1"/>
          </p:cNvSpPr>
          <p:nvPr/>
        </p:nvSpPr>
        <p:spPr bwMode="auto">
          <a:xfrm>
            <a:off x="785786" y="5144500"/>
            <a:ext cx="3071834" cy="707886"/>
          </a:xfrm>
          <a:prstGeom prst="rect">
            <a:avLst/>
          </a:prstGeom>
          <a:noFill/>
          <a:ln w="9525">
            <a:noFill/>
            <a:miter lim="800000"/>
            <a:headEnd/>
            <a:tailEnd/>
          </a:ln>
        </p:spPr>
        <p:txBody>
          <a:bodyPr wrap="square">
            <a:spAutoFit/>
          </a:bodyPr>
          <a:lstStyle/>
          <a:p>
            <a:pPr>
              <a:spcBef>
                <a:spcPct val="50000"/>
              </a:spcBef>
              <a:defRPr/>
            </a:pPr>
            <a:r>
              <a:rPr lang="zh-CN" altLang="en-US" sz="1600" b="1" dirty="0" smtClean="0">
                <a:latin typeface="微软雅黑" pitchFamily="34" charset="-122"/>
                <a:ea typeface="微软雅黑" pitchFamily="34" charset="-122"/>
              </a:rPr>
              <a:t>中国结算北京分公司</a:t>
            </a:r>
            <a:r>
              <a:rPr lang="en-US" altLang="zh-CN" sz="1600" b="1" dirty="0" smtClean="0">
                <a:latin typeface="微软雅黑" pitchFamily="34" charset="-122"/>
                <a:ea typeface="微软雅黑" pitchFamily="34" charset="-122"/>
              </a:rPr>
              <a:t> | </a:t>
            </a:r>
            <a:r>
              <a:rPr lang="zh-CN" altLang="en-US" sz="1600" b="1" dirty="0" smtClean="0">
                <a:latin typeface="微软雅黑" pitchFamily="34" charset="-122"/>
                <a:ea typeface="微软雅黑" pitchFamily="34" charset="-122"/>
              </a:rPr>
              <a:t>魏青</a:t>
            </a:r>
            <a:endParaRPr lang="en-US" altLang="zh-CN" sz="1600" b="1" dirty="0">
              <a:latin typeface="微软雅黑" pitchFamily="34" charset="-122"/>
              <a:ea typeface="微软雅黑" pitchFamily="34" charset="-122"/>
            </a:endParaRPr>
          </a:p>
          <a:p>
            <a:pPr>
              <a:spcBef>
                <a:spcPct val="50000"/>
              </a:spcBef>
              <a:defRPr/>
            </a:pPr>
            <a:r>
              <a:rPr lang="en-US" altLang="zh-CN" sz="1600" b="1" dirty="0" smtClean="0">
                <a:latin typeface="微软雅黑" pitchFamily="34" charset="-122"/>
                <a:ea typeface="微软雅黑" pitchFamily="34" charset="-122"/>
              </a:rPr>
              <a:t>2016.5</a:t>
            </a:r>
            <a:endParaRPr lang="zh-CN" altLang="en-US" sz="1600" b="1" dirty="0">
              <a:latin typeface="微软雅黑" pitchFamily="34" charset="-122"/>
              <a:ea typeface="微软雅黑" pitchFamily="34" charset="-122"/>
            </a:endParaRPr>
          </a:p>
        </p:txBody>
      </p:sp>
    </p:spTree>
    <p:extLst>
      <p:ext uri="{BB962C8B-B14F-4D97-AF65-F5344CB8AC3E}">
        <p14:creationId xmlns="" xmlns:p14="http://schemas.microsoft.com/office/powerpoint/2010/main" val="1941463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r>
              <a:rPr lang="en-US" altLang="zh-CN" dirty="0" smtClean="0"/>
              <a:t>9</a:t>
            </a:r>
            <a:endParaRPr lang="en-US" altLang="zh-CN" dirty="0"/>
          </a:p>
        </p:txBody>
      </p:sp>
      <p:pic>
        <p:nvPicPr>
          <p:cNvPr id="3" name="图片 2" descr="2.JPG"/>
          <p:cNvPicPr>
            <a:picLocks noChangeAspect="1"/>
          </p:cNvPicPr>
          <p:nvPr/>
        </p:nvPicPr>
        <p:blipFill>
          <a:blip r:embed="rId2"/>
          <a:stretch>
            <a:fillRect/>
          </a:stretch>
        </p:blipFill>
        <p:spPr>
          <a:xfrm>
            <a:off x="0" y="1787043"/>
            <a:ext cx="9144000" cy="3283913"/>
          </a:xfrm>
          <a:prstGeom prst="rect">
            <a:avLst/>
          </a:prstGeom>
        </p:spPr>
      </p:pic>
      <p:sp>
        <p:nvSpPr>
          <p:cNvPr id="4"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不定期持有人名册查询业务流程</a:t>
            </a:r>
            <a:endParaRPr lang="zh-CN" altLang="en-US" sz="2800" dirty="0">
              <a:solidFill>
                <a:schemeClr val="bg1"/>
              </a:solidFill>
              <a:latin typeface="黑体" pitchFamily="49" charset="-122"/>
              <a:ea typeface="黑体"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r>
              <a:rPr lang="en-US" altLang="zh-CN" dirty="0" smtClean="0"/>
              <a:t>10</a:t>
            </a:r>
            <a:endParaRPr lang="en-US" altLang="zh-CN" dirty="0"/>
          </a:p>
        </p:txBody>
      </p:sp>
      <p:pic>
        <p:nvPicPr>
          <p:cNvPr id="3" name="图片 2" descr="3.JPG"/>
          <p:cNvPicPr>
            <a:picLocks noChangeAspect="1"/>
          </p:cNvPicPr>
          <p:nvPr/>
        </p:nvPicPr>
        <p:blipFill>
          <a:blip r:embed="rId2"/>
          <a:stretch>
            <a:fillRect/>
          </a:stretch>
        </p:blipFill>
        <p:spPr>
          <a:xfrm>
            <a:off x="1" y="1714487"/>
            <a:ext cx="9123436" cy="3472679"/>
          </a:xfrm>
          <a:prstGeom prst="rect">
            <a:avLst/>
          </a:prstGeom>
        </p:spPr>
      </p:pic>
      <p:sp>
        <p:nvSpPr>
          <p:cNvPr id="4"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不定期持有人名册查询业务流程</a:t>
            </a:r>
            <a:endParaRPr lang="zh-CN" altLang="en-US" sz="2800" dirty="0">
              <a:solidFill>
                <a:schemeClr val="bg1"/>
              </a:solidFill>
              <a:latin typeface="黑体" pitchFamily="49" charset="-122"/>
              <a:ea typeface="黑体" pitchFamily="49" charset="-122"/>
            </a:endParaRPr>
          </a:p>
        </p:txBody>
      </p:sp>
      <p:sp>
        <p:nvSpPr>
          <p:cNvPr id="5" name="圆角矩形 4"/>
          <p:cNvSpPr/>
          <p:nvPr/>
        </p:nvSpPr>
        <p:spPr bwMode="auto">
          <a:xfrm>
            <a:off x="1857356" y="3714752"/>
            <a:ext cx="857256" cy="357190"/>
          </a:xfrm>
          <a:prstGeom prst="roundRect">
            <a:avLst/>
          </a:prstGeom>
          <a:noFill/>
          <a:ln w="508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FF0000"/>
              </a:solidFill>
              <a:effectLst/>
              <a:latin typeface="Arial" pitchFamily="34" charset="0"/>
              <a:ea typeface="宋体" pitchFamily="2" charset="-122"/>
            </a:endParaRPr>
          </a:p>
        </p:txBody>
      </p:sp>
      <p:cxnSp>
        <p:nvCxnSpPr>
          <p:cNvPr id="7" name="直接连接符 6"/>
          <p:cNvCxnSpPr/>
          <p:nvPr/>
        </p:nvCxnSpPr>
        <p:spPr bwMode="auto">
          <a:xfrm>
            <a:off x="3571868" y="4572008"/>
            <a:ext cx="5000660" cy="1588"/>
          </a:xfrm>
          <a:prstGeom prst="line">
            <a:avLst/>
          </a:prstGeom>
          <a:gradFill rotWithShape="1">
            <a:gsLst>
              <a:gs pos="0">
                <a:srgbClr val="FF9933"/>
              </a:gs>
              <a:gs pos="100000">
                <a:srgbClr val="FF6600"/>
              </a:gs>
            </a:gsLst>
            <a:lin ang="5400000" scaled="1"/>
          </a:gra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99CC00"/>
            </a:extrusionClr>
          </a:sp3d>
        </p:spPr>
      </p:cxnSp>
      <p:sp>
        <p:nvSpPr>
          <p:cNvPr id="9" name="圆角矩形标注 8"/>
          <p:cNvSpPr/>
          <p:nvPr/>
        </p:nvSpPr>
        <p:spPr>
          <a:xfrm>
            <a:off x="6429388" y="3214686"/>
            <a:ext cx="2143140" cy="928689"/>
          </a:xfrm>
          <a:prstGeom prst="wedgeRoundRectCallout">
            <a:avLst>
              <a:gd name="adj1" fmla="val -77799"/>
              <a:gd name="adj2" fmla="val 73077"/>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smtClean="0">
                <a:solidFill>
                  <a:schemeClr val="tx1"/>
                </a:solidFill>
                <a:latin typeface="微软雅黑" pitchFamily="34" charset="-122"/>
                <a:ea typeface="微软雅黑" pitchFamily="34" charset="-122"/>
              </a:rPr>
              <a:t>特殊原因请务必在文本框中准确填写</a:t>
            </a:r>
            <a:endParaRPr lang="en-US" altLang="zh-CN" sz="1600" b="1" dirty="0">
              <a:solidFill>
                <a:schemeClr val="tx1"/>
              </a:solidFill>
              <a:latin typeface="微软雅黑" pitchFamily="34" charset="-122"/>
              <a:ea typeface="微软雅黑"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r>
              <a:rPr lang="en-US" altLang="zh-CN" dirty="0" smtClean="0"/>
              <a:t>11</a:t>
            </a:r>
            <a:endParaRPr lang="en-US" altLang="zh-CN" dirty="0"/>
          </a:p>
        </p:txBody>
      </p:sp>
      <p:pic>
        <p:nvPicPr>
          <p:cNvPr id="6" name="图片 5" descr="4.JPG"/>
          <p:cNvPicPr>
            <a:picLocks noChangeAspect="1"/>
          </p:cNvPicPr>
          <p:nvPr/>
        </p:nvPicPr>
        <p:blipFill>
          <a:blip r:embed="rId2"/>
          <a:stretch>
            <a:fillRect/>
          </a:stretch>
        </p:blipFill>
        <p:spPr>
          <a:xfrm>
            <a:off x="142844" y="4546645"/>
            <a:ext cx="3275719" cy="1160402"/>
          </a:xfrm>
          <a:prstGeom prst="rect">
            <a:avLst/>
          </a:prstGeom>
        </p:spPr>
      </p:pic>
      <p:sp>
        <p:nvSpPr>
          <p:cNvPr id="7"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不定期持有人名册查询业务流程</a:t>
            </a:r>
            <a:endParaRPr lang="zh-CN" altLang="en-US" sz="2800" dirty="0">
              <a:solidFill>
                <a:schemeClr val="bg1"/>
              </a:solidFill>
              <a:latin typeface="黑体" pitchFamily="49" charset="-122"/>
              <a:ea typeface="黑体" pitchFamily="49" charset="-122"/>
            </a:endParaRPr>
          </a:p>
        </p:txBody>
      </p:sp>
      <p:sp>
        <p:nvSpPr>
          <p:cNvPr id="8" name="TextBox 7"/>
          <p:cNvSpPr txBox="1"/>
          <p:nvPr/>
        </p:nvSpPr>
        <p:spPr>
          <a:xfrm>
            <a:off x="3786182" y="1214422"/>
            <a:ext cx="4857784" cy="3693319"/>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根据名册查询原因，需要发行人提供以下相应证明文件： </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（一）召开股东大会或临时股东大会的，需提交已披露的</a:t>
            </a:r>
            <a:r>
              <a:rPr lang="zh-CN" altLang="en-US" dirty="0" smtClean="0">
                <a:solidFill>
                  <a:srgbClr val="C00000"/>
                </a:solidFill>
                <a:latin typeface="微软雅黑" pitchFamily="34" charset="-122"/>
                <a:ea typeface="微软雅黑" pitchFamily="34" charset="-122"/>
              </a:rPr>
              <a:t>关于召开股东大会或临时股东大会</a:t>
            </a:r>
            <a:r>
              <a:rPr lang="zh-CN" altLang="en-US" dirty="0" smtClean="0">
                <a:solidFill>
                  <a:srgbClr val="C00000"/>
                </a:solidFill>
                <a:latin typeface="微软雅黑" pitchFamily="34" charset="-122"/>
                <a:ea typeface="微软雅黑" pitchFamily="34" charset="-122"/>
              </a:rPr>
              <a:t>的通知公告</a:t>
            </a:r>
            <a:r>
              <a:rPr lang="zh-CN" altLang="en-US" dirty="0" smtClean="0">
                <a:latin typeface="微软雅黑" pitchFamily="34" charset="-122"/>
                <a:ea typeface="微软雅黑" pitchFamily="34" charset="-122"/>
              </a:rPr>
              <a:t>（加盖发行人公章）。 </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（二）自行派发现金红利的，需提交</a:t>
            </a:r>
            <a:r>
              <a:rPr lang="zh-CN" altLang="en-US" dirty="0" smtClean="0">
                <a:solidFill>
                  <a:srgbClr val="C00000"/>
                </a:solidFill>
                <a:latin typeface="微软雅黑" pitchFamily="34" charset="-122"/>
                <a:ea typeface="微软雅黑" pitchFamily="34" charset="-122"/>
              </a:rPr>
              <a:t>权益分派实施公告</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（三）发生新增股份登记的，需提交</a:t>
            </a:r>
            <a:r>
              <a:rPr lang="zh-CN" altLang="en-US" dirty="0" smtClean="0">
                <a:solidFill>
                  <a:srgbClr val="C00000"/>
                </a:solidFill>
                <a:latin typeface="微软雅黑" pitchFamily="34" charset="-122"/>
                <a:ea typeface="微软雅黑" pitchFamily="34" charset="-122"/>
              </a:rPr>
              <a:t>股票发行认购公告</a:t>
            </a:r>
            <a:r>
              <a:rPr lang="zh-CN" altLang="en-US" dirty="0" smtClean="0">
                <a:latin typeface="微软雅黑" pitchFamily="34" charset="-122"/>
                <a:ea typeface="微软雅黑" pitchFamily="34" charset="-122"/>
              </a:rPr>
              <a:t>或</a:t>
            </a:r>
            <a:r>
              <a:rPr lang="zh-CN" altLang="en-US" dirty="0" smtClean="0">
                <a:solidFill>
                  <a:srgbClr val="C00000"/>
                </a:solidFill>
                <a:latin typeface="微软雅黑" pitchFamily="34" charset="-122"/>
                <a:ea typeface="微软雅黑" pitchFamily="34" charset="-122"/>
              </a:rPr>
              <a:t>股票发行新增股份可转让的公告</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p:txBody>
      </p:sp>
      <p:sp>
        <p:nvSpPr>
          <p:cNvPr id="9" name="TextBox 8"/>
          <p:cNvSpPr txBox="1"/>
          <p:nvPr/>
        </p:nvSpPr>
        <p:spPr>
          <a:xfrm>
            <a:off x="142844" y="1214422"/>
            <a:ext cx="2857520" cy="2446824"/>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dirty="0" smtClean="0">
                <a:latin typeface="微软雅黑" pitchFamily="34" charset="-122"/>
                <a:ea typeface="微软雅黑" pitchFamily="34" charset="-122"/>
              </a:rPr>
              <a:t>因召开股东大会查询名册的，如果</a:t>
            </a:r>
            <a:r>
              <a:rPr lang="en-US" dirty="0" smtClean="0">
                <a:latin typeface="微软雅黑" pitchFamily="34" charset="-122"/>
                <a:ea typeface="微软雅黑" pitchFamily="34" charset="-122"/>
              </a:rPr>
              <a:t>T</a:t>
            </a:r>
            <a:r>
              <a:rPr lang="zh-CN" altLang="en-US" dirty="0" smtClean="0">
                <a:latin typeface="微软雅黑" pitchFamily="34" charset="-122"/>
                <a:ea typeface="微软雅黑" pitchFamily="34" charset="-122"/>
              </a:rPr>
              <a:t>日为股东大会召开日，参照上市公司，股东大会的股权登记日最好定于</a:t>
            </a:r>
            <a:r>
              <a:rPr lang="en-US" dirty="0" smtClean="0">
                <a:solidFill>
                  <a:srgbClr val="C00000"/>
                </a:solidFill>
                <a:latin typeface="微软雅黑" pitchFamily="34" charset="-122"/>
                <a:ea typeface="微软雅黑" pitchFamily="34" charset="-122"/>
              </a:rPr>
              <a:t>T-7</a:t>
            </a:r>
            <a:r>
              <a:rPr lang="zh-CN" altLang="en-US" dirty="0" smtClean="0">
                <a:solidFill>
                  <a:srgbClr val="C00000"/>
                </a:solidFill>
                <a:latin typeface="微软雅黑" pitchFamily="34" charset="-122"/>
                <a:ea typeface="微软雅黑" pitchFamily="34" charset="-122"/>
              </a:rPr>
              <a:t>日至</a:t>
            </a:r>
            <a:r>
              <a:rPr lang="en-US" dirty="0" smtClean="0">
                <a:solidFill>
                  <a:srgbClr val="C00000"/>
                </a:solidFill>
                <a:latin typeface="微软雅黑" pitchFamily="34" charset="-122"/>
                <a:ea typeface="微软雅黑" pitchFamily="34" charset="-122"/>
              </a:rPr>
              <a:t>T-3</a:t>
            </a:r>
            <a:r>
              <a:rPr lang="zh-CN" altLang="en-US" dirty="0" smtClean="0">
                <a:solidFill>
                  <a:srgbClr val="C00000"/>
                </a:solidFill>
                <a:latin typeface="微软雅黑" pitchFamily="34" charset="-122"/>
                <a:ea typeface="微软雅黑" pitchFamily="34" charset="-122"/>
              </a:rPr>
              <a:t>日间</a:t>
            </a:r>
            <a:r>
              <a:rPr lang="zh-CN" altLang="en-US" dirty="0" smtClean="0">
                <a:latin typeface="微软雅黑" pitchFamily="34" charset="-122"/>
                <a:ea typeface="微软雅黑" pitchFamily="34" charset="-122"/>
              </a:rPr>
              <a:t>。</a:t>
            </a:r>
          </a:p>
          <a:p>
            <a:endParaRPr lang="zh-CN" altLang="en-US" dirty="0">
              <a:latin typeface="微软雅黑" pitchFamily="34" charset="-122"/>
              <a:ea typeface="微软雅黑" pitchFamily="34" charset="-122"/>
            </a:endParaRPr>
          </a:p>
        </p:txBody>
      </p:sp>
      <p:sp>
        <p:nvSpPr>
          <p:cNvPr id="10" name="左箭头 9"/>
          <p:cNvSpPr/>
          <p:nvPr/>
        </p:nvSpPr>
        <p:spPr bwMode="auto">
          <a:xfrm>
            <a:off x="3143240" y="2357430"/>
            <a:ext cx="571504" cy="428628"/>
          </a:xfrm>
          <a:prstGeom prst="lef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JPG"/>
          <p:cNvPicPr>
            <a:picLocks noChangeAspect="1"/>
          </p:cNvPicPr>
          <p:nvPr/>
        </p:nvPicPr>
        <p:blipFill>
          <a:blip r:embed="rId2"/>
          <a:stretch>
            <a:fillRect/>
          </a:stretch>
        </p:blipFill>
        <p:spPr>
          <a:xfrm>
            <a:off x="81835" y="4786322"/>
            <a:ext cx="3275719" cy="1160402"/>
          </a:xfrm>
          <a:prstGeom prst="rect">
            <a:avLst/>
          </a:prstGeom>
        </p:spPr>
      </p:pic>
      <p:sp>
        <p:nvSpPr>
          <p:cNvPr id="2" name="页脚占位符 1"/>
          <p:cNvSpPr>
            <a:spLocks noGrp="1"/>
          </p:cNvSpPr>
          <p:nvPr>
            <p:ph type="ftr" sz="quarter" idx="11"/>
          </p:nvPr>
        </p:nvSpPr>
        <p:spPr/>
        <p:txBody>
          <a:bodyPr/>
          <a:lstStyle/>
          <a:p>
            <a:pPr>
              <a:defRPr/>
            </a:pPr>
            <a:r>
              <a:rPr lang="en-US" altLang="zh-CN" dirty="0" smtClean="0"/>
              <a:t>12</a:t>
            </a:r>
            <a:endParaRPr lang="en-US" altLang="zh-CN" dirty="0"/>
          </a:p>
        </p:txBody>
      </p:sp>
      <p:sp>
        <p:nvSpPr>
          <p:cNvPr id="3"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不定期持有人名册查询业务流程</a:t>
            </a:r>
            <a:endParaRPr lang="zh-CN" altLang="en-US" sz="2800" dirty="0">
              <a:solidFill>
                <a:schemeClr val="bg1"/>
              </a:solidFill>
              <a:latin typeface="黑体" pitchFamily="49" charset="-122"/>
              <a:ea typeface="黑体" pitchFamily="49" charset="-122"/>
            </a:endParaRPr>
          </a:p>
        </p:txBody>
      </p:sp>
      <p:sp>
        <p:nvSpPr>
          <p:cNvPr id="5" name="TextBox 4"/>
          <p:cNvSpPr txBox="1"/>
          <p:nvPr/>
        </p:nvSpPr>
        <p:spPr>
          <a:xfrm>
            <a:off x="4071934" y="1214422"/>
            <a:ext cx="4786346" cy="3693319"/>
          </a:xfrm>
          <a:prstGeom prst="rect">
            <a:avLst/>
          </a:prstGeom>
          <a:noFill/>
        </p:spPr>
        <p:txBody>
          <a:bodyPr wrap="square" rtlCol="0">
            <a:spAutoFit/>
          </a:bodyPr>
          <a:lstStyle/>
          <a:p>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根据名册查询原因，需要发行人提供以下相应证明文件： </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（四）发生股转公司规定的</a:t>
            </a:r>
            <a:r>
              <a:rPr lang="zh-CN" altLang="en-US" dirty="0" smtClean="0">
                <a:solidFill>
                  <a:srgbClr val="C00000"/>
                </a:solidFill>
                <a:latin typeface="微软雅黑" pitchFamily="34" charset="-122"/>
                <a:ea typeface="微软雅黑" pitchFamily="34" charset="-122"/>
              </a:rPr>
              <a:t>交易异常波动</a:t>
            </a:r>
            <a:r>
              <a:rPr lang="zh-CN" altLang="en-US" dirty="0" smtClean="0">
                <a:latin typeface="微软雅黑" pitchFamily="34" charset="-122"/>
                <a:ea typeface="微软雅黑" pitchFamily="34" charset="-122"/>
              </a:rPr>
              <a:t>情况需要进行信息披露的，需提供异常波动情况</a:t>
            </a:r>
            <a:r>
              <a:rPr lang="zh-CN" altLang="en-US" dirty="0" smtClean="0">
                <a:latin typeface="微软雅黑" pitchFamily="34" charset="-122"/>
                <a:ea typeface="微软雅黑" pitchFamily="34" charset="-122"/>
              </a:rPr>
              <a:t>说明并附相关证明文件。 </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（五）监管部门要求发行人核查持有人名册的，需提交监管部门要求核查的情况</a:t>
            </a:r>
            <a:r>
              <a:rPr lang="zh-CN" altLang="en-US" dirty="0" smtClean="0">
                <a:latin typeface="微软雅黑" pitchFamily="34" charset="-122"/>
                <a:ea typeface="微软雅黑" pitchFamily="34" charset="-122"/>
              </a:rPr>
              <a:t>说明并附相关证明文件。</a:t>
            </a:r>
            <a:endParaRPr lang="zh-CN" altLang="en-US" dirty="0" smtClean="0">
              <a:latin typeface="微软雅黑" pitchFamily="34" charset="-122"/>
              <a:ea typeface="微软雅黑" pitchFamily="34" charset="-122"/>
            </a:endParaRPr>
          </a:p>
          <a:p>
            <a:endParaRPr lang="zh-CN" altLang="en-US" dirty="0"/>
          </a:p>
        </p:txBody>
      </p:sp>
      <p:sp>
        <p:nvSpPr>
          <p:cNvPr id="6" name="TextBox 5"/>
          <p:cNvSpPr txBox="1"/>
          <p:nvPr/>
        </p:nvSpPr>
        <p:spPr>
          <a:xfrm>
            <a:off x="142844" y="1214422"/>
            <a:ext cx="2928958" cy="3323987"/>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全国中小企业股份转让系统股票异常转让实时监控指引</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第四条：</a:t>
            </a:r>
            <a:endParaRPr lang="en-US" altLang="zh-CN" sz="1600" dirty="0" smtClean="0">
              <a:latin typeface="微软雅黑" pitchFamily="34" charset="-122"/>
              <a:ea typeface="微软雅黑" pitchFamily="34" charset="-122"/>
            </a:endParaRPr>
          </a:p>
          <a:p>
            <a:pPr marL="342900" indent="-342900">
              <a:lnSpc>
                <a:spcPct val="150000"/>
              </a:lnSpc>
              <a:buFont typeface="+mj-lt"/>
              <a:buAutoNum type="arabicPeriod"/>
            </a:pPr>
            <a:r>
              <a:rPr lang="zh-CN" altLang="en-US" sz="1600" dirty="0" smtClean="0">
                <a:latin typeface="微软雅黑" pitchFamily="34" charset="-122"/>
                <a:ea typeface="微软雅黑" pitchFamily="34" charset="-122"/>
              </a:rPr>
              <a:t>协议转让股票当日换手率超</a:t>
            </a:r>
            <a:r>
              <a:rPr lang="en-US" altLang="zh-CN" sz="1600" dirty="0" smtClean="0">
                <a:latin typeface="微软雅黑" pitchFamily="34" charset="-122"/>
                <a:ea typeface="微软雅黑" pitchFamily="34" charset="-122"/>
              </a:rPr>
              <a:t>10%</a:t>
            </a:r>
            <a:r>
              <a:rPr lang="zh-CN" altLang="en-US" sz="1600" dirty="0" smtClean="0">
                <a:latin typeface="微软雅黑" pitchFamily="34" charset="-122"/>
                <a:ea typeface="微软雅黑" pitchFamily="34" charset="-122"/>
              </a:rPr>
              <a:t>，或连续三个转让日换手率累计超过</a:t>
            </a:r>
            <a:r>
              <a:rPr lang="en-US" altLang="zh-CN" sz="1600" dirty="0" smtClean="0">
                <a:latin typeface="微软雅黑" pitchFamily="34" charset="-122"/>
                <a:ea typeface="微软雅黑" pitchFamily="34" charset="-122"/>
              </a:rPr>
              <a:t>20%</a:t>
            </a:r>
          </a:p>
          <a:p>
            <a:pPr marL="342900" indent="-342900">
              <a:lnSpc>
                <a:spcPct val="150000"/>
              </a:lnSpc>
              <a:buFont typeface="+mj-lt"/>
              <a:buAutoNum type="arabicPeriod"/>
            </a:pPr>
            <a:r>
              <a:rPr lang="zh-CN" altLang="en-US" sz="1600" dirty="0" smtClean="0">
                <a:latin typeface="微软雅黑" pitchFamily="34" charset="-122"/>
                <a:ea typeface="微软雅黑" pitchFamily="34" charset="-122"/>
              </a:rPr>
              <a:t>做市转让股票连续三个转让日涨跌幅累计超过</a:t>
            </a:r>
            <a:r>
              <a:rPr lang="en-US" altLang="zh-CN" sz="1600" dirty="0" smtClean="0">
                <a:latin typeface="微软雅黑" pitchFamily="34" charset="-122"/>
                <a:ea typeface="微软雅黑" pitchFamily="34" charset="-122"/>
              </a:rPr>
              <a:t>50%</a:t>
            </a:r>
            <a:endParaRPr lang="zh-CN" altLang="en-US" sz="1600" dirty="0" smtClean="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
        <p:nvSpPr>
          <p:cNvPr id="7" name="左箭头 6"/>
          <p:cNvSpPr/>
          <p:nvPr/>
        </p:nvSpPr>
        <p:spPr bwMode="auto">
          <a:xfrm>
            <a:off x="3214678" y="2357430"/>
            <a:ext cx="571504" cy="428628"/>
          </a:xfrm>
          <a:prstGeom prst="lef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r>
              <a:rPr lang="en-US" altLang="zh-CN" dirty="0" smtClean="0"/>
              <a:t>13</a:t>
            </a:r>
            <a:endParaRPr lang="en-US" altLang="zh-CN" dirty="0"/>
          </a:p>
        </p:txBody>
      </p:sp>
      <p:pic>
        <p:nvPicPr>
          <p:cNvPr id="3" name="图片 2"/>
          <p:cNvPicPr/>
          <p:nvPr/>
        </p:nvPicPr>
        <p:blipFill>
          <a:blip r:embed="rId2"/>
          <a:srcRect/>
          <a:stretch>
            <a:fillRect/>
          </a:stretch>
        </p:blipFill>
        <p:spPr bwMode="auto">
          <a:xfrm>
            <a:off x="500034" y="2214554"/>
            <a:ext cx="8143932" cy="3056380"/>
          </a:xfrm>
          <a:prstGeom prst="rect">
            <a:avLst/>
          </a:prstGeom>
          <a:noFill/>
          <a:ln w="9525">
            <a:noFill/>
            <a:miter lim="800000"/>
            <a:headEnd/>
            <a:tailEnd/>
          </a:ln>
        </p:spPr>
      </p:pic>
      <p:sp>
        <p:nvSpPr>
          <p:cNvPr id="4" name="圆角矩形 3"/>
          <p:cNvSpPr/>
          <p:nvPr/>
        </p:nvSpPr>
        <p:spPr bwMode="auto">
          <a:xfrm>
            <a:off x="3857620" y="4857760"/>
            <a:ext cx="714380" cy="357190"/>
          </a:xfrm>
          <a:prstGeom prst="roundRect">
            <a:avLst/>
          </a:prstGeom>
          <a:noFill/>
          <a:ln w="508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FF0000"/>
              </a:solidFill>
              <a:effectLst/>
              <a:latin typeface="Arial" pitchFamily="34" charset="0"/>
              <a:ea typeface="宋体" pitchFamily="2" charset="-122"/>
            </a:endParaRPr>
          </a:p>
        </p:txBody>
      </p:sp>
      <p:sp>
        <p:nvSpPr>
          <p:cNvPr id="5" name="TextBox 4"/>
          <p:cNvSpPr txBox="1"/>
          <p:nvPr/>
        </p:nvSpPr>
        <p:spPr>
          <a:xfrm>
            <a:off x="571472" y="1071546"/>
            <a:ext cx="6286544" cy="646331"/>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本公司经办人员未处理发行人提交的业务申请前，发行人可自主决定是否</a:t>
            </a:r>
            <a:r>
              <a:rPr lang="zh-CN" altLang="en-US" dirty="0" smtClean="0">
                <a:solidFill>
                  <a:srgbClr val="C00000"/>
                </a:solidFill>
                <a:latin typeface="微软雅黑" pitchFamily="34" charset="-122"/>
                <a:ea typeface="微软雅黑" pitchFamily="34" charset="-122"/>
              </a:rPr>
              <a:t>收回</a:t>
            </a:r>
            <a:r>
              <a:rPr lang="zh-CN" altLang="en-US" dirty="0" smtClean="0">
                <a:latin typeface="微软雅黑" pitchFamily="34" charset="-122"/>
                <a:ea typeface="微软雅黑" pitchFamily="34" charset="-122"/>
              </a:rPr>
              <a:t>申请，点击收回后点击确定，可收回申请。 </a:t>
            </a:r>
            <a:endParaRPr lang="zh-CN" altLang="en-US" dirty="0">
              <a:latin typeface="微软雅黑" pitchFamily="34" charset="-122"/>
              <a:ea typeface="微软雅黑" pitchFamily="34" charset="-122"/>
            </a:endParaRPr>
          </a:p>
        </p:txBody>
      </p:sp>
      <p:sp>
        <p:nvSpPr>
          <p:cNvPr id="6"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不定期持有人名册查询业务流程</a:t>
            </a:r>
            <a:endParaRPr lang="zh-CN" altLang="en-US" sz="2800" dirty="0">
              <a:solidFill>
                <a:schemeClr val="bg1"/>
              </a:solidFill>
              <a:latin typeface="黑体" pitchFamily="49" charset="-122"/>
              <a:ea typeface="黑体"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r>
              <a:rPr lang="en-US" altLang="zh-CN" dirty="0" smtClean="0"/>
              <a:t>14</a:t>
            </a:r>
            <a:endParaRPr lang="en-US" altLang="zh-CN" dirty="0"/>
          </a:p>
        </p:txBody>
      </p:sp>
      <p:sp>
        <p:nvSpPr>
          <p:cNvPr id="3"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不定期持有人名册查询业务流程</a:t>
            </a:r>
            <a:endParaRPr lang="zh-CN" altLang="en-US" sz="2800" dirty="0">
              <a:solidFill>
                <a:schemeClr val="bg1"/>
              </a:solidFill>
              <a:latin typeface="黑体" pitchFamily="49" charset="-122"/>
              <a:ea typeface="黑体" pitchFamily="49" charset="-122"/>
            </a:endParaRPr>
          </a:p>
        </p:txBody>
      </p:sp>
      <p:sp>
        <p:nvSpPr>
          <p:cNvPr id="2051" name="Rectangle 3"/>
          <p:cNvSpPr>
            <a:spLocks noChangeArrowheads="1"/>
          </p:cNvSpPr>
          <p:nvPr/>
        </p:nvSpPr>
        <p:spPr bwMode="auto">
          <a:xfrm>
            <a:off x="285720" y="1000108"/>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收回后：</a:t>
            </a:r>
            <a:endParaRPr kumimoji="0" lang="zh-CN" sz="10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、发行人如需</a:t>
            </a:r>
            <a:r>
              <a:rPr kumimoji="0" lang="zh-CN" altLang="en-US" sz="1600" b="0"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修改</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，点击</a:t>
            </a:r>
            <a:r>
              <a:rPr kumimoji="0" lang="zh-CN" altLang="en-US" sz="1600" b="0"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开始办理</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，修改申请内容后重新提交申请。</a:t>
            </a:r>
            <a:endParaRPr kumimoji="0" lang="zh-CN" altLang="en-US" sz="10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、发行人如需</a:t>
            </a:r>
            <a:r>
              <a:rPr kumimoji="0" lang="zh-CN" altLang="en-US" sz="1600" b="0"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撤销业务申请</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，点击</a:t>
            </a:r>
            <a:r>
              <a:rPr kumimoji="0" lang="zh-CN" altLang="en-US" sz="1600" b="0"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撤销</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，撤销本次申请。</a:t>
            </a:r>
            <a:endPar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pic>
        <p:nvPicPr>
          <p:cNvPr id="9" name="图片 8"/>
          <p:cNvPicPr/>
          <p:nvPr/>
        </p:nvPicPr>
        <p:blipFill>
          <a:blip r:embed="rId2"/>
          <a:srcRect/>
          <a:stretch>
            <a:fillRect/>
          </a:stretch>
        </p:blipFill>
        <p:spPr bwMode="auto">
          <a:xfrm>
            <a:off x="428596" y="2000240"/>
            <a:ext cx="8286808" cy="3714776"/>
          </a:xfrm>
          <a:prstGeom prst="rect">
            <a:avLst/>
          </a:prstGeom>
          <a:noFill/>
          <a:ln w="9525">
            <a:noFill/>
            <a:miter lim="800000"/>
            <a:headEnd/>
            <a:tailEnd/>
          </a:ln>
        </p:spPr>
      </p:pic>
      <p:sp>
        <p:nvSpPr>
          <p:cNvPr id="11" name="圆角矩形 10"/>
          <p:cNvSpPr/>
          <p:nvPr/>
        </p:nvSpPr>
        <p:spPr bwMode="auto">
          <a:xfrm>
            <a:off x="7143768" y="4214818"/>
            <a:ext cx="714380" cy="357190"/>
          </a:xfrm>
          <a:prstGeom prst="roundRect">
            <a:avLst/>
          </a:prstGeom>
          <a:noFill/>
          <a:ln w="508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FF0000"/>
              </a:solidFill>
              <a:effectLst/>
              <a:latin typeface="Arial" pitchFamily="34" charset="0"/>
              <a:ea typeface="宋体" pitchFamily="2" charset="-122"/>
            </a:endParaRPr>
          </a:p>
        </p:txBody>
      </p:sp>
      <p:sp>
        <p:nvSpPr>
          <p:cNvPr id="12" name="圆角矩形 11"/>
          <p:cNvSpPr/>
          <p:nvPr/>
        </p:nvSpPr>
        <p:spPr bwMode="auto">
          <a:xfrm>
            <a:off x="3857620" y="5357826"/>
            <a:ext cx="714380" cy="357190"/>
          </a:xfrm>
          <a:prstGeom prst="roundRect">
            <a:avLst/>
          </a:prstGeom>
          <a:noFill/>
          <a:ln w="508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FF0000"/>
              </a:solidFill>
              <a:effectLst/>
              <a:latin typeface="Arial" pitchFamily="34" charset="0"/>
              <a:ea typeface="宋体" pitchFamily="2" charset="-122"/>
            </a:endParaRPr>
          </a:p>
        </p:txBody>
      </p:sp>
      <p:sp>
        <p:nvSpPr>
          <p:cNvPr id="13" name="椭圆 12"/>
          <p:cNvSpPr/>
          <p:nvPr/>
        </p:nvSpPr>
        <p:spPr bwMode="gray">
          <a:xfrm>
            <a:off x="6572264" y="4143380"/>
            <a:ext cx="428628" cy="428628"/>
          </a:xfrm>
          <a:prstGeom prst="ellipse">
            <a:avLst/>
          </a:prstGeom>
          <a:solidFill>
            <a:srgbClr val="CC0000"/>
          </a:solidFill>
          <a:ln w="9525">
            <a:solidFill>
              <a:schemeClr val="bg1"/>
            </a:solidFill>
            <a:round/>
            <a:headEnd/>
            <a:tailEnd/>
          </a:ln>
        </p:spPr>
        <p:txBody>
          <a:bodyPr wrap="none" rtlCol="0" anchor="ctr"/>
          <a:lstStyle/>
          <a:p>
            <a:pPr algn="ctr"/>
            <a:r>
              <a:rPr lang="en-US" altLang="zh-CN"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1</a:t>
            </a:r>
            <a:endParaRPr lang="zh-CN" altLang="en-U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14" name="椭圆 13"/>
          <p:cNvSpPr/>
          <p:nvPr/>
        </p:nvSpPr>
        <p:spPr bwMode="gray">
          <a:xfrm>
            <a:off x="3286116" y="5357826"/>
            <a:ext cx="428628" cy="428628"/>
          </a:xfrm>
          <a:prstGeom prst="ellipse">
            <a:avLst/>
          </a:prstGeom>
          <a:solidFill>
            <a:srgbClr val="C00000"/>
          </a:solidFill>
          <a:ln w="9525">
            <a:solidFill>
              <a:schemeClr val="bg1"/>
            </a:solidFill>
            <a:round/>
            <a:headEnd/>
            <a:tailEnd/>
          </a:ln>
        </p:spPr>
        <p:txBody>
          <a:bodyPr wrap="none" rtlCol="0" anchor="ctr"/>
          <a:lstStyle/>
          <a:p>
            <a:pPr algn="ctr"/>
            <a:r>
              <a:rPr lang="en-US" altLang="zh-CN"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2</a:t>
            </a:r>
            <a:endParaRPr lang="zh-CN" altLang="en-U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r>
              <a:rPr lang="en-US" altLang="zh-CN" dirty="0" smtClean="0"/>
              <a:t>15</a:t>
            </a:r>
            <a:endParaRPr lang="en-US" altLang="zh-CN" dirty="0"/>
          </a:p>
        </p:txBody>
      </p:sp>
      <p:sp>
        <p:nvSpPr>
          <p:cNvPr id="3"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不定期持有人名册查询业务流程</a:t>
            </a:r>
            <a:endParaRPr lang="zh-CN" altLang="en-US" sz="2800" dirty="0">
              <a:solidFill>
                <a:schemeClr val="bg1"/>
              </a:solidFill>
              <a:latin typeface="黑体" pitchFamily="49" charset="-122"/>
              <a:ea typeface="黑体" pitchFamily="49" charset="-122"/>
            </a:endParaRPr>
          </a:p>
        </p:txBody>
      </p:sp>
      <p:pic>
        <p:nvPicPr>
          <p:cNvPr id="4" name="图片 3"/>
          <p:cNvPicPr/>
          <p:nvPr/>
        </p:nvPicPr>
        <p:blipFill>
          <a:blip r:embed="rId2"/>
          <a:srcRect/>
          <a:stretch>
            <a:fillRect/>
          </a:stretch>
        </p:blipFill>
        <p:spPr bwMode="auto">
          <a:xfrm>
            <a:off x="1000100" y="1357298"/>
            <a:ext cx="7215238" cy="4643470"/>
          </a:xfrm>
          <a:prstGeom prst="rect">
            <a:avLst/>
          </a:prstGeom>
          <a:noFill/>
          <a:ln w="9525">
            <a:noFill/>
            <a:miter lim="800000"/>
            <a:headEnd/>
            <a:tailEnd/>
          </a:ln>
        </p:spPr>
      </p:pic>
      <p:sp>
        <p:nvSpPr>
          <p:cNvPr id="5" name="TextBox 4"/>
          <p:cNvSpPr txBox="1"/>
          <p:nvPr/>
        </p:nvSpPr>
        <p:spPr>
          <a:xfrm>
            <a:off x="428596" y="928670"/>
            <a:ext cx="2357454" cy="338554"/>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查看结果：</a:t>
            </a:r>
            <a:endParaRPr lang="zh-CN" altLang="en-US" sz="1600" dirty="0">
              <a:latin typeface="微软雅黑" pitchFamily="34" charset="-122"/>
              <a:ea typeface="微软雅黑" pitchFamily="34" charset="-122"/>
            </a:endParaRPr>
          </a:p>
        </p:txBody>
      </p:sp>
      <p:sp>
        <p:nvSpPr>
          <p:cNvPr id="7" name="圆角矩形 6"/>
          <p:cNvSpPr/>
          <p:nvPr/>
        </p:nvSpPr>
        <p:spPr bwMode="auto">
          <a:xfrm>
            <a:off x="6929454" y="4000504"/>
            <a:ext cx="785818" cy="357190"/>
          </a:xfrm>
          <a:prstGeom prst="roundRect">
            <a:avLst/>
          </a:prstGeom>
          <a:noFill/>
          <a:ln w="508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FF0000"/>
              </a:solidFill>
              <a:effectLst/>
              <a:latin typeface="Arial" pitchFamily="34" charset="0"/>
              <a:ea typeface="宋体"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r>
              <a:rPr lang="en-US" altLang="zh-CN" dirty="0" smtClean="0"/>
              <a:t>16</a:t>
            </a:r>
            <a:endParaRPr lang="en-US" altLang="zh-CN" dirty="0"/>
          </a:p>
        </p:txBody>
      </p:sp>
      <p:sp>
        <p:nvSpPr>
          <p:cNvPr id="3"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不定期持有人名册查询业务流程</a:t>
            </a:r>
            <a:endParaRPr lang="zh-CN" altLang="en-US" sz="2800" dirty="0">
              <a:solidFill>
                <a:schemeClr val="bg1"/>
              </a:solidFill>
              <a:latin typeface="黑体" pitchFamily="49" charset="-122"/>
              <a:ea typeface="黑体" pitchFamily="49" charset="-122"/>
            </a:endParaRPr>
          </a:p>
        </p:txBody>
      </p:sp>
      <p:sp>
        <p:nvSpPr>
          <p:cNvPr id="4" name="TextBox 3"/>
          <p:cNvSpPr txBox="1"/>
          <p:nvPr/>
        </p:nvSpPr>
        <p:spPr>
          <a:xfrm>
            <a:off x="500034" y="785794"/>
            <a:ext cx="2357454" cy="338554"/>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查看结果：</a:t>
            </a:r>
            <a:endParaRPr lang="zh-CN" altLang="en-US" sz="1600" dirty="0">
              <a:latin typeface="微软雅黑" pitchFamily="34" charset="-122"/>
              <a:ea typeface="微软雅黑" pitchFamily="34" charset="-122"/>
            </a:endParaRPr>
          </a:p>
        </p:txBody>
      </p:sp>
      <p:pic>
        <p:nvPicPr>
          <p:cNvPr id="5" name="图片 4" descr="12.JPG"/>
          <p:cNvPicPr>
            <a:picLocks noChangeAspect="1"/>
          </p:cNvPicPr>
          <p:nvPr/>
        </p:nvPicPr>
        <p:blipFill>
          <a:blip r:embed="rId2"/>
          <a:stretch>
            <a:fillRect/>
          </a:stretch>
        </p:blipFill>
        <p:spPr>
          <a:xfrm>
            <a:off x="428596" y="1071546"/>
            <a:ext cx="8267700" cy="50482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占位符 5" descr="c4eeeed1aafc26a39a50271c.jpg"/>
          <p:cNvPicPr>
            <a:picLocks noGrp="1" noChangeAspect="1"/>
          </p:cNvPicPr>
          <p:nvPr>
            <p:ph type="pic" sz="quarter" idx="13"/>
          </p:nvPr>
        </p:nvPicPr>
        <p:blipFill>
          <a:blip r:embed="rId2"/>
          <a:srcRect l="8453" r="8453"/>
          <a:stretch>
            <a:fillRect/>
          </a:stretch>
        </p:blipFill>
        <p:spPr>
          <a:xfrm>
            <a:off x="-32" y="1868488"/>
            <a:ext cx="3016250" cy="2725737"/>
          </a:xfrm>
        </p:spPr>
      </p:pic>
      <p:sp>
        <p:nvSpPr>
          <p:cNvPr id="12294" name="标题 3"/>
          <p:cNvSpPr>
            <a:spLocks noGrp="1"/>
          </p:cNvSpPr>
          <p:nvPr>
            <p:ph type="title"/>
          </p:nvPr>
        </p:nvSpPr>
        <p:spPr>
          <a:xfrm>
            <a:off x="3071813" y="1785926"/>
            <a:ext cx="6072187" cy="2714625"/>
          </a:xfrm>
        </p:spPr>
        <p:txBody>
          <a:bodyPr>
            <a:normAutofit/>
          </a:bodyPr>
          <a:lstStyle/>
          <a:p>
            <a:pPr algn="ctr" eaLnBrk="1" hangingPunct="1"/>
            <a:r>
              <a:rPr lang="en-US" altLang="zh-CN" sz="3200" b="1" dirty="0" smtClean="0">
                <a:solidFill>
                  <a:srgbClr val="FFFFFF"/>
                </a:solidFill>
                <a:latin typeface="微软雅黑" pitchFamily="34" charset="-122"/>
                <a:ea typeface="微软雅黑" pitchFamily="34" charset="-122"/>
              </a:rPr>
              <a:t/>
            </a:r>
            <a:br>
              <a:rPr lang="en-US" altLang="zh-CN" sz="3200" b="1" dirty="0" smtClean="0">
                <a:solidFill>
                  <a:srgbClr val="FFFFFF"/>
                </a:solidFill>
                <a:latin typeface="微软雅黑" pitchFamily="34" charset="-122"/>
                <a:ea typeface="微软雅黑" pitchFamily="34" charset="-122"/>
              </a:rPr>
            </a:br>
            <a:r>
              <a:rPr lang="zh-CN" altLang="en-US" sz="3200" b="1" dirty="0" smtClean="0">
                <a:solidFill>
                  <a:srgbClr val="FFFFFF"/>
                </a:solidFill>
                <a:latin typeface="微软雅黑" pitchFamily="34" charset="-122"/>
                <a:ea typeface="微软雅黑" pitchFamily="34" charset="-122"/>
              </a:rPr>
              <a:t>主动下发类查询</a:t>
            </a:r>
          </a:p>
        </p:txBody>
      </p:sp>
      <p:sp>
        <p:nvSpPr>
          <p:cNvPr id="5" name="文本占位符 4"/>
          <p:cNvSpPr>
            <a:spLocks noGrp="1"/>
          </p:cNvSpPr>
          <p:nvPr>
            <p:ph type="body" idx="1"/>
          </p:nvPr>
        </p:nvSpPr>
        <p:spPr/>
        <p:txBody>
          <a:bodyPr/>
          <a:lstStyle/>
          <a:p>
            <a:r>
              <a:rPr lang="en-US" altLang="zh-CN" dirty="0" smtClean="0"/>
              <a:t> </a:t>
            </a:r>
            <a:endParaRPr lang="zh-CN" altLang="en-US" dirty="0"/>
          </a:p>
        </p:txBody>
      </p:sp>
      <p:sp>
        <p:nvSpPr>
          <p:cNvPr id="7" name="页脚占位符 6"/>
          <p:cNvSpPr>
            <a:spLocks noGrp="1"/>
          </p:cNvSpPr>
          <p:nvPr>
            <p:ph type="ftr" sz="quarter" idx="16"/>
          </p:nvPr>
        </p:nvSpPr>
        <p:spPr>
          <a:xfrm>
            <a:off x="3124200" y="6096022"/>
            <a:ext cx="2895600" cy="476250"/>
          </a:xfrm>
        </p:spPr>
        <p:txBody>
          <a:bodyPr/>
          <a:lstStyle/>
          <a:p>
            <a:pPr>
              <a:defRPr/>
            </a:pPr>
            <a:r>
              <a:rPr lang="en-US" altLang="zh-CN" dirty="0" smtClean="0"/>
              <a:t>17</a:t>
            </a:r>
            <a:endParaRPr lang="zh-CN" altLang="en-US" dirty="0"/>
          </a:p>
        </p:txBody>
      </p:sp>
      <p:pic>
        <p:nvPicPr>
          <p:cNvPr id="6" name="Picture 9" descr="D:\2015.1.23\中国结算VI系统(2015.3)\主标-透明背景.png"/>
          <p:cNvPicPr>
            <a:picLocks noChangeAspect="1" noChangeArrowheads="1"/>
          </p:cNvPicPr>
          <p:nvPr/>
        </p:nvPicPr>
        <p:blipFill>
          <a:blip r:embed="rId3" cstate="print"/>
          <a:srcRect/>
          <a:stretch>
            <a:fillRect/>
          </a:stretch>
        </p:blipFill>
        <p:spPr bwMode="auto">
          <a:xfrm>
            <a:off x="7524328" y="6093296"/>
            <a:ext cx="1475656" cy="662085"/>
          </a:xfrm>
          <a:prstGeom prst="rect">
            <a:avLst/>
          </a:prstGeom>
          <a:noFill/>
          <a:ln w="9525">
            <a:noFill/>
            <a:miter lim="800000"/>
            <a:headEnd/>
            <a:tailEnd/>
          </a:ln>
        </p:spPr>
      </p:pic>
    </p:spTree>
    <p:extLst>
      <p:ext uri="{BB962C8B-B14F-4D97-AF65-F5344CB8AC3E}">
        <p14:creationId xmlns="" xmlns:p14="http://schemas.microsoft.com/office/powerpoint/2010/main" val="590121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r>
              <a:rPr lang="en-US" altLang="zh-CN" dirty="0" smtClean="0"/>
              <a:t>18</a:t>
            </a:r>
            <a:endParaRPr lang="en-US" altLang="zh-CN" dirty="0"/>
          </a:p>
        </p:txBody>
      </p:sp>
      <p:pic>
        <p:nvPicPr>
          <p:cNvPr id="3" name="图片 2" descr="6.JPG"/>
          <p:cNvPicPr>
            <a:picLocks noChangeAspect="1"/>
          </p:cNvPicPr>
          <p:nvPr/>
        </p:nvPicPr>
        <p:blipFill>
          <a:blip r:embed="rId2"/>
          <a:stretch>
            <a:fillRect/>
          </a:stretch>
        </p:blipFill>
        <p:spPr>
          <a:xfrm>
            <a:off x="0" y="949980"/>
            <a:ext cx="9144000" cy="4958039"/>
          </a:xfrm>
          <a:prstGeom prst="rect">
            <a:avLst/>
          </a:prstGeom>
        </p:spPr>
      </p:pic>
      <p:sp>
        <p:nvSpPr>
          <p:cNvPr id="4" name="TextBox 3"/>
          <p:cNvSpPr txBox="1"/>
          <p:nvPr/>
        </p:nvSpPr>
        <p:spPr>
          <a:xfrm>
            <a:off x="3500430" y="4286256"/>
            <a:ext cx="4929222" cy="923330"/>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登录本公司平台，点击发行人业务→数据查询业务</a:t>
            </a:r>
            <a:r>
              <a:rPr lang="zh-CN" alt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主动下发类</a:t>
            </a:r>
            <a:r>
              <a:rPr lang="zh-CN" altLang="en-US" dirty="0" smtClean="0">
                <a:latin typeface="微软雅黑" pitchFamily="34" charset="-122"/>
                <a:ea typeface="微软雅黑" pitchFamily="34" charset="-122"/>
              </a:rPr>
              <a:t>→定期持有人名册查询等服务。 </a:t>
            </a:r>
            <a:endParaRPr lang="zh-CN" altLang="en-US" dirty="0">
              <a:latin typeface="微软雅黑" pitchFamily="34" charset="-122"/>
              <a:ea typeface="微软雅黑" pitchFamily="34" charset="-122"/>
            </a:endParaRPr>
          </a:p>
        </p:txBody>
      </p:sp>
      <p:sp>
        <p:nvSpPr>
          <p:cNvPr id="5" name="左箭头 4"/>
          <p:cNvSpPr/>
          <p:nvPr/>
        </p:nvSpPr>
        <p:spPr bwMode="auto">
          <a:xfrm>
            <a:off x="2714612" y="4500570"/>
            <a:ext cx="571504" cy="428628"/>
          </a:xfrm>
          <a:prstGeom prst="lef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6"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主动下发类</a:t>
            </a:r>
            <a:endParaRPr lang="zh-CN" altLang="en-US" sz="2800" dirty="0">
              <a:solidFill>
                <a:schemeClr val="bg1"/>
              </a:solidFill>
              <a:latin typeface="黑体" pitchFamily="49" charset="-122"/>
              <a:ea typeface="黑体"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2143108" y="2571744"/>
            <a:ext cx="4929222" cy="3351046"/>
          </a:xfrm>
          <a:prstGeom prst="rect">
            <a:avLst/>
          </a:prstGeom>
          <a:noFill/>
          <a:ln w="9525">
            <a:noFill/>
            <a:miter lim="800000"/>
            <a:headEnd/>
            <a:tailEnd/>
          </a:ln>
        </p:spPr>
        <p:txBody>
          <a:bodyPr wrap="square">
            <a:spAutoFit/>
          </a:bodyPr>
          <a:lstStyle/>
          <a:p>
            <a:pPr marL="457200" indent="-457200" algn="just">
              <a:lnSpc>
                <a:spcPct val="150000"/>
              </a:lnSpc>
              <a:spcBef>
                <a:spcPct val="50000"/>
              </a:spcBef>
              <a:buFont typeface="+mj-lt"/>
              <a:buAutoNum type="arabicPeriod"/>
            </a:pPr>
            <a:r>
              <a:rPr lang="zh-CN" altLang="en-US" sz="2400" dirty="0" smtClean="0">
                <a:latin typeface="微软雅黑" pitchFamily="34" charset="-122"/>
                <a:ea typeface="微软雅黑" pitchFamily="34" charset="-122"/>
              </a:rPr>
              <a:t>发行人信息查询业务概述</a:t>
            </a:r>
            <a:endParaRPr lang="en-US" altLang="zh-CN" sz="2400" dirty="0" smtClean="0">
              <a:latin typeface="微软雅黑" pitchFamily="34" charset="-122"/>
              <a:ea typeface="微软雅黑" pitchFamily="34" charset="-122"/>
            </a:endParaRPr>
          </a:p>
          <a:p>
            <a:pPr marL="457200" indent="-457200">
              <a:lnSpc>
                <a:spcPct val="150000"/>
              </a:lnSpc>
              <a:spcBef>
                <a:spcPct val="50000"/>
              </a:spcBef>
              <a:buFont typeface="+mj-lt"/>
              <a:buAutoNum type="arabicPeriod"/>
            </a:pPr>
            <a:r>
              <a:rPr lang="zh-CN" altLang="en-US" sz="2400" dirty="0" smtClean="0">
                <a:latin typeface="微软雅黑" pitchFamily="34" charset="-122"/>
                <a:ea typeface="微软雅黑" pitchFamily="34" charset="-122"/>
              </a:rPr>
              <a:t>不定期持有人名册查询</a:t>
            </a:r>
            <a:endParaRPr lang="en-US" altLang="zh-CN" sz="2400" dirty="0" smtClean="0">
              <a:latin typeface="微软雅黑" pitchFamily="34" charset="-122"/>
              <a:ea typeface="微软雅黑" pitchFamily="34" charset="-122"/>
            </a:endParaRPr>
          </a:p>
          <a:p>
            <a:pPr marL="457200" indent="-457200">
              <a:lnSpc>
                <a:spcPct val="150000"/>
              </a:lnSpc>
              <a:spcBef>
                <a:spcPct val="50000"/>
              </a:spcBef>
              <a:buFont typeface="+mj-lt"/>
              <a:buAutoNum type="arabicPeriod"/>
            </a:pPr>
            <a:r>
              <a:rPr lang="zh-CN" altLang="en-US" sz="2400" dirty="0" smtClean="0">
                <a:latin typeface="微软雅黑" pitchFamily="34" charset="-122"/>
                <a:ea typeface="微软雅黑" pitchFamily="34" charset="-122"/>
              </a:rPr>
              <a:t>主动下发类查询</a:t>
            </a:r>
            <a:endParaRPr lang="en-US" altLang="zh-CN" sz="2400" dirty="0" smtClean="0">
              <a:latin typeface="微软雅黑" pitchFamily="34" charset="-122"/>
              <a:ea typeface="微软雅黑" pitchFamily="34" charset="-122"/>
            </a:endParaRPr>
          </a:p>
          <a:p>
            <a:pPr marL="457200" indent="-457200" algn="just">
              <a:lnSpc>
                <a:spcPct val="150000"/>
              </a:lnSpc>
              <a:spcBef>
                <a:spcPct val="50000"/>
              </a:spcBef>
              <a:buFont typeface="+mj-lt"/>
              <a:buAutoNum type="arabicPeriod"/>
            </a:pPr>
            <a:r>
              <a:rPr lang="zh-CN" altLang="en-US" sz="2400" dirty="0" smtClean="0">
                <a:latin typeface="微软雅黑" pitchFamily="34" charset="-122"/>
                <a:ea typeface="微软雅黑" pitchFamily="34" charset="-122"/>
              </a:rPr>
              <a:t>信息披露义务人持股及股份变更情况查询</a:t>
            </a:r>
            <a:endParaRPr lang="zh-CN" altLang="en-US" sz="2400" dirty="0">
              <a:latin typeface="微软雅黑" pitchFamily="34" charset="-122"/>
              <a:ea typeface="微软雅黑" pitchFamily="34" charset="-122"/>
            </a:endParaRPr>
          </a:p>
        </p:txBody>
      </p:sp>
      <p:sp>
        <p:nvSpPr>
          <p:cNvPr id="8" name="TextBox 7"/>
          <p:cNvSpPr txBox="1"/>
          <p:nvPr/>
        </p:nvSpPr>
        <p:spPr>
          <a:xfrm>
            <a:off x="3929058" y="1285860"/>
            <a:ext cx="1210588" cy="707886"/>
          </a:xfrm>
          <a:prstGeom prst="rect">
            <a:avLst/>
          </a:prstGeom>
          <a:noFill/>
        </p:spPr>
        <p:txBody>
          <a:bodyPr wrap="none" rtlCol="0">
            <a:spAutoFit/>
          </a:bodyPr>
          <a:lstStyle/>
          <a:p>
            <a:r>
              <a:rPr lang="zh-CN" altLang="en-US" sz="4000" dirty="0" smtClean="0">
                <a:latin typeface="微软雅黑" pitchFamily="34" charset="-122"/>
                <a:ea typeface="微软雅黑" pitchFamily="34" charset="-122"/>
              </a:rPr>
              <a:t>目录</a:t>
            </a:r>
            <a:endParaRPr lang="zh-CN" altLang="en-US" sz="4000" dirty="0">
              <a:latin typeface="微软雅黑" pitchFamily="34" charset="-122"/>
              <a:ea typeface="微软雅黑" pitchFamily="34" charset="-122"/>
            </a:endParaRPr>
          </a:p>
        </p:txBody>
      </p:sp>
      <p:cxnSp>
        <p:nvCxnSpPr>
          <p:cNvPr id="10" name="直接连接符 9"/>
          <p:cNvCxnSpPr/>
          <p:nvPr/>
        </p:nvCxnSpPr>
        <p:spPr bwMode="auto">
          <a:xfrm>
            <a:off x="1428728" y="2143116"/>
            <a:ext cx="6215106" cy="1588"/>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5" name="页脚占位符 4"/>
          <p:cNvSpPr>
            <a:spLocks noGrp="1"/>
          </p:cNvSpPr>
          <p:nvPr>
            <p:ph type="ftr" sz="quarter" idx="11"/>
          </p:nvPr>
        </p:nvSpPr>
        <p:spPr/>
        <p:txBody>
          <a:bodyPr/>
          <a:lstStyle/>
          <a:p>
            <a:pPr>
              <a:defRPr/>
            </a:pPr>
            <a:r>
              <a:rPr lang="en-US" altLang="zh-CN" dirty="0" smtClean="0"/>
              <a:t>1</a:t>
            </a:r>
            <a:endParaRPr lang="en-US" altLang="zh-C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r>
              <a:rPr lang="en-US" altLang="zh-CN" dirty="0" smtClean="0"/>
              <a:t>19</a:t>
            </a:r>
            <a:endParaRPr lang="en-US" altLang="zh-CN" dirty="0"/>
          </a:p>
        </p:txBody>
      </p:sp>
      <p:sp>
        <p:nvSpPr>
          <p:cNvPr id="3"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主动下发类</a:t>
            </a:r>
            <a:r>
              <a:rPr lang="en-US" altLang="zh-CN" sz="2800" b="1" dirty="0" smtClean="0">
                <a:solidFill>
                  <a:srgbClr val="FFFFFF"/>
                </a:solidFill>
                <a:latin typeface="微软雅黑" pitchFamily="34" charset="-122"/>
                <a:ea typeface="微软雅黑" pitchFamily="34" charset="-122"/>
              </a:rPr>
              <a:t>—</a:t>
            </a:r>
            <a:r>
              <a:rPr lang="zh-CN" altLang="en-US" sz="2800" b="1" dirty="0" smtClean="0">
                <a:solidFill>
                  <a:srgbClr val="FFFFFF"/>
                </a:solidFill>
                <a:latin typeface="微软雅黑" pitchFamily="34" charset="-122"/>
                <a:ea typeface="微软雅黑" pitchFamily="34" charset="-122"/>
              </a:rPr>
              <a:t>定期持有人名册查询</a:t>
            </a:r>
            <a:endParaRPr lang="zh-CN" altLang="en-US" sz="2800" dirty="0">
              <a:solidFill>
                <a:schemeClr val="bg1"/>
              </a:solidFill>
              <a:latin typeface="黑体" pitchFamily="49" charset="-122"/>
              <a:ea typeface="黑体" pitchFamily="49" charset="-122"/>
            </a:endParaRPr>
          </a:p>
        </p:txBody>
      </p:sp>
      <p:graphicFrame>
        <p:nvGraphicFramePr>
          <p:cNvPr id="12" name="图示 11"/>
          <p:cNvGraphicFramePr/>
          <p:nvPr/>
        </p:nvGraphicFramePr>
        <p:xfrm>
          <a:off x="785786" y="1142984"/>
          <a:ext cx="7429552" cy="4778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r>
              <a:rPr lang="en-US" altLang="zh-CN" dirty="0" smtClean="0"/>
              <a:t>20</a:t>
            </a:r>
            <a:endParaRPr lang="en-US" altLang="zh-CN" dirty="0"/>
          </a:p>
        </p:txBody>
      </p:sp>
      <p:sp>
        <p:nvSpPr>
          <p:cNvPr id="3"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主动下发类</a:t>
            </a:r>
            <a:r>
              <a:rPr lang="en-US" altLang="zh-CN" sz="2800" b="1" dirty="0" smtClean="0">
                <a:solidFill>
                  <a:srgbClr val="FFFFFF"/>
                </a:solidFill>
                <a:latin typeface="微软雅黑" pitchFamily="34" charset="-122"/>
                <a:ea typeface="微软雅黑" pitchFamily="34" charset="-122"/>
              </a:rPr>
              <a:t>—</a:t>
            </a:r>
            <a:r>
              <a:rPr lang="zh-CN" altLang="en-US" sz="2800" b="1" dirty="0" smtClean="0">
                <a:solidFill>
                  <a:srgbClr val="FFFFFF"/>
                </a:solidFill>
                <a:latin typeface="微软雅黑" pitchFamily="34" charset="-122"/>
                <a:ea typeface="微软雅黑" pitchFamily="34" charset="-122"/>
              </a:rPr>
              <a:t>股本结构查询</a:t>
            </a:r>
            <a:endParaRPr lang="zh-CN" altLang="en-US" sz="2800" dirty="0">
              <a:solidFill>
                <a:schemeClr val="bg1"/>
              </a:solidFill>
              <a:latin typeface="黑体" pitchFamily="49" charset="-122"/>
              <a:ea typeface="黑体" pitchFamily="49" charset="-122"/>
            </a:endParaRPr>
          </a:p>
        </p:txBody>
      </p:sp>
      <p:graphicFrame>
        <p:nvGraphicFramePr>
          <p:cNvPr id="5" name="图示 4"/>
          <p:cNvGraphicFramePr/>
          <p:nvPr/>
        </p:nvGraphicFramePr>
        <p:xfrm>
          <a:off x="1000100" y="1142984"/>
          <a:ext cx="7358114"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4"/>
          <p:cNvSpPr>
            <a:spLocks noChangeArrowheads="1"/>
          </p:cNvSpPr>
          <p:nvPr/>
        </p:nvSpPr>
        <p:spPr bwMode="auto">
          <a:xfrm>
            <a:off x="428596" y="928670"/>
            <a:ext cx="8572500" cy="400050"/>
          </a:xfrm>
          <a:prstGeom prst="rect">
            <a:avLst/>
          </a:prstGeom>
          <a:noFill/>
          <a:ln w="9525">
            <a:noFill/>
            <a:miter lim="800000"/>
            <a:headEnd/>
            <a:tailEnd/>
          </a:ln>
        </p:spPr>
        <p:txBody>
          <a:bodyPr>
            <a:spAutoFit/>
          </a:bodyPr>
          <a:lstStyle/>
          <a:p>
            <a:r>
              <a:rPr lang="zh-CN" altLang="en-US" b="0" dirty="0">
                <a:latin typeface="微软雅黑" pitchFamily="34" charset="-122"/>
                <a:ea typeface="微软雅黑" pitchFamily="34" charset="-122"/>
              </a:rPr>
              <a:t>发行人业务→数据查询→主动下发类→股本结构查询</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r>
              <a:rPr lang="en-US" altLang="zh-CN" dirty="0" smtClean="0"/>
              <a:t>21</a:t>
            </a:r>
            <a:endParaRPr lang="en-US" altLang="zh-CN" dirty="0"/>
          </a:p>
        </p:txBody>
      </p:sp>
      <p:sp>
        <p:nvSpPr>
          <p:cNvPr id="3"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主动下发类</a:t>
            </a:r>
            <a:r>
              <a:rPr lang="en-US" altLang="zh-CN" sz="2800" b="1" dirty="0" smtClean="0">
                <a:solidFill>
                  <a:srgbClr val="FFFFFF"/>
                </a:solidFill>
                <a:latin typeface="微软雅黑" pitchFamily="34" charset="-122"/>
                <a:ea typeface="微软雅黑" pitchFamily="34" charset="-122"/>
              </a:rPr>
              <a:t>—</a:t>
            </a:r>
            <a:r>
              <a:rPr lang="zh-CN" altLang="en-US" sz="2800" b="1" dirty="0" smtClean="0">
                <a:solidFill>
                  <a:srgbClr val="FFFFFF"/>
                </a:solidFill>
                <a:latin typeface="微软雅黑" pitchFamily="34" charset="-122"/>
                <a:ea typeface="微软雅黑" pitchFamily="34" charset="-122"/>
              </a:rPr>
              <a:t>股份冻结数据查询</a:t>
            </a:r>
            <a:endParaRPr lang="zh-CN" altLang="en-US" sz="2800" dirty="0">
              <a:solidFill>
                <a:schemeClr val="bg1"/>
              </a:solidFill>
              <a:latin typeface="黑体" pitchFamily="49" charset="-122"/>
              <a:ea typeface="黑体" pitchFamily="49" charset="-122"/>
            </a:endParaRPr>
          </a:p>
        </p:txBody>
      </p:sp>
      <p:pic>
        <p:nvPicPr>
          <p:cNvPr id="4" name="图片 3" descr="7.JPG"/>
          <p:cNvPicPr>
            <a:picLocks noChangeAspect="1"/>
          </p:cNvPicPr>
          <p:nvPr/>
        </p:nvPicPr>
        <p:blipFill>
          <a:blip r:embed="rId2"/>
          <a:stretch>
            <a:fillRect/>
          </a:stretch>
        </p:blipFill>
        <p:spPr>
          <a:xfrm>
            <a:off x="414337" y="823932"/>
            <a:ext cx="8315325" cy="5391150"/>
          </a:xfrm>
          <a:prstGeom prst="rect">
            <a:avLst/>
          </a:prstGeom>
        </p:spPr>
      </p:pic>
      <p:sp>
        <p:nvSpPr>
          <p:cNvPr id="5" name="矩形 1"/>
          <p:cNvSpPr>
            <a:spLocks noChangeArrowheads="1"/>
          </p:cNvSpPr>
          <p:nvPr/>
        </p:nvSpPr>
        <p:spPr bwMode="auto">
          <a:xfrm>
            <a:off x="428596" y="4643446"/>
            <a:ext cx="5786478" cy="1754326"/>
          </a:xfrm>
          <a:prstGeom prst="rect">
            <a:avLst/>
          </a:prstGeom>
          <a:noFill/>
          <a:ln w="9525">
            <a:noFill/>
            <a:miter lim="800000"/>
            <a:headEnd/>
            <a:tailEnd/>
          </a:ln>
        </p:spPr>
        <p:txBody>
          <a:bodyPr wrap="square">
            <a:spAutoFit/>
          </a:bodyPr>
          <a:lstStyle/>
          <a:p>
            <a:pPr>
              <a:lnSpc>
                <a:spcPct val="150000"/>
              </a:lnSpc>
            </a:pPr>
            <a:r>
              <a:rPr lang="zh-CN" altLang="en-US" dirty="0">
                <a:latin typeface="微软雅黑" pitchFamily="34" charset="-122"/>
                <a:ea typeface="微软雅黑" pitchFamily="34" charset="-122"/>
              </a:rPr>
              <a:t>当存在</a:t>
            </a:r>
            <a:r>
              <a:rPr lang="zh-CN" altLang="en-US" dirty="0">
                <a:solidFill>
                  <a:srgbClr val="C00000"/>
                </a:solidFill>
                <a:latin typeface="微软雅黑" pitchFamily="34" charset="-122"/>
                <a:ea typeface="微软雅黑" pitchFamily="34" charset="-122"/>
              </a:rPr>
              <a:t>质押</a:t>
            </a:r>
            <a:r>
              <a:rPr lang="zh-CN" altLang="en-US" dirty="0">
                <a:latin typeface="微软雅黑" pitchFamily="34" charset="-122"/>
                <a:ea typeface="微软雅黑" pitchFamily="34" charset="-122"/>
              </a:rPr>
              <a:t>、</a:t>
            </a:r>
            <a:r>
              <a:rPr lang="zh-CN" altLang="en-US" dirty="0">
                <a:solidFill>
                  <a:srgbClr val="C00000"/>
                </a:solidFill>
                <a:latin typeface="微软雅黑" pitchFamily="34" charset="-122"/>
                <a:ea typeface="微软雅黑" pitchFamily="34" charset="-122"/>
              </a:rPr>
              <a:t>司法冻结</a:t>
            </a:r>
            <a:r>
              <a:rPr lang="zh-CN" altLang="en-US" dirty="0">
                <a:latin typeface="微软雅黑" pitchFamily="34" charset="-122"/>
                <a:ea typeface="微软雅黑" pitchFamily="34" charset="-122"/>
              </a:rPr>
              <a:t>和</a:t>
            </a:r>
            <a:r>
              <a:rPr lang="zh-CN" altLang="en-US" dirty="0">
                <a:solidFill>
                  <a:srgbClr val="C00000"/>
                </a:solidFill>
                <a:latin typeface="微软雅黑" pitchFamily="34" charset="-122"/>
                <a:ea typeface="微软雅黑" pitchFamily="34" charset="-122"/>
              </a:rPr>
              <a:t>司法轮候冻结</a:t>
            </a:r>
            <a:r>
              <a:rPr lang="zh-CN" altLang="en-US" dirty="0">
                <a:latin typeface="微软雅黑" pitchFamily="34" charset="-122"/>
                <a:ea typeface="微软雅黑" pitchFamily="34" charset="-122"/>
              </a:rPr>
              <a:t>时</a:t>
            </a:r>
            <a:r>
              <a:rPr lang="zh-CN" altLang="en-US" dirty="0" smtClean="0">
                <a:latin typeface="微软雅黑" pitchFamily="34" charset="-122"/>
                <a:ea typeface="微软雅黑" pitchFamily="34" charset="-122"/>
              </a:rPr>
              <a:t>，发行人可以下载</a:t>
            </a:r>
            <a:r>
              <a:rPr lang="zh-CN" altLang="en-US" dirty="0">
                <a:latin typeface="微软雅黑" pitchFamily="34" charset="-122"/>
                <a:ea typeface="微软雅黑" pitchFamily="34" charset="-122"/>
              </a:rPr>
              <a:t>股份冻结和轮候冻结</a:t>
            </a:r>
            <a:r>
              <a:rPr lang="zh-CN" altLang="en-US" dirty="0" smtClean="0">
                <a:latin typeface="微软雅黑" pitchFamily="34" charset="-122"/>
                <a:ea typeface="微软雅黑" pitchFamily="34" charset="-122"/>
              </a:rPr>
              <a:t>数据。</a:t>
            </a:r>
            <a:endParaRPr lang="en-US" altLang="zh-CN" dirty="0" smtClean="0">
              <a:latin typeface="微软雅黑" pitchFamily="34" charset="-122"/>
              <a:ea typeface="微软雅黑" pitchFamily="34" charset="-122"/>
            </a:endParaRPr>
          </a:p>
          <a:p>
            <a:pPr>
              <a:lnSpc>
                <a:spcPct val="150000"/>
              </a:lnSpc>
            </a:pPr>
            <a:r>
              <a:rPr lang="zh-CN" altLang="en-US" dirty="0" smtClean="0">
                <a:solidFill>
                  <a:srgbClr val="C00000"/>
                </a:solidFill>
                <a:latin typeface="微软雅黑" pitchFamily="34" charset="-122"/>
                <a:ea typeface="微软雅黑" pitchFamily="34" charset="-122"/>
              </a:rPr>
              <a:t>信息披露义务</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全国中小企业股份转让系统挂牌公司信息披露细则</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第四十六条</a:t>
            </a:r>
            <a:endParaRPr lang="zh-CN" altLang="en-US" dirty="0">
              <a:latin typeface="微软雅黑" pitchFamily="34" charset="-122"/>
              <a:ea typeface="微软雅黑"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r>
              <a:rPr lang="en-US" altLang="zh-CN" dirty="0" smtClean="0"/>
              <a:t>22</a:t>
            </a:r>
            <a:endParaRPr lang="en-US" altLang="zh-CN" dirty="0"/>
          </a:p>
        </p:txBody>
      </p:sp>
      <p:sp>
        <p:nvSpPr>
          <p:cNvPr id="3"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主动下发类</a:t>
            </a:r>
            <a:r>
              <a:rPr lang="en-US" altLang="zh-CN" sz="2800" b="1" dirty="0" smtClean="0">
                <a:solidFill>
                  <a:srgbClr val="FFFFFF"/>
                </a:solidFill>
                <a:latin typeface="微软雅黑" pitchFamily="34" charset="-122"/>
                <a:ea typeface="微软雅黑" pitchFamily="34" charset="-122"/>
              </a:rPr>
              <a:t>—</a:t>
            </a:r>
            <a:r>
              <a:rPr lang="zh-CN" altLang="en-US" sz="2800" b="1" dirty="0" smtClean="0">
                <a:solidFill>
                  <a:srgbClr val="FFFFFF"/>
                </a:solidFill>
                <a:latin typeface="微软雅黑" pitchFamily="34" charset="-122"/>
                <a:ea typeface="微软雅黑" pitchFamily="34" charset="-122"/>
              </a:rPr>
              <a:t>股份冻结数据查询</a:t>
            </a:r>
            <a:endParaRPr lang="zh-CN" altLang="en-US" sz="2800" dirty="0">
              <a:solidFill>
                <a:schemeClr val="bg1"/>
              </a:solidFill>
              <a:latin typeface="黑体" pitchFamily="49" charset="-122"/>
              <a:ea typeface="黑体" pitchFamily="49" charset="-122"/>
            </a:endParaRPr>
          </a:p>
        </p:txBody>
      </p:sp>
      <p:pic>
        <p:nvPicPr>
          <p:cNvPr id="4" name="图片 3" descr="8.JPG"/>
          <p:cNvPicPr>
            <a:picLocks noChangeAspect="1"/>
          </p:cNvPicPr>
          <p:nvPr/>
        </p:nvPicPr>
        <p:blipFill>
          <a:blip r:embed="rId2"/>
          <a:stretch>
            <a:fillRect/>
          </a:stretch>
        </p:blipFill>
        <p:spPr>
          <a:xfrm>
            <a:off x="352425" y="781070"/>
            <a:ext cx="8439150" cy="55054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r>
              <a:rPr lang="en-US" altLang="zh-CN" dirty="0" smtClean="0"/>
              <a:t>23</a:t>
            </a:r>
            <a:endParaRPr lang="en-US" altLang="zh-CN" dirty="0"/>
          </a:p>
        </p:txBody>
      </p:sp>
      <p:sp>
        <p:nvSpPr>
          <p:cNvPr id="3"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主动下发类</a:t>
            </a:r>
            <a:r>
              <a:rPr lang="en-US" altLang="zh-CN" sz="2800" b="1" dirty="0" smtClean="0">
                <a:solidFill>
                  <a:srgbClr val="FFFFFF"/>
                </a:solidFill>
                <a:latin typeface="微软雅黑" pitchFamily="34" charset="-122"/>
                <a:ea typeface="微软雅黑" pitchFamily="34" charset="-122"/>
              </a:rPr>
              <a:t>—</a:t>
            </a:r>
            <a:r>
              <a:rPr lang="zh-CN" altLang="en-US" sz="2800" b="1" dirty="0" smtClean="0">
                <a:solidFill>
                  <a:srgbClr val="FFFFFF"/>
                </a:solidFill>
                <a:latin typeface="微软雅黑" pitchFamily="34" charset="-122"/>
                <a:ea typeface="微软雅黑" pitchFamily="34" charset="-122"/>
              </a:rPr>
              <a:t>限售股明细数据查询</a:t>
            </a:r>
            <a:endParaRPr lang="zh-CN" altLang="en-US" sz="2800" dirty="0">
              <a:solidFill>
                <a:schemeClr val="bg1"/>
              </a:solidFill>
              <a:latin typeface="黑体" pitchFamily="49" charset="-122"/>
              <a:ea typeface="黑体" pitchFamily="49" charset="-122"/>
            </a:endParaRPr>
          </a:p>
        </p:txBody>
      </p:sp>
      <p:pic>
        <p:nvPicPr>
          <p:cNvPr id="4" name="图片 3" descr="9.JPG"/>
          <p:cNvPicPr>
            <a:picLocks noChangeAspect="1"/>
          </p:cNvPicPr>
          <p:nvPr/>
        </p:nvPicPr>
        <p:blipFill>
          <a:blip r:embed="rId2"/>
          <a:stretch>
            <a:fillRect/>
          </a:stretch>
        </p:blipFill>
        <p:spPr>
          <a:xfrm>
            <a:off x="492680" y="857232"/>
            <a:ext cx="8508476" cy="5357850"/>
          </a:xfrm>
          <a:prstGeom prst="rect">
            <a:avLst/>
          </a:prstGeom>
        </p:spPr>
      </p:pic>
      <p:sp>
        <p:nvSpPr>
          <p:cNvPr id="5" name="圆角矩形 4"/>
          <p:cNvSpPr/>
          <p:nvPr/>
        </p:nvSpPr>
        <p:spPr bwMode="auto">
          <a:xfrm>
            <a:off x="1428728" y="1357298"/>
            <a:ext cx="1143008" cy="357190"/>
          </a:xfrm>
          <a:prstGeom prst="roundRect">
            <a:avLst/>
          </a:prstGeom>
          <a:noFill/>
          <a:ln w="508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FF0000"/>
              </a:solidFill>
              <a:effectLst/>
              <a:latin typeface="Arial" pitchFamily="34" charset="0"/>
              <a:ea typeface="宋体" pitchFamily="2" charset="-122"/>
            </a:endParaRPr>
          </a:p>
        </p:txBody>
      </p:sp>
      <p:sp>
        <p:nvSpPr>
          <p:cNvPr id="6" name="TextBox 5"/>
          <p:cNvSpPr txBox="1"/>
          <p:nvPr/>
        </p:nvSpPr>
        <p:spPr>
          <a:xfrm>
            <a:off x="357158" y="5643578"/>
            <a:ext cx="2786082"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用于办理</a:t>
            </a:r>
            <a:r>
              <a:rPr lang="zh-CN" altLang="en-US" dirty="0" smtClean="0">
                <a:solidFill>
                  <a:srgbClr val="C00000"/>
                </a:solidFill>
                <a:latin typeface="微软雅黑" pitchFamily="34" charset="-122"/>
                <a:ea typeface="微软雅黑" pitchFamily="34" charset="-122"/>
              </a:rPr>
              <a:t>解除限售</a:t>
            </a:r>
            <a:r>
              <a:rPr lang="zh-CN" altLang="en-US" dirty="0" smtClean="0">
                <a:latin typeface="微软雅黑" pitchFamily="34" charset="-122"/>
                <a:ea typeface="微软雅黑" pitchFamily="34" charset="-122"/>
              </a:rPr>
              <a:t>业务</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r>
              <a:rPr lang="en-US" altLang="zh-CN" dirty="0" smtClean="0"/>
              <a:t>24</a:t>
            </a:r>
            <a:endParaRPr lang="en-US" altLang="zh-CN" dirty="0"/>
          </a:p>
        </p:txBody>
      </p:sp>
      <p:sp>
        <p:nvSpPr>
          <p:cNvPr id="3"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主动下发类</a:t>
            </a:r>
            <a:r>
              <a:rPr lang="en-US" altLang="zh-CN" sz="2800" b="1" dirty="0" smtClean="0">
                <a:solidFill>
                  <a:srgbClr val="FFFFFF"/>
                </a:solidFill>
                <a:latin typeface="微软雅黑" pitchFamily="34" charset="-122"/>
                <a:ea typeface="微软雅黑" pitchFamily="34" charset="-122"/>
              </a:rPr>
              <a:t>—</a:t>
            </a:r>
            <a:r>
              <a:rPr lang="zh-CN" altLang="en-US" sz="2800" b="1" dirty="0" smtClean="0">
                <a:solidFill>
                  <a:srgbClr val="FFFFFF"/>
                </a:solidFill>
                <a:latin typeface="微软雅黑" pitchFamily="34" charset="-122"/>
                <a:ea typeface="微软雅黑" pitchFamily="34" charset="-122"/>
              </a:rPr>
              <a:t>即将新增服务</a:t>
            </a:r>
            <a:endParaRPr lang="zh-CN" altLang="en-US" sz="2800" dirty="0">
              <a:solidFill>
                <a:schemeClr val="bg1"/>
              </a:solidFill>
              <a:latin typeface="黑体" pitchFamily="49" charset="-122"/>
              <a:ea typeface="黑体" pitchFamily="49" charset="-122"/>
            </a:endParaRPr>
          </a:p>
        </p:txBody>
      </p:sp>
      <p:graphicFrame>
        <p:nvGraphicFramePr>
          <p:cNvPr id="7" name="图示 6"/>
          <p:cNvGraphicFramePr/>
          <p:nvPr/>
        </p:nvGraphicFramePr>
        <p:xfrm>
          <a:off x="714348" y="1142984"/>
          <a:ext cx="7929618"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988688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占位符 5" descr="c4eeeed1aafc26a39a50271c.jpg"/>
          <p:cNvPicPr>
            <a:picLocks noGrp="1" noChangeAspect="1"/>
          </p:cNvPicPr>
          <p:nvPr>
            <p:ph type="pic" sz="quarter" idx="13"/>
          </p:nvPr>
        </p:nvPicPr>
        <p:blipFill>
          <a:blip r:embed="rId2"/>
          <a:srcRect l="8453" r="8453"/>
          <a:stretch>
            <a:fillRect/>
          </a:stretch>
        </p:blipFill>
        <p:spPr>
          <a:xfrm>
            <a:off x="0" y="1868488"/>
            <a:ext cx="3016250" cy="2725737"/>
          </a:xfrm>
        </p:spPr>
      </p:pic>
      <p:sp>
        <p:nvSpPr>
          <p:cNvPr id="12294" name="标题 3"/>
          <p:cNvSpPr>
            <a:spLocks noGrp="1"/>
          </p:cNvSpPr>
          <p:nvPr>
            <p:ph type="title"/>
          </p:nvPr>
        </p:nvSpPr>
        <p:spPr>
          <a:xfrm>
            <a:off x="3500430" y="1785926"/>
            <a:ext cx="5286412" cy="2714625"/>
          </a:xfrm>
        </p:spPr>
        <p:txBody>
          <a:bodyPr>
            <a:normAutofit/>
          </a:bodyPr>
          <a:lstStyle/>
          <a:p>
            <a:pPr algn="ctr" eaLnBrk="1" hangingPunct="1"/>
            <a:r>
              <a:rPr lang="en-US" altLang="zh-CN" sz="3200" b="1" dirty="0" smtClean="0">
                <a:solidFill>
                  <a:srgbClr val="FFFFFF"/>
                </a:solidFill>
                <a:latin typeface="微软雅黑" pitchFamily="34" charset="-122"/>
                <a:ea typeface="微软雅黑" pitchFamily="34" charset="-122"/>
              </a:rPr>
              <a:t/>
            </a:r>
            <a:br>
              <a:rPr lang="en-US" altLang="zh-CN" sz="3200" b="1" dirty="0" smtClean="0">
                <a:solidFill>
                  <a:srgbClr val="FFFFFF"/>
                </a:solidFill>
                <a:latin typeface="微软雅黑" pitchFamily="34" charset="-122"/>
                <a:ea typeface="微软雅黑" pitchFamily="34" charset="-122"/>
              </a:rPr>
            </a:br>
            <a:r>
              <a:rPr lang="zh-CN" altLang="en-US" sz="3200" b="1" dirty="0" smtClean="0">
                <a:latin typeface="微软雅黑" pitchFamily="34" charset="-122"/>
                <a:ea typeface="微软雅黑" pitchFamily="34" charset="-122"/>
              </a:rPr>
              <a:t>信息披露义务人持股及股份变更情况查询</a:t>
            </a:r>
            <a:endParaRPr lang="zh-CN" altLang="en-US" sz="3200" b="1" dirty="0" smtClean="0">
              <a:solidFill>
                <a:srgbClr val="FFFFFF"/>
              </a:solidFill>
              <a:latin typeface="微软雅黑" pitchFamily="34" charset="-122"/>
              <a:ea typeface="微软雅黑" pitchFamily="34" charset="-122"/>
            </a:endParaRPr>
          </a:p>
        </p:txBody>
      </p:sp>
      <p:sp>
        <p:nvSpPr>
          <p:cNvPr id="5" name="文本占位符 4"/>
          <p:cNvSpPr>
            <a:spLocks noGrp="1"/>
          </p:cNvSpPr>
          <p:nvPr>
            <p:ph type="body" idx="1"/>
          </p:nvPr>
        </p:nvSpPr>
        <p:spPr/>
        <p:txBody>
          <a:bodyPr/>
          <a:lstStyle/>
          <a:p>
            <a:r>
              <a:rPr lang="en-US" altLang="zh-CN" dirty="0" smtClean="0"/>
              <a:t> </a:t>
            </a:r>
            <a:endParaRPr lang="zh-CN" altLang="en-US" dirty="0"/>
          </a:p>
        </p:txBody>
      </p:sp>
      <p:sp>
        <p:nvSpPr>
          <p:cNvPr id="7" name="页脚占位符 6"/>
          <p:cNvSpPr>
            <a:spLocks noGrp="1"/>
          </p:cNvSpPr>
          <p:nvPr>
            <p:ph type="ftr" sz="quarter" idx="16"/>
          </p:nvPr>
        </p:nvSpPr>
        <p:spPr>
          <a:xfrm>
            <a:off x="3143240" y="6167460"/>
            <a:ext cx="2895600" cy="476250"/>
          </a:xfrm>
        </p:spPr>
        <p:txBody>
          <a:bodyPr/>
          <a:lstStyle/>
          <a:p>
            <a:pPr>
              <a:defRPr/>
            </a:pPr>
            <a:r>
              <a:rPr lang="en-US" altLang="zh-CN" dirty="0" smtClean="0"/>
              <a:t>25</a:t>
            </a:r>
            <a:endParaRPr lang="zh-CN" altLang="en-US" dirty="0"/>
          </a:p>
        </p:txBody>
      </p:sp>
      <p:pic>
        <p:nvPicPr>
          <p:cNvPr id="6" name="Picture 9" descr="D:\2015.1.23\中国结算VI系统(2015.3)\主标-透明背景.png"/>
          <p:cNvPicPr>
            <a:picLocks noChangeAspect="1" noChangeArrowheads="1"/>
          </p:cNvPicPr>
          <p:nvPr/>
        </p:nvPicPr>
        <p:blipFill>
          <a:blip r:embed="rId3" cstate="print"/>
          <a:srcRect/>
          <a:stretch>
            <a:fillRect/>
          </a:stretch>
        </p:blipFill>
        <p:spPr bwMode="auto">
          <a:xfrm>
            <a:off x="7524328" y="6093296"/>
            <a:ext cx="1475656" cy="662085"/>
          </a:xfrm>
          <a:prstGeom prst="rect">
            <a:avLst/>
          </a:prstGeom>
          <a:noFill/>
          <a:ln w="9525">
            <a:noFill/>
            <a:miter lim="800000"/>
            <a:headEnd/>
            <a:tailEnd/>
          </a:ln>
        </p:spPr>
      </p:pic>
    </p:spTree>
    <p:extLst>
      <p:ext uri="{BB962C8B-B14F-4D97-AF65-F5344CB8AC3E}">
        <p14:creationId xmlns="" xmlns:p14="http://schemas.microsoft.com/office/powerpoint/2010/main" val="590121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信息披露义务人持股及股份变更情况查询</a:t>
            </a:r>
            <a:endParaRPr lang="zh-CN" altLang="en-US" sz="2800" dirty="0">
              <a:solidFill>
                <a:schemeClr val="bg1"/>
              </a:solidFill>
              <a:latin typeface="黑体" pitchFamily="49" charset="-122"/>
              <a:ea typeface="黑体" pitchFamily="49" charset="-122"/>
            </a:endParaRPr>
          </a:p>
        </p:txBody>
      </p:sp>
      <p:graphicFrame>
        <p:nvGraphicFramePr>
          <p:cNvPr id="4" name="图示 3"/>
          <p:cNvGraphicFramePr/>
          <p:nvPr/>
        </p:nvGraphicFramePr>
        <p:xfrm>
          <a:off x="428596" y="1214422"/>
          <a:ext cx="8429684"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页脚占位符 4"/>
          <p:cNvSpPr>
            <a:spLocks noGrp="1"/>
          </p:cNvSpPr>
          <p:nvPr>
            <p:ph type="ftr" sz="quarter" idx="11"/>
          </p:nvPr>
        </p:nvSpPr>
        <p:spPr/>
        <p:txBody>
          <a:bodyPr/>
          <a:lstStyle/>
          <a:p>
            <a:pPr>
              <a:defRPr/>
            </a:pPr>
            <a:r>
              <a:rPr lang="en-US" altLang="zh-CN" dirty="0" smtClean="0"/>
              <a:t>26</a:t>
            </a:r>
            <a:endParaRPr lang="en-US" altLang="zh-CN" dirty="0"/>
          </a:p>
        </p:txBody>
      </p:sp>
    </p:spTree>
    <p:extLst>
      <p:ext uri="{BB962C8B-B14F-4D97-AF65-F5344CB8AC3E}">
        <p14:creationId xmlns="" xmlns:p14="http://schemas.microsoft.com/office/powerpoint/2010/main" val="1310651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信息披露义务人持股及股份变更情况查询</a:t>
            </a:r>
            <a:endParaRPr lang="zh-CN" altLang="en-US" sz="2800" dirty="0">
              <a:solidFill>
                <a:schemeClr val="bg1"/>
              </a:solidFill>
              <a:latin typeface="黑体" pitchFamily="49" charset="-122"/>
              <a:ea typeface="黑体" pitchFamily="49" charset="-122"/>
            </a:endParaRPr>
          </a:p>
        </p:txBody>
      </p:sp>
      <p:graphicFrame>
        <p:nvGraphicFramePr>
          <p:cNvPr id="4" name="图示 3"/>
          <p:cNvGraphicFramePr/>
          <p:nvPr/>
        </p:nvGraphicFramePr>
        <p:xfrm>
          <a:off x="428596" y="1214422"/>
          <a:ext cx="8429684"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页脚占位符 4"/>
          <p:cNvSpPr>
            <a:spLocks noGrp="1"/>
          </p:cNvSpPr>
          <p:nvPr>
            <p:ph type="ftr" sz="quarter" idx="11"/>
          </p:nvPr>
        </p:nvSpPr>
        <p:spPr/>
        <p:txBody>
          <a:bodyPr/>
          <a:lstStyle/>
          <a:p>
            <a:pPr>
              <a:defRPr/>
            </a:pPr>
            <a:r>
              <a:rPr lang="en-US" altLang="zh-CN" dirty="0" smtClean="0"/>
              <a:t>27</a:t>
            </a:r>
            <a:endParaRPr lang="en-US" altLang="zh-CN" dirty="0"/>
          </a:p>
        </p:txBody>
      </p:sp>
    </p:spTree>
    <p:extLst>
      <p:ext uri="{BB962C8B-B14F-4D97-AF65-F5344CB8AC3E}">
        <p14:creationId xmlns="" xmlns:p14="http://schemas.microsoft.com/office/powerpoint/2010/main" val="1310651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428596" y="1214422"/>
          <a:ext cx="8429684"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信息披露义务人持股及股份变更情况查询</a:t>
            </a:r>
            <a:endParaRPr lang="zh-CN" altLang="en-US" sz="2800" dirty="0">
              <a:solidFill>
                <a:schemeClr val="bg1"/>
              </a:solidFill>
              <a:latin typeface="黑体" pitchFamily="49" charset="-122"/>
              <a:ea typeface="黑体" pitchFamily="49" charset="-122"/>
            </a:endParaRPr>
          </a:p>
        </p:txBody>
      </p:sp>
      <p:sp>
        <p:nvSpPr>
          <p:cNvPr id="6" name="页脚占位符 5"/>
          <p:cNvSpPr>
            <a:spLocks noGrp="1"/>
          </p:cNvSpPr>
          <p:nvPr>
            <p:ph type="ftr" sz="quarter" idx="11"/>
          </p:nvPr>
        </p:nvSpPr>
        <p:spPr/>
        <p:txBody>
          <a:bodyPr/>
          <a:lstStyle/>
          <a:p>
            <a:pPr>
              <a:defRPr/>
            </a:pPr>
            <a:r>
              <a:rPr lang="en-US" altLang="zh-CN" dirty="0" smtClean="0"/>
              <a:t>28</a:t>
            </a:r>
            <a:endParaRPr lang="en-US" altLang="zh-CN" dirty="0"/>
          </a:p>
        </p:txBody>
      </p:sp>
    </p:spTree>
    <p:extLst>
      <p:ext uri="{BB962C8B-B14F-4D97-AF65-F5344CB8AC3E}">
        <p14:creationId xmlns="" xmlns:p14="http://schemas.microsoft.com/office/powerpoint/2010/main" val="1310651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占位符 5" descr="c4eeeed1aafc26a39a50271c.jpg"/>
          <p:cNvPicPr>
            <a:picLocks noGrp="1" noChangeAspect="1"/>
          </p:cNvPicPr>
          <p:nvPr>
            <p:ph type="pic" sz="quarter" idx="13"/>
          </p:nvPr>
        </p:nvPicPr>
        <p:blipFill>
          <a:blip r:embed="rId2"/>
          <a:srcRect l="8453" r="8453"/>
          <a:stretch>
            <a:fillRect/>
          </a:stretch>
        </p:blipFill>
        <p:spPr>
          <a:xfrm>
            <a:off x="0" y="1868488"/>
            <a:ext cx="3016250" cy="2725737"/>
          </a:xfrm>
        </p:spPr>
      </p:pic>
      <p:sp>
        <p:nvSpPr>
          <p:cNvPr id="12294" name="标题 3"/>
          <p:cNvSpPr>
            <a:spLocks noGrp="1"/>
          </p:cNvSpPr>
          <p:nvPr>
            <p:ph type="title"/>
          </p:nvPr>
        </p:nvSpPr>
        <p:spPr>
          <a:xfrm>
            <a:off x="3071813" y="1785926"/>
            <a:ext cx="6072187" cy="2714625"/>
          </a:xfrm>
        </p:spPr>
        <p:txBody>
          <a:bodyPr>
            <a:normAutofit/>
          </a:bodyPr>
          <a:lstStyle/>
          <a:p>
            <a:pPr algn="ctr" eaLnBrk="1" hangingPunct="1"/>
            <a:r>
              <a:rPr lang="en-US" altLang="zh-CN" sz="3200" b="1" dirty="0" smtClean="0">
                <a:solidFill>
                  <a:srgbClr val="FFFFFF"/>
                </a:solidFill>
                <a:latin typeface="微软雅黑" pitchFamily="34" charset="-122"/>
                <a:ea typeface="微软雅黑" pitchFamily="34" charset="-122"/>
              </a:rPr>
              <a:t/>
            </a:r>
            <a:br>
              <a:rPr lang="en-US" altLang="zh-CN" sz="3200" b="1" dirty="0" smtClean="0">
                <a:solidFill>
                  <a:srgbClr val="FFFFFF"/>
                </a:solidFill>
                <a:latin typeface="微软雅黑" pitchFamily="34" charset="-122"/>
                <a:ea typeface="微软雅黑" pitchFamily="34" charset="-122"/>
              </a:rPr>
            </a:br>
            <a:r>
              <a:rPr lang="zh-CN" altLang="en-US" sz="3200" b="1" dirty="0" smtClean="0">
                <a:solidFill>
                  <a:srgbClr val="FFFFFF"/>
                </a:solidFill>
                <a:latin typeface="微软雅黑" pitchFamily="34" charset="-122"/>
                <a:ea typeface="微软雅黑" pitchFamily="34" charset="-122"/>
              </a:rPr>
              <a:t>发行人信息查询业务概述</a:t>
            </a:r>
          </a:p>
        </p:txBody>
      </p:sp>
      <p:sp>
        <p:nvSpPr>
          <p:cNvPr id="5" name="文本占位符 4"/>
          <p:cNvSpPr>
            <a:spLocks noGrp="1"/>
          </p:cNvSpPr>
          <p:nvPr>
            <p:ph type="body" idx="1"/>
          </p:nvPr>
        </p:nvSpPr>
        <p:spPr/>
        <p:txBody>
          <a:bodyPr/>
          <a:lstStyle/>
          <a:p>
            <a:r>
              <a:rPr lang="en-US" altLang="zh-CN" dirty="0" smtClean="0"/>
              <a:t> </a:t>
            </a:r>
            <a:endParaRPr lang="zh-CN" altLang="en-US" dirty="0"/>
          </a:p>
        </p:txBody>
      </p:sp>
      <p:sp>
        <p:nvSpPr>
          <p:cNvPr id="6" name="页脚占位符 5"/>
          <p:cNvSpPr>
            <a:spLocks noGrp="1"/>
          </p:cNvSpPr>
          <p:nvPr>
            <p:ph type="ftr" sz="quarter" idx="16"/>
          </p:nvPr>
        </p:nvSpPr>
        <p:spPr/>
        <p:txBody>
          <a:bodyPr/>
          <a:lstStyle/>
          <a:p>
            <a:pPr>
              <a:defRPr/>
            </a:pPr>
            <a:r>
              <a:rPr lang="en-US" altLang="zh-CN" dirty="0" smtClean="0"/>
              <a:t>2</a:t>
            </a:r>
            <a:endParaRPr lang="zh-CN" altLang="en-US" dirty="0"/>
          </a:p>
        </p:txBody>
      </p:sp>
      <p:pic>
        <p:nvPicPr>
          <p:cNvPr id="7" name="Picture 9" descr="D:\2015.1.23\中国结算VI系统(2015.3)\主标-透明背景.png"/>
          <p:cNvPicPr>
            <a:picLocks noChangeAspect="1" noChangeArrowheads="1"/>
          </p:cNvPicPr>
          <p:nvPr/>
        </p:nvPicPr>
        <p:blipFill>
          <a:blip r:embed="rId3" cstate="print"/>
          <a:srcRect/>
          <a:stretch>
            <a:fillRect/>
          </a:stretch>
        </p:blipFill>
        <p:spPr bwMode="auto">
          <a:xfrm>
            <a:off x="7524328" y="6093296"/>
            <a:ext cx="1475656" cy="662085"/>
          </a:xfrm>
          <a:prstGeom prst="rect">
            <a:avLst/>
          </a:prstGeom>
          <a:noFill/>
          <a:ln w="9525">
            <a:noFill/>
            <a:miter lim="800000"/>
            <a:headEnd/>
            <a:tailEnd/>
          </a:ln>
        </p:spPr>
      </p:pic>
    </p:spTree>
    <p:extLst>
      <p:ext uri="{BB962C8B-B14F-4D97-AF65-F5344CB8AC3E}">
        <p14:creationId xmlns="" xmlns:p14="http://schemas.microsoft.com/office/powerpoint/2010/main" val="590121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信息披露义务人持股及股份变更情况查询</a:t>
            </a:r>
            <a:endParaRPr lang="zh-CN" altLang="en-US" sz="2800" dirty="0">
              <a:solidFill>
                <a:schemeClr val="bg1"/>
              </a:solidFill>
              <a:latin typeface="黑体" pitchFamily="49" charset="-122"/>
              <a:ea typeface="黑体" pitchFamily="49" charset="-122"/>
            </a:endParaRPr>
          </a:p>
        </p:txBody>
      </p:sp>
      <p:graphicFrame>
        <p:nvGraphicFramePr>
          <p:cNvPr id="4" name="图示 3"/>
          <p:cNvGraphicFramePr/>
          <p:nvPr/>
        </p:nvGraphicFramePr>
        <p:xfrm>
          <a:off x="428596" y="1214422"/>
          <a:ext cx="8429684"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页脚占位符 4"/>
          <p:cNvSpPr>
            <a:spLocks noGrp="1"/>
          </p:cNvSpPr>
          <p:nvPr>
            <p:ph type="ftr" sz="quarter" idx="11"/>
          </p:nvPr>
        </p:nvSpPr>
        <p:spPr/>
        <p:txBody>
          <a:bodyPr/>
          <a:lstStyle/>
          <a:p>
            <a:pPr>
              <a:defRPr/>
            </a:pPr>
            <a:r>
              <a:rPr lang="en-US" altLang="zh-CN" dirty="0" smtClean="0"/>
              <a:t>29</a:t>
            </a:r>
            <a:endParaRPr lang="en-US" altLang="zh-CN" dirty="0"/>
          </a:p>
        </p:txBody>
      </p:sp>
    </p:spTree>
    <p:extLst>
      <p:ext uri="{BB962C8B-B14F-4D97-AF65-F5344CB8AC3E}">
        <p14:creationId xmlns="" xmlns:p14="http://schemas.microsoft.com/office/powerpoint/2010/main" val="1310651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r>
              <a:rPr lang="en-US" altLang="zh-CN" dirty="0" smtClean="0"/>
              <a:t>30</a:t>
            </a:r>
            <a:endParaRPr lang="en-US" altLang="zh-CN" dirty="0"/>
          </a:p>
        </p:txBody>
      </p:sp>
      <p:graphicFrame>
        <p:nvGraphicFramePr>
          <p:cNvPr id="3" name="表格 2"/>
          <p:cNvGraphicFramePr>
            <a:graphicFrameLocks noGrp="1"/>
          </p:cNvGraphicFramePr>
          <p:nvPr/>
        </p:nvGraphicFramePr>
        <p:xfrm>
          <a:off x="785786" y="1071545"/>
          <a:ext cx="7643866" cy="4966365"/>
        </p:xfrm>
        <a:graphic>
          <a:graphicData uri="http://schemas.openxmlformats.org/drawingml/2006/table">
            <a:tbl>
              <a:tblPr/>
              <a:tblGrid>
                <a:gridCol w="717118"/>
                <a:gridCol w="3211972"/>
                <a:gridCol w="3714776"/>
              </a:tblGrid>
              <a:tr h="410629">
                <a:tc>
                  <a:txBody>
                    <a:bodyPr/>
                    <a:lstStyle/>
                    <a:p>
                      <a:pPr algn="ctr">
                        <a:spcAft>
                          <a:spcPts val="0"/>
                        </a:spcAft>
                      </a:pPr>
                      <a:r>
                        <a:rPr lang="zh-CN" sz="1800" b="1" kern="100" dirty="0">
                          <a:latin typeface="微软雅黑" pitchFamily="34" charset="-122"/>
                          <a:ea typeface="微软雅黑" pitchFamily="34" charset="-122"/>
                          <a:cs typeface="Times New Roman"/>
                        </a:rPr>
                        <a:t>序号</a:t>
                      </a:r>
                      <a:endParaRPr lang="zh-CN" sz="1200" kern="100" dirty="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800" b="1" kern="100">
                          <a:latin typeface="微软雅黑" pitchFamily="34" charset="-122"/>
                          <a:ea typeface="微软雅黑" pitchFamily="34" charset="-122"/>
                          <a:cs typeface="Times New Roman"/>
                        </a:rPr>
                        <a:t>服务内容</a:t>
                      </a:r>
                      <a:endParaRPr lang="zh-CN" sz="120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800" b="1" kern="100">
                          <a:latin typeface="微软雅黑" pitchFamily="34" charset="-122"/>
                          <a:ea typeface="微软雅黑" pitchFamily="34" charset="-122"/>
                          <a:cs typeface="Times New Roman"/>
                        </a:rPr>
                        <a:t>收费标准</a:t>
                      </a:r>
                      <a:endParaRPr lang="zh-CN" sz="120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60075">
                <a:tc>
                  <a:txBody>
                    <a:bodyPr/>
                    <a:lstStyle/>
                    <a:p>
                      <a:pPr algn="ctr">
                        <a:spcAft>
                          <a:spcPts val="0"/>
                        </a:spcAft>
                      </a:pPr>
                      <a:r>
                        <a:rPr lang="en-US" sz="1800" kern="100">
                          <a:latin typeface="微软雅黑" pitchFamily="34" charset="-122"/>
                          <a:ea typeface="微软雅黑" pitchFamily="34" charset="-122"/>
                          <a:cs typeface="Times New Roman"/>
                        </a:rPr>
                        <a:t>1</a:t>
                      </a:r>
                      <a:endParaRPr lang="zh-CN" sz="120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800" kern="100">
                          <a:latin typeface="微软雅黑" pitchFamily="34" charset="-122"/>
                          <a:ea typeface="微软雅黑" pitchFamily="34" charset="-122"/>
                          <a:cs typeface="Times New Roman"/>
                        </a:rPr>
                        <a:t>不定期持有人名册查询</a:t>
                      </a:r>
                      <a:endParaRPr lang="zh-CN" sz="120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800" kern="100" dirty="0">
                          <a:latin typeface="微软雅黑" pitchFamily="34" charset="-122"/>
                          <a:ea typeface="微软雅黑" pitchFamily="34" charset="-122"/>
                          <a:cs typeface="Times New Roman"/>
                        </a:rPr>
                        <a:t>除非流通股排名不收费，其他类型的查询</a:t>
                      </a:r>
                      <a:r>
                        <a:rPr lang="en-US" sz="1800" kern="100" dirty="0">
                          <a:latin typeface="微软雅黑" pitchFamily="34" charset="-122"/>
                          <a:ea typeface="微软雅黑" pitchFamily="34" charset="-122"/>
                          <a:cs typeface="Times New Roman"/>
                        </a:rPr>
                        <a:t>100</a:t>
                      </a:r>
                      <a:r>
                        <a:rPr lang="zh-CN" sz="1800" kern="100" dirty="0">
                          <a:latin typeface="微软雅黑" pitchFamily="34" charset="-122"/>
                          <a:ea typeface="微软雅黑" pitchFamily="34" charset="-122"/>
                          <a:cs typeface="Times New Roman"/>
                        </a:rPr>
                        <a:t>元</a:t>
                      </a:r>
                      <a:r>
                        <a:rPr lang="en-US" sz="1800" kern="100" dirty="0">
                          <a:latin typeface="微软雅黑" pitchFamily="34" charset="-122"/>
                          <a:ea typeface="微软雅黑" pitchFamily="34" charset="-122"/>
                          <a:cs typeface="Times New Roman"/>
                        </a:rPr>
                        <a:t>/</a:t>
                      </a:r>
                      <a:r>
                        <a:rPr lang="zh-CN" sz="1800" kern="100" dirty="0" smtClean="0">
                          <a:latin typeface="微软雅黑" pitchFamily="34" charset="-122"/>
                          <a:ea typeface="微软雅黑" pitchFamily="34" charset="-122"/>
                          <a:cs typeface="Times New Roman"/>
                        </a:rPr>
                        <a:t>次</a:t>
                      </a:r>
                      <a:r>
                        <a:rPr lang="zh-CN" altLang="en-US" sz="1800" kern="100" dirty="0" smtClean="0">
                          <a:latin typeface="微软雅黑" pitchFamily="34" charset="-122"/>
                          <a:ea typeface="微软雅黑" pitchFamily="34" charset="-122"/>
                          <a:cs typeface="Times New Roman"/>
                        </a:rPr>
                        <a:t>，每年</a:t>
                      </a:r>
                      <a:r>
                        <a:rPr lang="en-US" altLang="zh-CN" sz="1800" kern="100" dirty="0" smtClean="0">
                          <a:latin typeface="微软雅黑" pitchFamily="34" charset="-122"/>
                          <a:ea typeface="微软雅黑" pitchFamily="34" charset="-122"/>
                          <a:cs typeface="Times New Roman"/>
                        </a:rPr>
                        <a:t>1</a:t>
                      </a:r>
                      <a:r>
                        <a:rPr lang="zh-CN" altLang="en-US" sz="1800" kern="100" dirty="0" smtClean="0">
                          <a:latin typeface="微软雅黑" pitchFamily="34" charset="-122"/>
                          <a:ea typeface="微软雅黑" pitchFamily="34" charset="-122"/>
                          <a:cs typeface="Times New Roman"/>
                        </a:rPr>
                        <a:t>月和</a:t>
                      </a:r>
                      <a:r>
                        <a:rPr lang="en-US" altLang="zh-CN" sz="1800" kern="100" dirty="0" smtClean="0">
                          <a:latin typeface="微软雅黑" pitchFamily="34" charset="-122"/>
                          <a:ea typeface="微软雅黑" pitchFamily="34" charset="-122"/>
                          <a:cs typeface="Times New Roman"/>
                        </a:rPr>
                        <a:t>7</a:t>
                      </a:r>
                      <a:r>
                        <a:rPr lang="zh-CN" altLang="en-US" sz="1800" kern="100" dirty="0" smtClean="0">
                          <a:latin typeface="微软雅黑" pitchFamily="34" charset="-122"/>
                          <a:ea typeface="微软雅黑" pitchFamily="34" charset="-122"/>
                          <a:cs typeface="Times New Roman"/>
                        </a:rPr>
                        <a:t>月集中下发上一半年度的业务收费通知</a:t>
                      </a:r>
                      <a:endParaRPr lang="zh-CN" sz="1200" kern="100" dirty="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10629">
                <a:tc>
                  <a:txBody>
                    <a:bodyPr/>
                    <a:lstStyle/>
                    <a:p>
                      <a:pPr algn="ctr">
                        <a:spcAft>
                          <a:spcPts val="0"/>
                        </a:spcAft>
                      </a:pPr>
                      <a:r>
                        <a:rPr lang="en-US" sz="1800" kern="100">
                          <a:latin typeface="微软雅黑" pitchFamily="34" charset="-122"/>
                          <a:ea typeface="微软雅黑" pitchFamily="34" charset="-122"/>
                          <a:cs typeface="Times New Roman"/>
                        </a:rPr>
                        <a:t>2</a:t>
                      </a:r>
                      <a:endParaRPr lang="zh-CN" sz="120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800" kern="100">
                          <a:latin typeface="微软雅黑" pitchFamily="34" charset="-122"/>
                          <a:ea typeface="微软雅黑" pitchFamily="34" charset="-122"/>
                          <a:cs typeface="Times New Roman"/>
                        </a:rPr>
                        <a:t>月中</a:t>
                      </a:r>
                      <a:r>
                        <a:rPr lang="en-US" sz="1800" kern="100">
                          <a:latin typeface="微软雅黑" pitchFamily="34" charset="-122"/>
                          <a:ea typeface="微软雅黑" pitchFamily="34" charset="-122"/>
                          <a:cs typeface="Times New Roman"/>
                        </a:rPr>
                        <a:t>/</a:t>
                      </a:r>
                      <a:r>
                        <a:rPr lang="zh-CN" sz="1800" kern="100">
                          <a:latin typeface="微软雅黑" pitchFamily="34" charset="-122"/>
                          <a:ea typeface="微软雅黑" pitchFamily="34" charset="-122"/>
                          <a:cs typeface="Times New Roman"/>
                        </a:rPr>
                        <a:t>末定期持有人名册</a:t>
                      </a:r>
                      <a:endParaRPr lang="zh-CN" sz="120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800" kern="100">
                          <a:latin typeface="微软雅黑" pitchFamily="34" charset="-122"/>
                          <a:ea typeface="微软雅黑" pitchFamily="34" charset="-122"/>
                          <a:cs typeface="Times New Roman"/>
                        </a:rPr>
                        <a:t>免费</a:t>
                      </a:r>
                      <a:endParaRPr lang="zh-CN" sz="120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10629">
                <a:tc>
                  <a:txBody>
                    <a:bodyPr/>
                    <a:lstStyle/>
                    <a:p>
                      <a:pPr algn="ctr">
                        <a:spcAft>
                          <a:spcPts val="0"/>
                        </a:spcAft>
                      </a:pPr>
                      <a:r>
                        <a:rPr lang="en-US" sz="1800" kern="100">
                          <a:latin typeface="微软雅黑" pitchFamily="34" charset="-122"/>
                          <a:ea typeface="微软雅黑" pitchFamily="34" charset="-122"/>
                          <a:cs typeface="Times New Roman"/>
                        </a:rPr>
                        <a:t>3</a:t>
                      </a:r>
                      <a:endParaRPr lang="zh-CN" sz="120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800" kern="100">
                          <a:latin typeface="微软雅黑" pitchFamily="34" charset="-122"/>
                          <a:ea typeface="微软雅黑" pitchFamily="34" charset="-122"/>
                          <a:cs typeface="Times New Roman"/>
                        </a:rPr>
                        <a:t>股本结构查询</a:t>
                      </a:r>
                      <a:endParaRPr lang="zh-CN" sz="120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800" kern="100">
                          <a:latin typeface="微软雅黑" pitchFamily="34" charset="-122"/>
                          <a:ea typeface="微软雅黑" pitchFamily="34" charset="-122"/>
                          <a:cs typeface="Times New Roman"/>
                        </a:rPr>
                        <a:t>免费</a:t>
                      </a:r>
                      <a:endParaRPr lang="zh-CN" sz="120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10629">
                <a:tc>
                  <a:txBody>
                    <a:bodyPr/>
                    <a:lstStyle/>
                    <a:p>
                      <a:pPr algn="ctr">
                        <a:spcAft>
                          <a:spcPts val="0"/>
                        </a:spcAft>
                      </a:pPr>
                      <a:r>
                        <a:rPr lang="en-US" sz="1800" kern="100">
                          <a:latin typeface="微软雅黑" pitchFamily="34" charset="-122"/>
                          <a:ea typeface="微软雅黑" pitchFamily="34" charset="-122"/>
                          <a:cs typeface="Times New Roman"/>
                        </a:rPr>
                        <a:t>4</a:t>
                      </a:r>
                      <a:endParaRPr lang="zh-CN" sz="120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800" kern="100">
                          <a:latin typeface="微软雅黑" pitchFamily="34" charset="-122"/>
                          <a:ea typeface="微软雅黑" pitchFamily="34" charset="-122"/>
                          <a:cs typeface="Times New Roman"/>
                        </a:rPr>
                        <a:t>股份冻结数据查询</a:t>
                      </a:r>
                      <a:endParaRPr lang="zh-CN" sz="120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800" kern="100">
                          <a:latin typeface="微软雅黑" pitchFamily="34" charset="-122"/>
                          <a:ea typeface="微软雅黑" pitchFamily="34" charset="-122"/>
                          <a:cs typeface="Times New Roman"/>
                        </a:rPr>
                        <a:t>免费</a:t>
                      </a:r>
                      <a:endParaRPr lang="zh-CN" sz="120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10629">
                <a:tc>
                  <a:txBody>
                    <a:bodyPr/>
                    <a:lstStyle/>
                    <a:p>
                      <a:pPr algn="ctr">
                        <a:spcAft>
                          <a:spcPts val="0"/>
                        </a:spcAft>
                      </a:pPr>
                      <a:r>
                        <a:rPr lang="en-US" sz="1800" kern="100">
                          <a:latin typeface="微软雅黑" pitchFamily="34" charset="-122"/>
                          <a:ea typeface="微软雅黑" pitchFamily="34" charset="-122"/>
                          <a:cs typeface="Times New Roman"/>
                        </a:rPr>
                        <a:t>5</a:t>
                      </a:r>
                      <a:endParaRPr lang="zh-CN" sz="120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800" kern="100">
                          <a:latin typeface="微软雅黑" pitchFamily="34" charset="-122"/>
                          <a:ea typeface="微软雅黑" pitchFamily="34" charset="-122"/>
                          <a:cs typeface="Times New Roman"/>
                        </a:rPr>
                        <a:t>限售股份明细数据查询</a:t>
                      </a:r>
                      <a:endParaRPr lang="zh-CN" sz="120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800" kern="100">
                          <a:latin typeface="微软雅黑" pitchFamily="34" charset="-122"/>
                          <a:ea typeface="微软雅黑" pitchFamily="34" charset="-122"/>
                          <a:cs typeface="Times New Roman"/>
                        </a:rPr>
                        <a:t>免费</a:t>
                      </a:r>
                      <a:endParaRPr lang="zh-CN" sz="120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21258">
                <a:tc>
                  <a:txBody>
                    <a:bodyPr/>
                    <a:lstStyle/>
                    <a:p>
                      <a:pPr algn="ctr">
                        <a:spcAft>
                          <a:spcPts val="0"/>
                        </a:spcAft>
                      </a:pPr>
                      <a:r>
                        <a:rPr lang="en-US" sz="1800" kern="100">
                          <a:latin typeface="微软雅黑" pitchFamily="34" charset="-122"/>
                          <a:ea typeface="微软雅黑" pitchFamily="34" charset="-122"/>
                          <a:cs typeface="Times New Roman"/>
                        </a:rPr>
                        <a:t>6</a:t>
                      </a:r>
                      <a:endParaRPr lang="zh-CN" sz="120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800" kern="100" dirty="0">
                          <a:latin typeface="微软雅黑" pitchFamily="34" charset="-122"/>
                          <a:ea typeface="微软雅黑" pitchFamily="34" charset="-122"/>
                          <a:cs typeface="Times New Roman"/>
                        </a:rPr>
                        <a:t>股息红利差异化征税明细查询</a:t>
                      </a:r>
                      <a:endParaRPr lang="zh-CN" sz="1200" kern="100" dirty="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800" kern="100" dirty="0">
                          <a:latin typeface="微软雅黑" pitchFamily="34" charset="-122"/>
                          <a:ea typeface="微软雅黑" pitchFamily="34" charset="-122"/>
                          <a:cs typeface="Times New Roman"/>
                        </a:rPr>
                        <a:t>免费</a:t>
                      </a:r>
                      <a:endParaRPr lang="zh-CN" sz="1200" kern="100" dirty="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231887">
                <a:tc>
                  <a:txBody>
                    <a:bodyPr/>
                    <a:lstStyle/>
                    <a:p>
                      <a:pPr algn="ctr">
                        <a:spcAft>
                          <a:spcPts val="0"/>
                        </a:spcAft>
                      </a:pPr>
                      <a:r>
                        <a:rPr lang="en-US" sz="1800" kern="100">
                          <a:latin typeface="微软雅黑" pitchFamily="34" charset="-122"/>
                          <a:ea typeface="微软雅黑" pitchFamily="34" charset="-122"/>
                          <a:cs typeface="Times New Roman"/>
                        </a:rPr>
                        <a:t>7</a:t>
                      </a:r>
                      <a:endParaRPr lang="zh-CN" sz="120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800" kern="100" dirty="0" smtClean="0">
                          <a:solidFill>
                            <a:schemeClr val="tx1"/>
                          </a:solidFill>
                          <a:latin typeface="微软雅黑" pitchFamily="34" charset="-122"/>
                          <a:ea typeface="微软雅黑" pitchFamily="34" charset="-122"/>
                          <a:cs typeface="Times New Roman"/>
                        </a:rPr>
                        <a:t>信息披露义务人持股及股份变更情况查询</a:t>
                      </a:r>
                      <a:endParaRPr lang="zh-CN" sz="1800" kern="100" dirty="0">
                        <a:solidFill>
                          <a:schemeClr val="tx1"/>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800" kern="100" smtClean="0">
                          <a:solidFill>
                            <a:schemeClr val="tx1"/>
                          </a:solidFill>
                          <a:latin typeface="微软雅黑" pitchFamily="34" charset="-122"/>
                          <a:ea typeface="微软雅黑" pitchFamily="34" charset="-122"/>
                          <a:cs typeface="Times New Roman"/>
                        </a:rPr>
                        <a:t>每个证券账户</a:t>
                      </a:r>
                      <a:r>
                        <a:rPr lang="en-US" altLang="zh-CN" sz="1800" kern="100" smtClean="0">
                          <a:solidFill>
                            <a:schemeClr val="tx1"/>
                          </a:solidFill>
                          <a:latin typeface="微软雅黑" pitchFamily="34" charset="-122"/>
                          <a:ea typeface="微软雅黑" pitchFamily="34" charset="-122"/>
                          <a:cs typeface="Times New Roman"/>
                        </a:rPr>
                        <a:t>70</a:t>
                      </a:r>
                      <a:r>
                        <a:rPr lang="zh-CN" altLang="en-US" sz="1800" kern="100" smtClean="0">
                          <a:solidFill>
                            <a:schemeClr val="tx1"/>
                          </a:solidFill>
                          <a:latin typeface="微软雅黑" pitchFamily="34" charset="-122"/>
                          <a:ea typeface="微软雅黑" pitchFamily="34" charset="-122"/>
                          <a:cs typeface="Times New Roman"/>
                        </a:rPr>
                        <a:t>元，无开户记录每人</a:t>
                      </a:r>
                      <a:r>
                        <a:rPr lang="en-US" altLang="zh-CN" sz="1800" kern="100" smtClean="0">
                          <a:solidFill>
                            <a:schemeClr val="tx1"/>
                          </a:solidFill>
                          <a:latin typeface="微软雅黑" pitchFamily="34" charset="-122"/>
                          <a:ea typeface="微软雅黑" pitchFamily="34" charset="-122"/>
                          <a:cs typeface="Times New Roman"/>
                        </a:rPr>
                        <a:t>10</a:t>
                      </a:r>
                      <a:r>
                        <a:rPr lang="zh-CN" altLang="en-US" sz="1800" kern="100" smtClean="0">
                          <a:solidFill>
                            <a:schemeClr val="tx1"/>
                          </a:solidFill>
                          <a:latin typeface="微软雅黑" pitchFamily="34" charset="-122"/>
                          <a:ea typeface="微软雅黑" pitchFamily="34" charset="-122"/>
                          <a:cs typeface="Times New Roman"/>
                        </a:rPr>
                        <a:t>元</a:t>
                      </a:r>
                      <a:endParaRPr lang="zh-CN" sz="1800" kern="100" dirty="0">
                        <a:solidFill>
                          <a:schemeClr val="tx1"/>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4"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收费标准</a:t>
            </a:r>
            <a:endParaRPr lang="zh-CN" altLang="en-US" sz="2800" dirty="0">
              <a:solidFill>
                <a:schemeClr val="bg1"/>
              </a:solidFill>
              <a:latin typeface="黑体" pitchFamily="49" charset="-122"/>
              <a:ea typeface="黑体"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bwMode="gray">
          <a:xfrm>
            <a:off x="7358082" y="6000768"/>
            <a:ext cx="1785918" cy="714380"/>
          </a:xfrm>
          <a:prstGeom prst="rect">
            <a:avLst/>
          </a:prstGeom>
          <a:solidFill>
            <a:schemeClr val="bg1"/>
          </a:solidFill>
          <a:ln w="9525">
            <a:noFill/>
            <a:round/>
            <a:headEnd/>
            <a:tailEnd/>
          </a:ln>
        </p:spPr>
        <p:txBody>
          <a:bodyPr wrap="none" rtlCol="0" anchor="ctr"/>
          <a:lstStyle/>
          <a:p>
            <a:pPr algn="ctr"/>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zh-CN" altLang="en-US" sz="2800" b="1" dirty="0" smtClean="0">
                <a:solidFill>
                  <a:schemeClr val="bg1"/>
                </a:solidFill>
                <a:latin typeface="微软雅黑" pitchFamily="34" charset="-122"/>
                <a:ea typeface="微软雅黑" pitchFamily="34" charset="-122"/>
              </a:rPr>
              <a:t>业务咨询方式</a:t>
            </a:r>
            <a:endParaRPr lang="zh-CN" altLang="en-US" sz="2800" b="1" dirty="0">
              <a:solidFill>
                <a:schemeClr val="bg1"/>
              </a:solidFill>
              <a:latin typeface="微软雅黑" pitchFamily="34" charset="-122"/>
              <a:ea typeface="微软雅黑" pitchFamily="34" charset="-122"/>
            </a:endParaRPr>
          </a:p>
        </p:txBody>
      </p:sp>
      <p:sp>
        <p:nvSpPr>
          <p:cNvPr id="10" name="TextBox 9"/>
          <p:cNvSpPr txBox="1"/>
          <p:nvPr/>
        </p:nvSpPr>
        <p:spPr>
          <a:xfrm>
            <a:off x="928695" y="2221048"/>
            <a:ext cx="3286115" cy="707886"/>
          </a:xfrm>
          <a:prstGeom prst="rect">
            <a:avLst/>
          </a:prstGeom>
          <a:noFill/>
        </p:spPr>
        <p:txBody>
          <a:bodyPr wrap="square" rtlCol="0">
            <a:spAutoFit/>
          </a:bodyPr>
          <a:lstStyle/>
          <a:p>
            <a:r>
              <a:rPr lang="zh-CN" altLang="en-US" sz="2000" b="1" dirty="0" smtClean="0">
                <a:latin typeface="微软雅黑" pitchFamily="34" charset="-122"/>
                <a:ea typeface="微软雅黑" pitchFamily="34" charset="-122"/>
              </a:rPr>
              <a:t>微信公众号：新三板股份登记</a:t>
            </a:r>
            <a:r>
              <a:rPr lang="en-US" altLang="zh-CN" sz="2000" b="1" dirty="0" smtClean="0">
                <a:solidFill>
                  <a:srgbClr val="C00000"/>
                </a:solidFill>
                <a:latin typeface="微软雅黑" pitchFamily="34" charset="-122"/>
                <a:ea typeface="微软雅黑" pitchFamily="34" charset="-122"/>
              </a:rPr>
              <a:t>(</a:t>
            </a:r>
            <a:r>
              <a:rPr lang="en-US" altLang="zh-CN" sz="2000" b="1" dirty="0" err="1" smtClean="0">
                <a:solidFill>
                  <a:srgbClr val="C00000"/>
                </a:solidFill>
                <a:latin typeface="微软雅黑" pitchFamily="34" charset="-122"/>
                <a:ea typeface="微软雅黑" pitchFamily="34" charset="-122"/>
              </a:rPr>
              <a:t>xsbgfdj</a:t>
            </a:r>
            <a:r>
              <a:rPr lang="en-US" altLang="zh-CN" sz="2000" b="1" dirty="0" smtClean="0">
                <a:solidFill>
                  <a:srgbClr val="C00000"/>
                </a:solidFill>
                <a:latin typeface="微软雅黑" pitchFamily="34" charset="-122"/>
                <a:ea typeface="微软雅黑" pitchFamily="34" charset="-122"/>
              </a:rPr>
              <a:t>)</a:t>
            </a:r>
            <a:endParaRPr lang="zh-CN" altLang="en-US" sz="2000" b="1" dirty="0">
              <a:solidFill>
                <a:srgbClr val="C00000"/>
              </a:solidFill>
              <a:latin typeface="微软雅黑" pitchFamily="34" charset="-122"/>
              <a:ea typeface="微软雅黑" pitchFamily="34" charset="-122"/>
            </a:endParaRPr>
          </a:p>
        </p:txBody>
      </p:sp>
      <p:sp>
        <p:nvSpPr>
          <p:cNvPr id="12" name="椭圆 11"/>
          <p:cNvSpPr/>
          <p:nvPr/>
        </p:nvSpPr>
        <p:spPr bwMode="gray">
          <a:xfrm>
            <a:off x="2000232" y="1285860"/>
            <a:ext cx="571504" cy="571504"/>
          </a:xfrm>
          <a:prstGeom prst="ellipse">
            <a:avLst/>
          </a:prstGeom>
          <a:solidFill>
            <a:srgbClr val="C00000"/>
          </a:solidFill>
          <a:ln w="9525">
            <a:solidFill>
              <a:schemeClr val="bg1"/>
            </a:solidFill>
            <a:round/>
            <a:headEnd/>
            <a:tailEnd/>
          </a:ln>
        </p:spPr>
        <p:txBody>
          <a:bodyPr wrap="none" rtlCol="0" anchor="ctr"/>
          <a:lstStyle/>
          <a:p>
            <a:pPr algn="ctr"/>
            <a:r>
              <a:rPr lang="en-US" altLang="zh-CN" sz="3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1</a:t>
            </a:r>
            <a:endParaRPr lang="zh-CN" altLang="en-US" sz="32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13" name="椭圆 12"/>
          <p:cNvSpPr/>
          <p:nvPr/>
        </p:nvSpPr>
        <p:spPr bwMode="gray">
          <a:xfrm>
            <a:off x="6072198" y="1285860"/>
            <a:ext cx="571504" cy="571504"/>
          </a:xfrm>
          <a:prstGeom prst="ellipse">
            <a:avLst/>
          </a:prstGeom>
          <a:solidFill>
            <a:srgbClr val="C00000"/>
          </a:solidFill>
          <a:ln w="9525">
            <a:solidFill>
              <a:schemeClr val="bg1"/>
            </a:solidFill>
            <a:round/>
            <a:headEnd/>
            <a:tailEnd/>
          </a:ln>
        </p:spPr>
        <p:txBody>
          <a:bodyPr wrap="none" rtlCol="0" anchor="ctr"/>
          <a:lstStyle/>
          <a:p>
            <a:pPr algn="ctr"/>
            <a:r>
              <a:rPr lang="en-US" altLang="zh-CN" sz="3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2</a:t>
            </a:r>
            <a:endParaRPr lang="zh-CN" altLang="en-US" sz="32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16" name="TextBox 15"/>
          <p:cNvSpPr txBox="1"/>
          <p:nvPr/>
        </p:nvSpPr>
        <p:spPr>
          <a:xfrm>
            <a:off x="4857752" y="2230194"/>
            <a:ext cx="3929090" cy="5078313"/>
          </a:xfrm>
          <a:prstGeom prst="rect">
            <a:avLst/>
          </a:prstGeom>
          <a:noFill/>
        </p:spPr>
        <p:txBody>
          <a:bodyPr wrap="square" rtlCol="0">
            <a:spAutoFit/>
          </a:bodyPr>
          <a:lstStyle/>
          <a:p>
            <a:pPr>
              <a:lnSpc>
                <a:spcPct val="120000"/>
              </a:lnSpc>
            </a:pPr>
            <a:r>
              <a:rPr lang="zh-CN" altLang="en-US" b="1" dirty="0" smtClean="0">
                <a:latin typeface="微软雅黑" pitchFamily="34" charset="-122"/>
                <a:ea typeface="微软雅黑" pitchFamily="34" charset="-122"/>
                <a:cs typeface="微软雅黑"/>
              </a:rPr>
              <a:t>发行人业务咨询电话：</a:t>
            </a:r>
            <a:endParaRPr lang="en-US" altLang="zh-CN" b="1" dirty="0" smtClean="0">
              <a:latin typeface="微软雅黑" pitchFamily="34" charset="-122"/>
              <a:ea typeface="微软雅黑" pitchFamily="34" charset="-122"/>
              <a:cs typeface="微软雅黑"/>
            </a:endParaRPr>
          </a:p>
          <a:p>
            <a:pPr>
              <a:lnSpc>
                <a:spcPct val="120000"/>
              </a:lnSpc>
            </a:pPr>
            <a:r>
              <a:rPr lang="en-US" altLang="zh-CN" b="1" dirty="0" smtClean="0">
                <a:latin typeface="微软雅黑" pitchFamily="34" charset="-122"/>
                <a:ea typeface="微软雅黑" pitchFamily="34" charset="-122"/>
                <a:cs typeface="微软雅黑"/>
              </a:rPr>
              <a:t>010-50939800</a:t>
            </a:r>
          </a:p>
          <a:p>
            <a:pPr>
              <a:lnSpc>
                <a:spcPct val="120000"/>
              </a:lnSpc>
            </a:pPr>
            <a:endParaRPr lang="en-US" altLang="zh-CN" b="1" dirty="0" smtClean="0">
              <a:latin typeface="微软雅黑" pitchFamily="34" charset="-122"/>
              <a:ea typeface="微软雅黑" pitchFamily="34" charset="-122"/>
              <a:cs typeface="微软雅黑"/>
            </a:endParaRPr>
          </a:p>
          <a:p>
            <a:pPr>
              <a:lnSpc>
                <a:spcPct val="120000"/>
              </a:lnSpc>
            </a:pPr>
            <a:r>
              <a:rPr lang="zh-CN" altLang="en-US" b="1" dirty="0" smtClean="0">
                <a:latin typeface="微软雅黑" pitchFamily="34" charset="-122"/>
                <a:ea typeface="微软雅黑" pitchFamily="34" charset="-122"/>
                <a:cs typeface="微软雅黑"/>
              </a:rPr>
              <a:t>综合服务热线：</a:t>
            </a:r>
            <a:endParaRPr lang="en-US" altLang="zh-CN" b="1" dirty="0" smtClean="0">
              <a:latin typeface="微软雅黑" pitchFamily="34" charset="-122"/>
              <a:ea typeface="微软雅黑" pitchFamily="34" charset="-122"/>
              <a:cs typeface="微软雅黑"/>
            </a:endParaRPr>
          </a:p>
          <a:p>
            <a:pPr>
              <a:lnSpc>
                <a:spcPct val="120000"/>
              </a:lnSpc>
            </a:pPr>
            <a:r>
              <a:rPr lang="en-US" altLang="zh-CN" b="1" dirty="0" smtClean="0">
                <a:latin typeface="微软雅黑" pitchFamily="34" charset="-122"/>
                <a:ea typeface="微软雅黑" pitchFamily="34" charset="-122"/>
                <a:cs typeface="微软雅黑"/>
              </a:rPr>
              <a:t>4008-058-058</a:t>
            </a:r>
          </a:p>
          <a:p>
            <a:pPr>
              <a:lnSpc>
                <a:spcPct val="120000"/>
              </a:lnSpc>
            </a:pPr>
            <a:endParaRPr lang="en-US" altLang="zh-CN" b="1" dirty="0" smtClean="0">
              <a:latin typeface="微软雅黑" pitchFamily="34" charset="-122"/>
              <a:ea typeface="微软雅黑" pitchFamily="34" charset="-122"/>
              <a:cs typeface="微软雅黑"/>
            </a:endParaRPr>
          </a:p>
          <a:p>
            <a:pPr>
              <a:lnSpc>
                <a:spcPct val="120000"/>
              </a:lnSpc>
            </a:pPr>
            <a:r>
              <a:rPr lang="zh-CN" altLang="en-US" b="1" dirty="0" smtClean="0">
                <a:latin typeface="微软雅黑" pitchFamily="34" charset="-122"/>
                <a:ea typeface="微软雅黑" pitchFamily="34" charset="-122"/>
                <a:cs typeface="微软雅黑"/>
              </a:rPr>
              <a:t>业务咨询邮箱：</a:t>
            </a:r>
            <a:endParaRPr lang="en-US" altLang="zh-CN" b="1" dirty="0" smtClean="0">
              <a:latin typeface="微软雅黑" pitchFamily="34" charset="-122"/>
              <a:ea typeface="微软雅黑" pitchFamily="34" charset="-122"/>
              <a:cs typeface="微软雅黑"/>
            </a:endParaRPr>
          </a:p>
          <a:p>
            <a:pPr>
              <a:lnSpc>
                <a:spcPct val="120000"/>
              </a:lnSpc>
            </a:pPr>
            <a:r>
              <a:rPr lang="en-US" altLang="zh-CN" b="1" dirty="0" smtClean="0">
                <a:solidFill>
                  <a:srgbClr val="C00000"/>
                </a:solidFill>
                <a:latin typeface="微软雅黑" pitchFamily="34" charset="-122"/>
                <a:ea typeface="微软雅黑" pitchFamily="34" charset="-122"/>
                <a:cs typeface="微软雅黑"/>
              </a:rPr>
              <a:t>xsbgfdj@chinaclear.com.cn</a:t>
            </a:r>
          </a:p>
          <a:p>
            <a:pPr>
              <a:lnSpc>
                <a:spcPct val="120000"/>
              </a:lnSpc>
            </a:pPr>
            <a:r>
              <a:rPr lang="zh-CN" altLang="en-US" b="1" dirty="0" smtClean="0">
                <a:latin typeface="微软雅黑" pitchFamily="34" charset="-122"/>
                <a:ea typeface="微软雅黑" pitchFamily="34" charset="-122"/>
                <a:cs typeface="微软雅黑"/>
              </a:rPr>
              <a:t>（标题注明“证券简称</a:t>
            </a:r>
            <a:r>
              <a:rPr lang="en-US" altLang="zh-CN" b="1" dirty="0" smtClean="0">
                <a:latin typeface="微软雅黑" pitchFamily="34" charset="-122"/>
                <a:ea typeface="微软雅黑" pitchFamily="34" charset="-122"/>
                <a:cs typeface="微软雅黑"/>
              </a:rPr>
              <a:t>+</a:t>
            </a:r>
            <a:r>
              <a:rPr lang="zh-CN" altLang="en-US" b="1" dirty="0" smtClean="0">
                <a:latin typeface="微软雅黑" pitchFamily="34" charset="-122"/>
                <a:ea typeface="微软雅黑" pitchFamily="34" charset="-122"/>
                <a:cs typeface="微软雅黑"/>
              </a:rPr>
              <a:t>证券代码</a:t>
            </a:r>
            <a:r>
              <a:rPr lang="en-US" altLang="zh-CN" b="1" dirty="0" smtClean="0">
                <a:latin typeface="微软雅黑" pitchFamily="34" charset="-122"/>
                <a:ea typeface="微软雅黑" pitchFamily="34" charset="-122"/>
                <a:cs typeface="微软雅黑"/>
              </a:rPr>
              <a:t>+</a:t>
            </a:r>
            <a:r>
              <a:rPr lang="zh-CN" altLang="en-US" b="1" dirty="0" smtClean="0">
                <a:latin typeface="微软雅黑" pitchFamily="34" charset="-122"/>
                <a:ea typeface="微软雅黑" pitchFamily="34" charset="-122"/>
                <a:cs typeface="微软雅黑"/>
              </a:rPr>
              <a:t>业务类型）</a:t>
            </a:r>
            <a:endParaRPr lang="en-US" altLang="zh-CN" b="1" dirty="0" smtClean="0">
              <a:latin typeface="微软雅黑" pitchFamily="34" charset="-122"/>
              <a:ea typeface="微软雅黑" pitchFamily="34" charset="-122"/>
              <a:cs typeface="微软雅黑"/>
            </a:endParaRPr>
          </a:p>
          <a:p>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pic>
        <p:nvPicPr>
          <p:cNvPr id="9" name="Picture 12"/>
          <p:cNvPicPr>
            <a:picLocks noChangeAspect="1" noChangeArrowheads="1"/>
          </p:cNvPicPr>
          <p:nvPr/>
        </p:nvPicPr>
        <p:blipFill>
          <a:blip r:embed="rId3"/>
          <a:srcRect/>
          <a:stretch>
            <a:fillRect/>
          </a:stretch>
        </p:blipFill>
        <p:spPr bwMode="auto">
          <a:xfrm>
            <a:off x="1338254" y="3133736"/>
            <a:ext cx="1947862" cy="1866900"/>
          </a:xfrm>
          <a:prstGeom prst="rect">
            <a:avLst/>
          </a:prstGeom>
          <a:noFill/>
          <a:ln w="9525" algn="ctr">
            <a:noFill/>
            <a:miter lim="800000"/>
            <a:headEnd/>
            <a:tailEnd/>
          </a:ln>
        </p:spPr>
      </p:pic>
      <p:sp>
        <p:nvSpPr>
          <p:cNvPr id="14" name="页脚占位符 13"/>
          <p:cNvSpPr>
            <a:spLocks noGrp="1"/>
          </p:cNvSpPr>
          <p:nvPr>
            <p:ph type="ftr" sz="quarter" idx="11"/>
          </p:nvPr>
        </p:nvSpPr>
        <p:spPr/>
        <p:txBody>
          <a:bodyPr/>
          <a:lstStyle/>
          <a:p>
            <a:pPr>
              <a:defRPr/>
            </a:pPr>
            <a:r>
              <a:rPr lang="zh-CN" altLang="zh-CN" dirty="0" smtClean="0"/>
              <a:t>3</a:t>
            </a:r>
            <a:r>
              <a:rPr lang="en-US" altLang="zh-CN" dirty="0" smtClean="0"/>
              <a:t>1</a:t>
            </a:r>
            <a:endParaRPr lang="en-US" altLang="zh-CN" dirty="0"/>
          </a:p>
        </p:txBody>
      </p:sp>
      <p:pic>
        <p:nvPicPr>
          <p:cNvPr id="11" name="Picture 9" descr="D:\2015.1.23\中国结算VI系统(2015.3)\主标-透明背景.png"/>
          <p:cNvPicPr>
            <a:picLocks noChangeAspect="1" noChangeArrowheads="1"/>
          </p:cNvPicPr>
          <p:nvPr/>
        </p:nvPicPr>
        <p:blipFill>
          <a:blip r:embed="rId4" cstate="print"/>
          <a:srcRect/>
          <a:stretch>
            <a:fillRect/>
          </a:stretch>
        </p:blipFill>
        <p:spPr bwMode="auto">
          <a:xfrm>
            <a:off x="7524328" y="6093296"/>
            <a:ext cx="1475656" cy="662085"/>
          </a:xfrm>
          <a:prstGeom prst="rect">
            <a:avLst/>
          </a:prstGeom>
          <a:noFill/>
          <a:ln w="9525">
            <a:noFill/>
            <a:miter lim="800000"/>
            <a:headEnd/>
            <a:tailEnd/>
          </a:ln>
        </p:spPr>
      </p:pic>
    </p:spTree>
    <p:extLst>
      <p:ext uri="{BB962C8B-B14F-4D97-AF65-F5344CB8AC3E}">
        <p14:creationId xmlns="" xmlns:p14="http://schemas.microsoft.com/office/powerpoint/2010/main" val="1198271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srcRect/>
          <a:stretch>
            <a:fillRect/>
          </a:stretch>
        </p:blipFill>
        <p:spPr bwMode="auto">
          <a:xfrm>
            <a:off x="0" y="1916113"/>
            <a:ext cx="9144000" cy="1144587"/>
          </a:xfrm>
          <a:prstGeom prst="rect">
            <a:avLst/>
          </a:prstGeom>
          <a:noFill/>
          <a:ln w="9525">
            <a:noFill/>
            <a:miter lim="800000"/>
            <a:headEnd/>
            <a:tailEnd/>
          </a:ln>
        </p:spPr>
      </p:pic>
      <p:sp>
        <p:nvSpPr>
          <p:cNvPr id="46084" name="Text Box 7"/>
          <p:cNvSpPr txBox="1">
            <a:spLocks noChangeArrowheads="1"/>
          </p:cNvSpPr>
          <p:nvPr/>
        </p:nvSpPr>
        <p:spPr bwMode="auto">
          <a:xfrm>
            <a:off x="827584" y="4357694"/>
            <a:ext cx="3744913" cy="2076450"/>
          </a:xfrm>
          <a:prstGeom prst="rect">
            <a:avLst/>
          </a:prstGeom>
          <a:noFill/>
          <a:ln w="9525">
            <a:noFill/>
            <a:miter lim="800000"/>
            <a:headEnd/>
            <a:tailEnd/>
          </a:ln>
        </p:spPr>
        <p:txBody>
          <a:bodyPr>
            <a:spAutoFit/>
          </a:bodyPr>
          <a:lstStyle/>
          <a:p>
            <a:pPr algn="l" rtl="0" fontAlgn="base">
              <a:spcBef>
                <a:spcPct val="50000"/>
              </a:spcBef>
              <a:spcAft>
                <a:spcPct val="0"/>
              </a:spcAft>
            </a:pPr>
            <a:r>
              <a:rPr lang="zh-CN" altLang="en-US" kern="1200" dirty="0">
                <a:solidFill>
                  <a:srgbClr val="5F5F5F"/>
                </a:solidFill>
                <a:latin typeface="方正兰亭黑简体"/>
                <a:ea typeface="方正兰亭黑简体"/>
                <a:cs typeface="方正兰亭黑简体"/>
              </a:rPr>
              <a:t>公司微信：</a:t>
            </a:r>
            <a:r>
              <a:rPr lang="en-US" altLang="en-US" kern="1200" dirty="0" err="1">
                <a:solidFill>
                  <a:srgbClr val="5F5F5F"/>
                </a:solidFill>
                <a:latin typeface="方正兰亭黑简体"/>
                <a:ea typeface="方正兰亭黑简体"/>
                <a:cs typeface="方正兰亭黑简体"/>
              </a:rPr>
              <a:t>zhongguojiesuan</a:t>
            </a:r>
            <a:endParaRPr lang="en-US" altLang="en-US" kern="1200" dirty="0">
              <a:solidFill>
                <a:srgbClr val="5F5F5F"/>
              </a:solidFill>
              <a:latin typeface="方正兰亭黑简体"/>
              <a:ea typeface="方正兰亭黑简体"/>
              <a:cs typeface="方正兰亭黑简体"/>
            </a:endParaRPr>
          </a:p>
          <a:p>
            <a:pPr algn="l" rtl="0" fontAlgn="base">
              <a:spcBef>
                <a:spcPct val="50000"/>
              </a:spcBef>
              <a:spcAft>
                <a:spcPct val="0"/>
              </a:spcAft>
            </a:pPr>
            <a:endParaRPr lang="en-US" altLang="en-US" sz="1400" kern="1200" dirty="0">
              <a:solidFill>
                <a:srgbClr val="5F5F5F"/>
              </a:solidFill>
              <a:latin typeface="黑体" pitchFamily="49" charset="-122"/>
              <a:ea typeface="黑体" pitchFamily="49" charset="-122"/>
              <a:cs typeface="+mn-cs"/>
            </a:endParaRPr>
          </a:p>
          <a:p>
            <a:pPr algn="l" rtl="0" fontAlgn="base">
              <a:spcBef>
                <a:spcPct val="50000"/>
              </a:spcBef>
              <a:spcAft>
                <a:spcPct val="0"/>
              </a:spcAft>
            </a:pPr>
            <a:endParaRPr lang="en-US" altLang="zh-CN" sz="1400" kern="1200" dirty="0">
              <a:solidFill>
                <a:srgbClr val="5F5F5F"/>
              </a:solidFill>
              <a:latin typeface="黑体" pitchFamily="49" charset="-122"/>
              <a:ea typeface="黑体" pitchFamily="49" charset="-122"/>
              <a:cs typeface="+mn-cs"/>
            </a:endParaRPr>
          </a:p>
          <a:p>
            <a:pPr algn="l" rtl="0" fontAlgn="base">
              <a:spcBef>
                <a:spcPct val="50000"/>
              </a:spcBef>
              <a:spcAft>
                <a:spcPct val="0"/>
              </a:spcAft>
            </a:pPr>
            <a:endParaRPr lang="en-US" altLang="zh-CN" sz="1400" kern="1200" dirty="0">
              <a:solidFill>
                <a:srgbClr val="5F5F5F"/>
              </a:solidFill>
              <a:latin typeface="黑体" pitchFamily="49" charset="-122"/>
              <a:ea typeface="黑体" pitchFamily="49" charset="-122"/>
              <a:cs typeface="+mn-cs"/>
            </a:endParaRPr>
          </a:p>
          <a:p>
            <a:pPr algn="l" rtl="0" fontAlgn="base">
              <a:spcBef>
                <a:spcPct val="50000"/>
              </a:spcBef>
              <a:spcAft>
                <a:spcPct val="0"/>
              </a:spcAft>
            </a:pPr>
            <a:endParaRPr lang="en-US" altLang="zh-CN" sz="1600" b="1" kern="1200" dirty="0">
              <a:solidFill>
                <a:srgbClr val="5F5F5F"/>
              </a:solidFill>
              <a:latin typeface="黑体" pitchFamily="49" charset="-122"/>
              <a:ea typeface="黑体" pitchFamily="49" charset="-122"/>
              <a:cs typeface="+mn-cs"/>
            </a:endParaRPr>
          </a:p>
          <a:p>
            <a:pPr algn="l" rtl="0" fontAlgn="base">
              <a:spcBef>
                <a:spcPct val="50000"/>
              </a:spcBef>
              <a:spcAft>
                <a:spcPct val="0"/>
              </a:spcAft>
            </a:pPr>
            <a:r>
              <a:rPr lang="en-US" altLang="zh-CN" sz="1600" kern="1200" dirty="0">
                <a:solidFill>
                  <a:srgbClr val="5F5F5F"/>
                </a:solidFill>
                <a:latin typeface="黑体" pitchFamily="49" charset="-122"/>
                <a:ea typeface="黑体" pitchFamily="49" charset="-122"/>
                <a:cs typeface="+mn-cs"/>
              </a:rPr>
              <a:t> </a:t>
            </a:r>
          </a:p>
        </p:txBody>
      </p:sp>
      <p:pic>
        <p:nvPicPr>
          <p:cNvPr id="46085" name="图片 6" descr="捕获.PNG"/>
          <p:cNvPicPr>
            <a:picLocks noChangeAspect="1"/>
          </p:cNvPicPr>
          <p:nvPr/>
        </p:nvPicPr>
        <p:blipFill>
          <a:blip r:embed="rId4"/>
          <a:srcRect/>
          <a:stretch>
            <a:fillRect/>
          </a:stretch>
        </p:blipFill>
        <p:spPr bwMode="auto">
          <a:xfrm>
            <a:off x="971600" y="4797152"/>
            <a:ext cx="2520950" cy="1766887"/>
          </a:xfrm>
          <a:prstGeom prst="rect">
            <a:avLst/>
          </a:prstGeom>
          <a:noFill/>
          <a:ln w="9525">
            <a:noFill/>
            <a:miter lim="800000"/>
            <a:headEnd/>
            <a:tailEnd/>
          </a:ln>
        </p:spPr>
      </p:pic>
      <p:sp>
        <p:nvSpPr>
          <p:cNvPr id="46086" name="Text Box 6"/>
          <p:cNvSpPr txBox="1">
            <a:spLocks noChangeArrowheads="1"/>
          </p:cNvSpPr>
          <p:nvPr/>
        </p:nvSpPr>
        <p:spPr bwMode="auto">
          <a:xfrm>
            <a:off x="827584" y="3212976"/>
            <a:ext cx="6357938" cy="1476879"/>
          </a:xfrm>
          <a:prstGeom prst="rect">
            <a:avLst/>
          </a:prstGeom>
          <a:noFill/>
          <a:ln w="9525">
            <a:noFill/>
            <a:miter lim="800000"/>
            <a:headEnd/>
            <a:tailEnd/>
          </a:ln>
        </p:spPr>
        <p:txBody>
          <a:bodyPr>
            <a:spAutoFit/>
          </a:bodyPr>
          <a:lstStyle/>
          <a:p>
            <a:pPr algn="l" rtl="0" fontAlgn="base">
              <a:lnSpc>
                <a:spcPct val="120000"/>
              </a:lnSpc>
              <a:spcBef>
                <a:spcPct val="0"/>
              </a:spcBef>
              <a:spcAft>
                <a:spcPct val="0"/>
              </a:spcAft>
            </a:pPr>
            <a:r>
              <a:rPr lang="zh-CN" altLang="en-US" kern="1200" dirty="0">
                <a:solidFill>
                  <a:srgbClr val="5F5F5F"/>
                </a:solidFill>
                <a:latin typeface="方正兰亭黑简体"/>
                <a:ea typeface="方正兰亭黑简体"/>
                <a:cs typeface="方正兰亭黑简体"/>
              </a:rPr>
              <a:t>中国证券登记结算有限责任公司北京分公司</a:t>
            </a:r>
            <a:endParaRPr lang="en-US" altLang="zh-CN" kern="1200" dirty="0">
              <a:solidFill>
                <a:srgbClr val="5F5F5F"/>
              </a:solidFill>
              <a:latin typeface="方正兰亭黑简体"/>
              <a:ea typeface="方正兰亭黑简体"/>
              <a:cs typeface="方正兰亭黑简体"/>
            </a:endParaRPr>
          </a:p>
          <a:p>
            <a:pPr algn="l" rtl="0" fontAlgn="base">
              <a:lnSpc>
                <a:spcPct val="150000"/>
              </a:lnSpc>
              <a:spcBef>
                <a:spcPct val="0"/>
              </a:spcBef>
              <a:spcAft>
                <a:spcPct val="0"/>
              </a:spcAft>
            </a:pPr>
            <a:r>
              <a:rPr lang="zh-CN" altLang="en-US" kern="1200" dirty="0">
                <a:solidFill>
                  <a:srgbClr val="5F5F5F"/>
                </a:solidFill>
                <a:latin typeface="方正兰亭黑简体"/>
                <a:ea typeface="方正兰亭黑简体"/>
                <a:cs typeface="方正兰亭黑简体"/>
              </a:rPr>
              <a:t>北京分公司地址：北京市西城区金融大街</a:t>
            </a:r>
            <a:r>
              <a:rPr lang="en-US" altLang="zh-CN" kern="1200" dirty="0">
                <a:solidFill>
                  <a:srgbClr val="5F5F5F"/>
                </a:solidFill>
                <a:latin typeface="方正兰亭黑简体"/>
                <a:ea typeface="方正兰亭黑简体"/>
                <a:cs typeface="方正兰亭黑简体"/>
              </a:rPr>
              <a:t>26</a:t>
            </a:r>
            <a:r>
              <a:rPr lang="zh-CN" altLang="en-US" kern="1200" dirty="0">
                <a:solidFill>
                  <a:srgbClr val="5F5F5F"/>
                </a:solidFill>
                <a:latin typeface="方正兰亭黑简体"/>
                <a:ea typeface="方正兰亭黑简体"/>
                <a:cs typeface="方正兰亭黑简体"/>
              </a:rPr>
              <a:t>号金阳大厦</a:t>
            </a:r>
            <a:r>
              <a:rPr lang="en-US" altLang="zh-CN" kern="1200" dirty="0">
                <a:solidFill>
                  <a:srgbClr val="5F5F5F"/>
                </a:solidFill>
                <a:latin typeface="方正兰亭黑简体"/>
                <a:ea typeface="方正兰亭黑简体"/>
                <a:cs typeface="方正兰亭黑简体"/>
              </a:rPr>
              <a:t>5</a:t>
            </a:r>
            <a:r>
              <a:rPr lang="zh-CN" altLang="en-US" kern="1200" dirty="0">
                <a:solidFill>
                  <a:srgbClr val="5F5F5F"/>
                </a:solidFill>
                <a:latin typeface="方正兰亭黑简体"/>
                <a:ea typeface="方正兰亭黑简体"/>
                <a:cs typeface="方正兰亭黑简体"/>
              </a:rPr>
              <a:t>层</a:t>
            </a:r>
          </a:p>
          <a:p>
            <a:pPr algn="l" rtl="0" fontAlgn="base">
              <a:lnSpc>
                <a:spcPct val="120000"/>
              </a:lnSpc>
              <a:spcBef>
                <a:spcPct val="0"/>
              </a:spcBef>
              <a:spcAft>
                <a:spcPct val="0"/>
              </a:spcAft>
            </a:pPr>
            <a:r>
              <a:rPr lang="zh-CN" altLang="en-US" kern="1200" dirty="0" smtClean="0">
                <a:solidFill>
                  <a:srgbClr val="5F5F5F"/>
                </a:solidFill>
                <a:latin typeface="方正兰亭黑简体"/>
                <a:ea typeface="方正兰亭黑简体"/>
                <a:cs typeface="方正兰亭黑简体"/>
              </a:rPr>
              <a:t>服务</a:t>
            </a:r>
            <a:r>
              <a:rPr lang="zh-CN" altLang="en-US" kern="1200" dirty="0">
                <a:solidFill>
                  <a:srgbClr val="5F5F5F"/>
                </a:solidFill>
                <a:latin typeface="方正兰亭黑简体"/>
                <a:ea typeface="方正兰亭黑简体"/>
                <a:cs typeface="方正兰亭黑简体"/>
              </a:rPr>
              <a:t>热线：</a:t>
            </a:r>
            <a:r>
              <a:rPr lang="en-US" altLang="zh-CN" kern="1200" dirty="0">
                <a:solidFill>
                  <a:srgbClr val="5F5F5F"/>
                </a:solidFill>
                <a:latin typeface="方正兰亭黑简体"/>
                <a:ea typeface="方正兰亭黑简体"/>
                <a:cs typeface="方正兰亭黑简体"/>
              </a:rPr>
              <a:t>4008-058-058</a:t>
            </a:r>
          </a:p>
          <a:p>
            <a:pPr algn="l" rtl="0" fontAlgn="base">
              <a:lnSpc>
                <a:spcPct val="120000"/>
              </a:lnSpc>
              <a:spcBef>
                <a:spcPct val="0"/>
              </a:spcBef>
              <a:spcAft>
                <a:spcPct val="0"/>
              </a:spcAft>
            </a:pPr>
            <a:endParaRPr lang="en-US" altLang="zh-CN" kern="1200" dirty="0">
              <a:solidFill>
                <a:srgbClr val="5F5F5F"/>
              </a:solidFill>
              <a:latin typeface="方正兰亭黑简体"/>
              <a:ea typeface="方正兰亭黑简体"/>
              <a:cs typeface="方正兰亭黑简体"/>
            </a:endParaRPr>
          </a:p>
        </p:txBody>
      </p:sp>
      <p:sp>
        <p:nvSpPr>
          <p:cNvPr id="9" name="页脚占位符 8"/>
          <p:cNvSpPr>
            <a:spLocks noGrp="1"/>
          </p:cNvSpPr>
          <p:nvPr>
            <p:ph type="ftr" sz="quarter" idx="11"/>
          </p:nvPr>
        </p:nvSpPr>
        <p:spPr/>
        <p:txBody>
          <a:bodyPr/>
          <a:lstStyle/>
          <a:p>
            <a:pPr>
              <a:defRPr/>
            </a:pPr>
            <a:endParaRPr lang="en-US" altLang="zh-CN"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发行人信息查询业务概述</a:t>
            </a:r>
            <a:endParaRPr lang="zh-CN" altLang="en-US" sz="2800" dirty="0">
              <a:solidFill>
                <a:schemeClr val="bg1"/>
              </a:solidFill>
              <a:latin typeface="黑体" pitchFamily="49" charset="-122"/>
              <a:ea typeface="黑体" pitchFamily="49" charset="-122"/>
            </a:endParaRPr>
          </a:p>
        </p:txBody>
      </p:sp>
      <p:graphicFrame>
        <p:nvGraphicFramePr>
          <p:cNvPr id="6" name="表格 5"/>
          <p:cNvGraphicFramePr>
            <a:graphicFrameLocks noGrp="1"/>
          </p:cNvGraphicFramePr>
          <p:nvPr/>
        </p:nvGraphicFramePr>
        <p:xfrm>
          <a:off x="428596" y="857232"/>
          <a:ext cx="8286808" cy="5762053"/>
        </p:xfrm>
        <a:graphic>
          <a:graphicData uri="http://schemas.openxmlformats.org/drawingml/2006/table">
            <a:tbl>
              <a:tblPr firstRow="1" bandRow="1">
                <a:tableStyleId>{21E4AEA4-8DFA-4A89-87EB-49C32662AFE0}</a:tableStyleId>
              </a:tblPr>
              <a:tblGrid>
                <a:gridCol w="1889974"/>
                <a:gridCol w="2398813"/>
                <a:gridCol w="3998021"/>
              </a:tblGrid>
              <a:tr h="568573">
                <a:tc>
                  <a:txBody>
                    <a:bodyPr/>
                    <a:lstStyle/>
                    <a:p>
                      <a:pPr algn="ctr"/>
                      <a:r>
                        <a:rPr lang="zh-CN" altLang="en-US" sz="2400" dirty="0" smtClean="0">
                          <a:latin typeface="微软雅黑" pitchFamily="34" charset="-122"/>
                          <a:ea typeface="微软雅黑" pitchFamily="34" charset="-122"/>
                        </a:rPr>
                        <a:t>类型</a:t>
                      </a:r>
                      <a:endParaRPr lang="zh-CN" altLang="en-US" sz="2400" dirty="0">
                        <a:solidFill>
                          <a:schemeClr val="tx1"/>
                        </a:solidFill>
                        <a:latin typeface="微软雅黑" pitchFamily="34" charset="-122"/>
                        <a:ea typeface="微软雅黑" pitchFamily="34" charset="-122"/>
                      </a:endParaRPr>
                    </a:p>
                  </a:txBody>
                  <a:tcPr anchor="ctr"/>
                </a:tc>
                <a:tc>
                  <a:txBody>
                    <a:bodyPr/>
                    <a:lstStyle/>
                    <a:p>
                      <a:pPr algn="ctr"/>
                      <a:r>
                        <a:rPr lang="zh-CN" altLang="en-US" sz="2400" dirty="0" smtClean="0">
                          <a:latin typeface="微软雅黑" pitchFamily="34" charset="-122"/>
                          <a:ea typeface="微软雅黑" pitchFamily="34" charset="-122"/>
                        </a:rPr>
                        <a:t>查询内容</a:t>
                      </a:r>
                      <a:endParaRPr lang="zh-CN" altLang="en-US" sz="2400" dirty="0">
                        <a:solidFill>
                          <a:schemeClr val="tx1"/>
                        </a:solidFill>
                        <a:latin typeface="微软雅黑" pitchFamily="34" charset="-122"/>
                        <a:ea typeface="微软雅黑" pitchFamily="34" charset="-122"/>
                      </a:endParaRPr>
                    </a:p>
                  </a:txBody>
                  <a:tcPr anchor="ctr"/>
                </a:tc>
                <a:tc>
                  <a:txBody>
                    <a:bodyPr/>
                    <a:lstStyle/>
                    <a:p>
                      <a:pPr algn="ctr"/>
                      <a:r>
                        <a:rPr lang="zh-CN" altLang="en-US" sz="2400" dirty="0" smtClean="0">
                          <a:latin typeface="微软雅黑" pitchFamily="34" charset="-122"/>
                          <a:ea typeface="微软雅黑" pitchFamily="34" charset="-122"/>
                        </a:rPr>
                        <a:t>出具方式</a:t>
                      </a:r>
                      <a:endParaRPr lang="zh-CN" altLang="en-US" sz="2400" dirty="0">
                        <a:solidFill>
                          <a:schemeClr val="tx1"/>
                        </a:solidFill>
                        <a:latin typeface="微软雅黑" pitchFamily="34" charset="-122"/>
                        <a:ea typeface="微软雅黑" pitchFamily="34" charset="-122"/>
                      </a:endParaRPr>
                    </a:p>
                  </a:txBody>
                  <a:tcPr anchor="ctr"/>
                </a:tc>
              </a:tr>
              <a:tr h="410189">
                <a:tc>
                  <a:txBody>
                    <a:bodyPr/>
                    <a:lstStyle/>
                    <a:p>
                      <a:pPr algn="ctr"/>
                      <a:r>
                        <a:rPr lang="zh-CN" altLang="en-US" sz="2400" dirty="0" smtClean="0">
                          <a:latin typeface="微软雅黑" pitchFamily="34" charset="-122"/>
                          <a:ea typeface="微软雅黑" pitchFamily="34" charset="-122"/>
                        </a:rPr>
                        <a:t>申请查询类</a:t>
                      </a:r>
                      <a:endParaRPr lang="zh-CN" altLang="en-US" sz="2400"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latin typeface="微软雅黑" pitchFamily="34" charset="-122"/>
                          <a:ea typeface="微软雅黑" pitchFamily="34" charset="-122"/>
                        </a:rPr>
                        <a:t>不定期持有人名册</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latin typeface="微软雅黑" pitchFamily="34" charset="-122"/>
                          <a:ea typeface="微软雅黑" pitchFamily="34" charset="-122"/>
                        </a:rPr>
                        <a:t>申请</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审核</a:t>
                      </a:r>
                      <a:endParaRPr lang="zh-CN" altLang="en-US" dirty="0">
                        <a:solidFill>
                          <a:schemeClr val="tx1"/>
                        </a:solidFill>
                        <a:latin typeface="微软雅黑" pitchFamily="34" charset="-122"/>
                        <a:ea typeface="微软雅黑" pitchFamily="34" charset="-122"/>
                      </a:endParaRPr>
                    </a:p>
                  </a:txBody>
                  <a:tcPr anchor="ctr"/>
                </a:tc>
              </a:tr>
              <a:tr h="1198291">
                <a:tc rowSpan="5">
                  <a:txBody>
                    <a:bodyPr/>
                    <a:lstStyle/>
                    <a:p>
                      <a:pPr algn="ctr"/>
                      <a:r>
                        <a:rPr lang="zh-CN" altLang="en-US" sz="2400" dirty="0" smtClean="0">
                          <a:latin typeface="微软雅黑" pitchFamily="34" charset="-122"/>
                          <a:ea typeface="微软雅黑" pitchFamily="34" charset="-122"/>
                        </a:rPr>
                        <a:t>主动下发类</a:t>
                      </a:r>
                      <a:endParaRPr lang="zh-CN" altLang="en-US" sz="2400" dirty="0">
                        <a:solidFill>
                          <a:schemeClr val="tx1"/>
                        </a:solidFill>
                        <a:latin typeface="微软雅黑" pitchFamily="34" charset="-122"/>
                        <a:ea typeface="微软雅黑" pitchFamily="34" charset="-122"/>
                      </a:endParaRPr>
                    </a:p>
                  </a:txBody>
                  <a:tcPr anchor="ctr"/>
                </a:tc>
                <a:tc>
                  <a:txBody>
                    <a:bodyPr/>
                    <a:lstStyle/>
                    <a:p>
                      <a:pPr algn="ctr"/>
                      <a:endParaRPr lang="en-US" altLang="zh-CN" dirty="0" smtClean="0">
                        <a:latin typeface="微软雅黑" pitchFamily="34" charset="-122"/>
                        <a:ea typeface="微软雅黑" pitchFamily="34" charset="-122"/>
                      </a:endParaRPr>
                    </a:p>
                    <a:p>
                      <a:pPr algn="ctr"/>
                      <a:r>
                        <a:rPr lang="zh-CN" altLang="en-US" dirty="0" smtClean="0">
                          <a:latin typeface="微软雅黑" pitchFamily="34" charset="-122"/>
                          <a:ea typeface="微软雅黑" pitchFamily="34" charset="-122"/>
                        </a:rPr>
                        <a:t>定期持有人名册</a:t>
                      </a:r>
                      <a:endParaRPr lang="zh-CN" altLang="en-US" dirty="0">
                        <a:solidFill>
                          <a:schemeClr val="tx1"/>
                        </a:solidFill>
                        <a:latin typeface="微软雅黑" pitchFamily="34" charset="-122"/>
                        <a:ea typeface="微软雅黑" pitchFamily="34" charset="-122"/>
                      </a:endParaRPr>
                    </a:p>
                  </a:txBody>
                  <a:tcPr anchor="ctr"/>
                </a:tc>
                <a:tc>
                  <a:txBody>
                    <a:bodyPr/>
                    <a:lstStyle/>
                    <a:p>
                      <a:pPr algn="l"/>
                      <a:r>
                        <a:rPr lang="zh-CN" altLang="en-US" dirty="0" smtClean="0">
                          <a:latin typeface="微软雅黑" pitchFamily="34" charset="-122"/>
                          <a:ea typeface="微软雅黑" pitchFamily="34" charset="-122"/>
                        </a:rPr>
                        <a:t>月初、月中自动下发前一工作日日终股东名册</a:t>
                      </a:r>
                      <a:endParaRPr lang="en-US" altLang="zh-CN" dirty="0" smtClean="0">
                        <a:latin typeface="微软雅黑" pitchFamily="34" charset="-122"/>
                        <a:ea typeface="微软雅黑" pitchFamily="34" charset="-122"/>
                      </a:endParaRPr>
                    </a:p>
                    <a:p>
                      <a:pPr algn="l"/>
                      <a:r>
                        <a:rPr lang="zh-CN" altLang="en-US" dirty="0" smtClean="0">
                          <a:latin typeface="微软雅黑" pitchFamily="34" charset="-122"/>
                          <a:ea typeface="微软雅黑" pitchFamily="34" charset="-122"/>
                        </a:rPr>
                        <a:t>（如月初、月中非工作日时，下一个工作日下发）</a:t>
                      </a:r>
                      <a:endParaRPr lang="zh-CN" altLang="en-US" dirty="0">
                        <a:solidFill>
                          <a:schemeClr val="tx1"/>
                        </a:solidFill>
                        <a:latin typeface="微软雅黑" pitchFamily="34" charset="-122"/>
                        <a:ea typeface="微软雅黑" pitchFamily="34" charset="-122"/>
                      </a:endParaRPr>
                    </a:p>
                  </a:txBody>
                  <a:tcPr anchor="ctr"/>
                </a:tc>
              </a:tr>
              <a:tr h="689118">
                <a:tc vMerge="1">
                  <a:txBody>
                    <a:bodyPr/>
                    <a:lstStyle/>
                    <a:p>
                      <a:endParaRPr lang="zh-CN" altLang="en-US"/>
                    </a:p>
                  </a:txBody>
                  <a:tcPr/>
                </a:tc>
                <a:tc>
                  <a:txBody>
                    <a:bodyPr/>
                    <a:lstStyle/>
                    <a:p>
                      <a:pPr algn="ctr"/>
                      <a:r>
                        <a:rPr lang="zh-CN" altLang="en-US" dirty="0" smtClean="0">
                          <a:latin typeface="微软雅黑" pitchFamily="34" charset="-122"/>
                          <a:ea typeface="微软雅黑" pitchFamily="34" charset="-122"/>
                        </a:rPr>
                        <a:t>股息红利差别化</a:t>
                      </a:r>
                      <a:endParaRPr lang="en-US" altLang="zh-CN" dirty="0" smtClean="0">
                        <a:latin typeface="微软雅黑" pitchFamily="34" charset="-122"/>
                        <a:ea typeface="微软雅黑" pitchFamily="34" charset="-122"/>
                      </a:endParaRPr>
                    </a:p>
                    <a:p>
                      <a:pPr algn="ctr"/>
                      <a:r>
                        <a:rPr lang="zh-CN" altLang="en-US" dirty="0" smtClean="0">
                          <a:latin typeface="微软雅黑" pitchFamily="34" charset="-122"/>
                          <a:ea typeface="微软雅黑" pitchFamily="34" charset="-122"/>
                        </a:rPr>
                        <a:t>征税明细</a:t>
                      </a:r>
                      <a:endParaRPr lang="zh-CN" altLang="en-US" dirty="0">
                        <a:solidFill>
                          <a:schemeClr val="tx1"/>
                        </a:solidFill>
                        <a:latin typeface="微软雅黑" pitchFamily="34" charset="-122"/>
                        <a:ea typeface="微软雅黑" pitchFamily="34" charset="-122"/>
                      </a:endParaRPr>
                    </a:p>
                  </a:txBody>
                  <a:tcPr anchor="ctr"/>
                </a:tc>
                <a:tc>
                  <a:txBody>
                    <a:bodyPr/>
                    <a:lstStyle/>
                    <a:p>
                      <a:pPr algn="l"/>
                      <a:r>
                        <a:rPr lang="zh-CN" altLang="en-US" dirty="0" smtClean="0">
                          <a:latin typeface="微软雅黑" pitchFamily="34" charset="-122"/>
                          <a:ea typeface="微软雅黑" pitchFamily="34" charset="-122"/>
                        </a:rPr>
                        <a:t>每月第三个工作日自动下发上月扣税结果</a:t>
                      </a:r>
                      <a:endParaRPr lang="zh-CN" altLang="en-US" dirty="0">
                        <a:solidFill>
                          <a:schemeClr val="tx1"/>
                        </a:solidFill>
                        <a:latin typeface="微软雅黑" pitchFamily="34" charset="-122"/>
                        <a:ea typeface="微软雅黑" pitchFamily="34" charset="-122"/>
                      </a:endParaRPr>
                    </a:p>
                  </a:txBody>
                  <a:tcPr anchor="ctr"/>
                </a:tc>
              </a:tr>
              <a:tr h="645234">
                <a:tc vMerge="1">
                  <a:txBody>
                    <a:bodyPr/>
                    <a:lstStyle/>
                    <a:p>
                      <a:endParaRPr lang="zh-CN" altLang="en-US"/>
                    </a:p>
                  </a:txBody>
                  <a:tcPr/>
                </a:tc>
                <a:tc>
                  <a:txBody>
                    <a:bodyPr/>
                    <a:lstStyle/>
                    <a:p>
                      <a:pPr algn="ctr"/>
                      <a:r>
                        <a:rPr lang="zh-CN" altLang="en-US" dirty="0" smtClean="0">
                          <a:latin typeface="微软雅黑" pitchFamily="34" charset="-122"/>
                          <a:ea typeface="微软雅黑" pitchFamily="34" charset="-122"/>
                        </a:rPr>
                        <a:t>股本结构表</a:t>
                      </a:r>
                      <a:endParaRPr lang="zh-CN" altLang="en-US" dirty="0">
                        <a:solidFill>
                          <a:schemeClr val="tx1"/>
                        </a:solidFill>
                        <a:latin typeface="微软雅黑" pitchFamily="34" charset="-122"/>
                        <a:ea typeface="微软雅黑" pitchFamily="34" charset="-122"/>
                      </a:endParaRPr>
                    </a:p>
                  </a:txBody>
                  <a:tcPr anchor="ctr"/>
                </a:tc>
                <a:tc>
                  <a:txBody>
                    <a:bodyPr/>
                    <a:lstStyle/>
                    <a:p>
                      <a:pPr algn="l"/>
                      <a:r>
                        <a:rPr lang="zh-CN" altLang="en-US" dirty="0" smtClean="0">
                          <a:latin typeface="微软雅黑" pitchFamily="34" charset="-122"/>
                          <a:ea typeface="微软雅黑" pitchFamily="34" charset="-122"/>
                        </a:rPr>
                        <a:t>按股份性质统计：每日自动下发；</a:t>
                      </a:r>
                      <a:endParaRPr lang="en-US" altLang="zh-CN" dirty="0" smtClean="0">
                        <a:latin typeface="微软雅黑" pitchFamily="34" charset="-122"/>
                        <a:ea typeface="微软雅黑" pitchFamily="34" charset="-122"/>
                      </a:endParaRPr>
                    </a:p>
                    <a:p>
                      <a:pPr algn="l"/>
                      <a:r>
                        <a:rPr lang="zh-CN" altLang="en-US" dirty="0" smtClean="0">
                          <a:latin typeface="微软雅黑" pitchFamily="34" charset="-122"/>
                          <a:ea typeface="微软雅黑" pitchFamily="34" charset="-122"/>
                        </a:rPr>
                        <a:t>按股东类别统计：同定期持有人名册</a:t>
                      </a:r>
                      <a:endParaRPr lang="zh-CN" altLang="en-US" dirty="0">
                        <a:solidFill>
                          <a:schemeClr val="tx1"/>
                        </a:solidFill>
                        <a:latin typeface="微软雅黑" pitchFamily="34" charset="-122"/>
                        <a:ea typeface="微软雅黑" pitchFamily="34" charset="-122"/>
                      </a:endParaRPr>
                    </a:p>
                  </a:txBody>
                  <a:tcPr anchor="ctr"/>
                </a:tc>
              </a:tr>
              <a:tr h="568573">
                <a:tc vMerge="1">
                  <a:txBody>
                    <a:bodyPr/>
                    <a:lstStyle/>
                    <a:p>
                      <a:endParaRPr lang="zh-CN" altLang="en-US"/>
                    </a:p>
                  </a:txBody>
                  <a:tcPr/>
                </a:tc>
                <a:tc>
                  <a:txBody>
                    <a:bodyPr/>
                    <a:lstStyle/>
                    <a:p>
                      <a:pPr algn="ctr"/>
                      <a:r>
                        <a:rPr lang="zh-CN" altLang="en-US" dirty="0" smtClean="0">
                          <a:latin typeface="微软雅黑" pitchFamily="34" charset="-122"/>
                          <a:ea typeface="微软雅黑" pitchFamily="34" charset="-122"/>
                        </a:rPr>
                        <a:t>股份冻结数据</a:t>
                      </a:r>
                      <a:endParaRPr lang="zh-CN" altLang="en-US" dirty="0">
                        <a:solidFill>
                          <a:schemeClr val="tx1"/>
                        </a:solidFill>
                        <a:latin typeface="微软雅黑" pitchFamily="34" charset="-122"/>
                        <a:ea typeface="微软雅黑"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latin typeface="微软雅黑" pitchFamily="34" charset="-122"/>
                          <a:ea typeface="微软雅黑" pitchFamily="34" charset="-122"/>
                        </a:rPr>
                        <a:t>同定期持有人名册</a:t>
                      </a:r>
                      <a:endParaRPr lang="zh-CN" altLang="en-US" dirty="0" smtClean="0">
                        <a:solidFill>
                          <a:schemeClr val="tx1"/>
                        </a:solidFill>
                        <a:latin typeface="微软雅黑" pitchFamily="34" charset="-122"/>
                        <a:ea typeface="微软雅黑" pitchFamily="34" charset="-122"/>
                      </a:endParaRPr>
                    </a:p>
                  </a:txBody>
                  <a:tcPr anchor="ctr"/>
                </a:tc>
              </a:tr>
              <a:tr h="568573">
                <a:tc vMerge="1">
                  <a:txBody>
                    <a:bodyPr/>
                    <a:lstStyle/>
                    <a:p>
                      <a:endParaRPr lang="zh-CN" altLang="en-US" dirty="0"/>
                    </a:p>
                  </a:txBody>
                  <a:tcPr/>
                </a:tc>
                <a:tc>
                  <a:txBody>
                    <a:bodyPr/>
                    <a:lstStyle/>
                    <a:p>
                      <a:pPr algn="ctr"/>
                      <a:r>
                        <a:rPr lang="zh-CN" altLang="en-US" dirty="0" smtClean="0">
                          <a:latin typeface="微软雅黑" pitchFamily="34" charset="-122"/>
                          <a:ea typeface="微软雅黑" pitchFamily="34" charset="-122"/>
                        </a:rPr>
                        <a:t>限售股明细数据</a:t>
                      </a:r>
                      <a:endParaRPr lang="zh-CN" altLang="en-US" dirty="0">
                        <a:solidFill>
                          <a:schemeClr val="tx1"/>
                        </a:solidFill>
                        <a:latin typeface="微软雅黑" pitchFamily="34" charset="-122"/>
                        <a:ea typeface="微软雅黑"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latin typeface="微软雅黑" pitchFamily="34" charset="-122"/>
                          <a:ea typeface="微软雅黑" pitchFamily="34" charset="-122"/>
                        </a:rPr>
                        <a:t>同定期持有人名册</a:t>
                      </a:r>
                      <a:endParaRPr lang="en-US" altLang="zh-CN" dirty="0" smtClean="0">
                        <a:latin typeface="微软雅黑" pitchFamily="34" charset="-122"/>
                        <a:ea typeface="微软雅黑" pitchFamily="34" charset="-122"/>
                      </a:endParaRPr>
                    </a:p>
                  </a:txBody>
                  <a:tcPr anchor="ctr"/>
                </a:tc>
              </a:tr>
              <a:tr h="10664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微软雅黑" pitchFamily="34" charset="-122"/>
                          <a:ea typeface="微软雅黑" pitchFamily="34" charset="-122"/>
                        </a:rPr>
                        <a:t>信息披露义务人查询</a:t>
                      </a:r>
                    </a:p>
                  </a:txBody>
                  <a:tcPr anchor="ctr"/>
                </a:tc>
                <a:tc>
                  <a:txBody>
                    <a:bodyPr/>
                    <a:lstStyle/>
                    <a:p>
                      <a:pPr algn="ctr"/>
                      <a:r>
                        <a:rPr lang="zh-CN" altLang="en-US" dirty="0" smtClean="0">
                          <a:solidFill>
                            <a:schemeClr val="tx1"/>
                          </a:solidFill>
                          <a:latin typeface="微软雅黑" pitchFamily="34" charset="-122"/>
                          <a:ea typeface="微软雅黑" pitchFamily="34" charset="-122"/>
                        </a:rPr>
                        <a:t>信息披露义务人持股及变更查询证明</a:t>
                      </a:r>
                      <a:endParaRPr lang="zh-CN" altLang="en-US" dirty="0">
                        <a:solidFill>
                          <a:schemeClr val="tx1"/>
                        </a:solidFill>
                        <a:latin typeface="微软雅黑" pitchFamily="34" charset="-122"/>
                        <a:ea typeface="微软雅黑"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latin typeface="微软雅黑" pitchFamily="34" charset="-122"/>
                          <a:ea typeface="微软雅黑" pitchFamily="34" charset="-122"/>
                        </a:rPr>
                        <a:t>邮寄申请材料</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审核</a:t>
                      </a:r>
                    </a:p>
                  </a:txBody>
                  <a:tcPr anchor="ctr"/>
                </a:tc>
              </a:tr>
            </a:tbl>
          </a:graphicData>
        </a:graphic>
      </p:graphicFrame>
      <p:sp>
        <p:nvSpPr>
          <p:cNvPr id="4" name="页脚占位符 3"/>
          <p:cNvSpPr>
            <a:spLocks noGrp="1"/>
          </p:cNvSpPr>
          <p:nvPr>
            <p:ph type="ftr" sz="quarter" idx="11"/>
          </p:nvPr>
        </p:nvSpPr>
        <p:spPr/>
        <p:txBody>
          <a:bodyPr/>
          <a:lstStyle/>
          <a:p>
            <a:pPr>
              <a:defRPr/>
            </a:pPr>
            <a:r>
              <a:rPr lang="en-US" altLang="zh-CN" dirty="0" smtClean="0"/>
              <a:t>3</a:t>
            </a:r>
            <a:endParaRPr lang="en-US" altLang="zh-CN" dirty="0"/>
          </a:p>
        </p:txBody>
      </p:sp>
    </p:spTree>
    <p:extLst>
      <p:ext uri="{BB962C8B-B14F-4D97-AF65-F5344CB8AC3E}">
        <p14:creationId xmlns="" xmlns:p14="http://schemas.microsoft.com/office/powerpoint/2010/main" val="1310651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700118" y="1643050"/>
            <a:ext cx="8229600" cy="4143404"/>
          </a:xfrm>
          <a:prstGeom prst="rect">
            <a:avLst/>
          </a:prstGeom>
        </p:spPr>
        <p:txBody>
          <a:bodyPr rtlCol="0">
            <a:normAutofit/>
          </a:bodyPr>
          <a:lstStyle/>
          <a:p>
            <a:pPr marL="342900" lvl="0" indent="-342900" fontAlgn="auto">
              <a:lnSpc>
                <a:spcPct val="150000"/>
              </a:lnSpc>
              <a:spcBef>
                <a:spcPct val="20000"/>
              </a:spcBef>
              <a:spcAft>
                <a:spcPts val="0"/>
              </a:spcAft>
              <a:buFontTx/>
              <a:buChar char="•"/>
              <a:defRPr/>
            </a:pPr>
            <a:endParaRPr kumimoji="0" lang="zh-CN" altLang="en-US" sz="1800" b="0" i="0" u="none" strike="noStrike" kern="0" cap="none" spc="0" normalizeH="0" baseline="0" noProof="0" dirty="0" smtClean="0">
              <a:ln>
                <a:noFill/>
              </a:ln>
              <a:solidFill>
                <a:schemeClr val="tx1">
                  <a:lumMod val="95000"/>
                  <a:lumOff val="5000"/>
                </a:schemeClr>
              </a:solidFill>
              <a:effectLst/>
              <a:uLnTx/>
              <a:uFillTx/>
              <a:latin typeface="微软雅黑" pitchFamily="34" charset="-122"/>
              <a:ea typeface="微软雅黑" pitchFamily="34" charset="-122"/>
              <a:cs typeface="+mn-cs"/>
              <a:sym typeface="楷体_GB2312" pitchFamily="49" charset="-122"/>
            </a:endParaRPr>
          </a:p>
        </p:txBody>
      </p:sp>
      <p:graphicFrame>
        <p:nvGraphicFramePr>
          <p:cNvPr id="18" name="表格 17"/>
          <p:cNvGraphicFramePr>
            <a:graphicFrameLocks noGrp="1"/>
          </p:cNvGraphicFramePr>
          <p:nvPr/>
        </p:nvGraphicFramePr>
        <p:xfrm>
          <a:off x="500034" y="1428735"/>
          <a:ext cx="4929222" cy="3929091"/>
        </p:xfrm>
        <a:graphic>
          <a:graphicData uri="http://schemas.openxmlformats.org/drawingml/2006/table">
            <a:tbl>
              <a:tblPr firstRow="1" bandRow="1">
                <a:tableStyleId>{21E4AEA4-8DFA-4A89-87EB-49C32662AFE0}</a:tableStyleId>
              </a:tblPr>
              <a:tblGrid>
                <a:gridCol w="4929222"/>
              </a:tblGrid>
              <a:tr h="613920">
                <a:tc>
                  <a:txBody>
                    <a:bodyPr/>
                    <a:lstStyle/>
                    <a:p>
                      <a:pPr algn="ctr"/>
                      <a:r>
                        <a:rPr lang="zh-CN" altLang="en-US" sz="2000" dirty="0" smtClean="0">
                          <a:latin typeface="微软雅黑" pitchFamily="34" charset="-122"/>
                          <a:ea typeface="微软雅黑" pitchFamily="34" charset="-122"/>
                        </a:rPr>
                        <a:t>适用规则</a:t>
                      </a:r>
                      <a:endParaRPr lang="zh-CN" altLang="en-US" sz="2000" dirty="0">
                        <a:solidFill>
                          <a:schemeClr val="tx1"/>
                        </a:solidFill>
                        <a:latin typeface="微软雅黑" pitchFamily="34" charset="-122"/>
                        <a:ea typeface="微软雅黑" pitchFamily="34" charset="-122"/>
                      </a:endParaRPr>
                    </a:p>
                  </a:txBody>
                  <a:tcPr anchor="ctr"/>
                </a:tc>
              </a:tr>
              <a:tr h="1105057">
                <a:tc>
                  <a:txBody>
                    <a:bodyPr/>
                    <a:lstStyle/>
                    <a:p>
                      <a:pPr algn="ct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证券法</a:t>
                      </a:r>
                      <a:r>
                        <a:rPr lang="en-US" altLang="zh-CN" sz="2000" dirty="0" smtClean="0">
                          <a:latin typeface="微软雅黑" pitchFamily="34" charset="-122"/>
                          <a:ea typeface="微软雅黑" pitchFamily="34" charset="-122"/>
                        </a:rPr>
                        <a:t>》</a:t>
                      </a:r>
                    </a:p>
                    <a:p>
                      <a:pPr algn="ct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证券登记结算管理办法</a:t>
                      </a:r>
                      <a:r>
                        <a:rPr lang="en-US" altLang="zh-CN" sz="20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a:txBody>
                  <a:tcPr anchor="ctr"/>
                </a:tc>
              </a:tr>
              <a:tr h="1105057">
                <a:tc>
                  <a:txBody>
                    <a:bodyPr/>
                    <a:lstStyle/>
                    <a:p>
                      <a:pPr algn="ct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证券登记规则</a:t>
                      </a:r>
                      <a:r>
                        <a:rPr lang="en-US" altLang="zh-CN" sz="20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a:txBody>
                  <a:tcPr anchor="ctr"/>
                </a:tc>
              </a:tr>
              <a:tr h="1105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证券持有人名册服务业务指引</a:t>
                      </a:r>
                      <a:r>
                        <a:rPr lang="en-US" altLang="zh-CN" sz="2000" dirty="0" smtClean="0">
                          <a:latin typeface="微软雅黑" pitchFamily="34" charset="-122"/>
                          <a:ea typeface="微软雅黑" pitchFamily="34" charset="-122"/>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中国结算北京分公司发行人业务指南</a:t>
                      </a:r>
                      <a:r>
                        <a:rPr lang="en-US" altLang="zh-CN" sz="2000" dirty="0" smtClean="0">
                          <a:latin typeface="微软雅黑" pitchFamily="34" charset="-122"/>
                          <a:ea typeface="微软雅黑" pitchFamily="34" charset="-122"/>
                        </a:rPr>
                        <a:t>》</a:t>
                      </a:r>
                      <a:endParaRPr lang="zh-CN" altLang="en-US" sz="2000" dirty="0" smtClean="0">
                        <a:latin typeface="微软雅黑" pitchFamily="34" charset="-122"/>
                        <a:ea typeface="微软雅黑" pitchFamily="34" charset="-122"/>
                      </a:endParaRPr>
                    </a:p>
                  </a:txBody>
                  <a:tcPr anchor="ctr"/>
                </a:tc>
              </a:tr>
            </a:tbl>
          </a:graphicData>
        </a:graphic>
      </p:graphicFrame>
      <p:pic>
        <p:nvPicPr>
          <p:cNvPr id="33794" name="Picture 2" descr="http://www.indexedu.net/data/uploads/2013-01/20130105164143.jpg"/>
          <p:cNvPicPr>
            <a:picLocks noChangeAspect="1" noChangeArrowheads="1"/>
          </p:cNvPicPr>
          <p:nvPr/>
        </p:nvPicPr>
        <p:blipFill>
          <a:blip r:embed="rId2"/>
          <a:srcRect/>
          <a:stretch>
            <a:fillRect/>
          </a:stretch>
        </p:blipFill>
        <p:spPr bwMode="auto">
          <a:xfrm>
            <a:off x="5572132" y="2285992"/>
            <a:ext cx="3252267" cy="2528877"/>
          </a:xfrm>
          <a:prstGeom prst="rect">
            <a:avLst/>
          </a:prstGeom>
          <a:ln>
            <a:noFill/>
          </a:ln>
          <a:effectLst>
            <a:softEdge rad="112500"/>
          </a:effectLst>
        </p:spPr>
      </p:pic>
      <p:sp>
        <p:nvSpPr>
          <p:cNvPr id="9"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名册服务适用的法律法规</a:t>
            </a:r>
          </a:p>
        </p:txBody>
      </p:sp>
      <p:sp>
        <p:nvSpPr>
          <p:cNvPr id="6" name="页脚占位符 5"/>
          <p:cNvSpPr>
            <a:spLocks noGrp="1"/>
          </p:cNvSpPr>
          <p:nvPr>
            <p:ph type="ftr" sz="quarter" idx="11"/>
          </p:nvPr>
        </p:nvSpPr>
        <p:spPr/>
        <p:txBody>
          <a:bodyPr/>
          <a:lstStyle/>
          <a:p>
            <a:pPr>
              <a:defRPr/>
            </a:pPr>
            <a:r>
              <a:rPr lang="en-US" altLang="zh-CN" dirty="0" smtClean="0"/>
              <a:t>4</a:t>
            </a:r>
            <a:endParaRPr lang="en-US" altLang="zh-C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占位符 5" descr="c4eeeed1aafc26a39a50271c.jpg"/>
          <p:cNvPicPr>
            <a:picLocks noGrp="1" noChangeAspect="1"/>
          </p:cNvPicPr>
          <p:nvPr>
            <p:ph type="pic" sz="quarter" idx="13"/>
          </p:nvPr>
        </p:nvPicPr>
        <p:blipFill>
          <a:blip r:embed="rId2"/>
          <a:srcRect l="8453" r="8453"/>
          <a:stretch>
            <a:fillRect/>
          </a:stretch>
        </p:blipFill>
        <p:spPr>
          <a:xfrm>
            <a:off x="0" y="1868488"/>
            <a:ext cx="3016250" cy="2725737"/>
          </a:xfrm>
        </p:spPr>
      </p:pic>
      <p:sp>
        <p:nvSpPr>
          <p:cNvPr id="12294" name="标题 3"/>
          <p:cNvSpPr>
            <a:spLocks noGrp="1"/>
          </p:cNvSpPr>
          <p:nvPr>
            <p:ph type="title"/>
          </p:nvPr>
        </p:nvSpPr>
        <p:spPr>
          <a:xfrm>
            <a:off x="3071813" y="1785926"/>
            <a:ext cx="6072187" cy="2714625"/>
          </a:xfrm>
        </p:spPr>
        <p:txBody>
          <a:bodyPr>
            <a:normAutofit/>
          </a:bodyPr>
          <a:lstStyle/>
          <a:p>
            <a:pPr algn="ctr" eaLnBrk="1" hangingPunct="1"/>
            <a:r>
              <a:rPr lang="en-US" altLang="zh-CN" sz="3200" b="1" dirty="0" smtClean="0">
                <a:solidFill>
                  <a:srgbClr val="FFFFFF"/>
                </a:solidFill>
                <a:latin typeface="微软雅黑" pitchFamily="34" charset="-122"/>
                <a:ea typeface="微软雅黑" pitchFamily="34" charset="-122"/>
              </a:rPr>
              <a:t/>
            </a:r>
            <a:br>
              <a:rPr lang="en-US" altLang="zh-CN" sz="3200" b="1" dirty="0" smtClean="0">
                <a:solidFill>
                  <a:srgbClr val="FFFFFF"/>
                </a:solidFill>
                <a:latin typeface="微软雅黑" pitchFamily="34" charset="-122"/>
                <a:ea typeface="微软雅黑" pitchFamily="34" charset="-122"/>
              </a:rPr>
            </a:br>
            <a:r>
              <a:rPr lang="zh-CN" altLang="en-US" sz="3200" b="1" dirty="0" smtClean="0">
                <a:solidFill>
                  <a:srgbClr val="FFFFFF"/>
                </a:solidFill>
                <a:latin typeface="微软雅黑" pitchFamily="34" charset="-122"/>
                <a:ea typeface="微软雅黑" pitchFamily="34" charset="-122"/>
              </a:rPr>
              <a:t>不定期持有人名册查询</a:t>
            </a:r>
          </a:p>
        </p:txBody>
      </p:sp>
      <p:sp>
        <p:nvSpPr>
          <p:cNvPr id="5" name="文本占位符 4"/>
          <p:cNvSpPr>
            <a:spLocks noGrp="1"/>
          </p:cNvSpPr>
          <p:nvPr>
            <p:ph type="body" idx="1"/>
          </p:nvPr>
        </p:nvSpPr>
        <p:spPr/>
        <p:txBody>
          <a:bodyPr/>
          <a:lstStyle/>
          <a:p>
            <a:r>
              <a:rPr lang="en-US" altLang="zh-CN" dirty="0" smtClean="0"/>
              <a:t> </a:t>
            </a:r>
            <a:endParaRPr lang="zh-CN" altLang="en-US" dirty="0"/>
          </a:p>
        </p:txBody>
      </p:sp>
      <p:sp>
        <p:nvSpPr>
          <p:cNvPr id="6" name="页脚占位符 5"/>
          <p:cNvSpPr>
            <a:spLocks noGrp="1"/>
          </p:cNvSpPr>
          <p:nvPr>
            <p:ph type="ftr" sz="quarter" idx="16"/>
          </p:nvPr>
        </p:nvSpPr>
        <p:spPr/>
        <p:txBody>
          <a:bodyPr/>
          <a:lstStyle/>
          <a:p>
            <a:pPr>
              <a:defRPr/>
            </a:pPr>
            <a:r>
              <a:rPr lang="en-US" altLang="zh-CN" dirty="0" smtClean="0"/>
              <a:t>5</a:t>
            </a:r>
            <a:endParaRPr lang="zh-CN" altLang="en-US" dirty="0"/>
          </a:p>
        </p:txBody>
      </p:sp>
      <p:pic>
        <p:nvPicPr>
          <p:cNvPr id="7" name="Picture 9" descr="D:\2015.1.23\中国结算VI系统(2015.3)\主标-透明背景.png"/>
          <p:cNvPicPr>
            <a:picLocks noChangeAspect="1" noChangeArrowheads="1"/>
          </p:cNvPicPr>
          <p:nvPr/>
        </p:nvPicPr>
        <p:blipFill>
          <a:blip r:embed="rId3" cstate="print"/>
          <a:srcRect/>
          <a:stretch>
            <a:fillRect/>
          </a:stretch>
        </p:blipFill>
        <p:spPr bwMode="auto">
          <a:xfrm>
            <a:off x="7524328" y="6093296"/>
            <a:ext cx="1475656" cy="662085"/>
          </a:xfrm>
          <a:prstGeom prst="rect">
            <a:avLst/>
          </a:prstGeom>
          <a:noFill/>
          <a:ln w="9525">
            <a:noFill/>
            <a:miter lim="800000"/>
            <a:headEnd/>
            <a:tailEnd/>
          </a:ln>
        </p:spPr>
      </p:pic>
    </p:spTree>
    <p:extLst>
      <p:ext uri="{BB962C8B-B14F-4D97-AF65-F5344CB8AC3E}">
        <p14:creationId xmlns="" xmlns:p14="http://schemas.microsoft.com/office/powerpoint/2010/main" val="590121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不定期持有人名册查询业务流程</a:t>
            </a:r>
            <a:endParaRPr lang="zh-CN" altLang="en-US" sz="2800" dirty="0">
              <a:solidFill>
                <a:schemeClr val="bg1"/>
              </a:solidFill>
              <a:latin typeface="黑体" pitchFamily="49" charset="-122"/>
              <a:ea typeface="黑体" pitchFamily="49" charset="-122"/>
            </a:endParaRPr>
          </a:p>
        </p:txBody>
      </p:sp>
      <p:sp>
        <p:nvSpPr>
          <p:cNvPr id="19" name="TextBox 18"/>
          <p:cNvSpPr txBox="1"/>
          <p:nvPr/>
        </p:nvSpPr>
        <p:spPr>
          <a:xfrm>
            <a:off x="518386" y="928670"/>
            <a:ext cx="4185761" cy="461665"/>
          </a:xfrm>
          <a:prstGeom prst="rect">
            <a:avLst/>
          </a:prstGeom>
          <a:noFill/>
        </p:spPr>
        <p:txBody>
          <a:bodyPr wrap="none" rtlCol="0">
            <a:spAutoFit/>
          </a:bodyPr>
          <a:lstStyle/>
          <a:p>
            <a:r>
              <a:rPr lang="zh-CN" altLang="en-US" sz="2400" b="1" dirty="0" smtClean="0">
                <a:latin typeface="微软雅黑" pitchFamily="34" charset="-122"/>
                <a:ea typeface="微软雅黑" pitchFamily="34" charset="-122"/>
              </a:rPr>
              <a:t>不定期持有人名册查询流程图</a:t>
            </a:r>
            <a:endParaRPr lang="zh-CN" altLang="en-US" sz="2400" b="1" dirty="0">
              <a:latin typeface="微软雅黑" pitchFamily="34" charset="-122"/>
              <a:ea typeface="微软雅黑" pitchFamily="34" charset="-122"/>
            </a:endParaRPr>
          </a:p>
        </p:txBody>
      </p:sp>
      <p:graphicFrame>
        <p:nvGraphicFramePr>
          <p:cNvPr id="13" name="图示 12"/>
          <p:cNvGraphicFramePr/>
          <p:nvPr/>
        </p:nvGraphicFramePr>
        <p:xfrm>
          <a:off x="857224" y="3000372"/>
          <a:ext cx="7632226" cy="2075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TextBox 20"/>
          <p:cNvSpPr txBox="1"/>
          <p:nvPr/>
        </p:nvSpPr>
        <p:spPr>
          <a:xfrm>
            <a:off x="2360934" y="2540175"/>
            <a:ext cx="425116" cy="1323439"/>
          </a:xfrm>
          <a:prstGeom prst="rect">
            <a:avLst/>
          </a:prstGeom>
          <a:noFill/>
        </p:spPr>
        <p:txBody>
          <a:bodyPr wrap="none" rtlCol="0">
            <a:spAutoFit/>
          </a:bodyPr>
          <a:lstStyle/>
          <a:p>
            <a:r>
              <a:rPr lang="en-US" altLang="zh-CN" sz="8000" b="1" dirty="0" smtClean="0">
                <a:latin typeface="Agency FB" pitchFamily="34" charset="0"/>
              </a:rPr>
              <a:t>1</a:t>
            </a:r>
            <a:endParaRPr lang="zh-CN" altLang="en-US" sz="8000" b="1" dirty="0">
              <a:latin typeface="Agency FB" pitchFamily="34" charset="0"/>
            </a:endParaRPr>
          </a:p>
        </p:txBody>
      </p:sp>
      <p:sp>
        <p:nvSpPr>
          <p:cNvPr id="23" name="TextBox 22"/>
          <p:cNvSpPr txBox="1"/>
          <p:nvPr/>
        </p:nvSpPr>
        <p:spPr>
          <a:xfrm>
            <a:off x="4006725" y="2534189"/>
            <a:ext cx="636713" cy="1323439"/>
          </a:xfrm>
          <a:prstGeom prst="rect">
            <a:avLst/>
          </a:prstGeom>
          <a:noFill/>
        </p:spPr>
        <p:txBody>
          <a:bodyPr wrap="none" rtlCol="0">
            <a:spAutoFit/>
          </a:bodyPr>
          <a:lstStyle/>
          <a:p>
            <a:r>
              <a:rPr lang="en-US" altLang="zh-CN" sz="8000" b="1" dirty="0" smtClean="0">
                <a:latin typeface="Agency FB" pitchFamily="34" charset="0"/>
              </a:rPr>
              <a:t>2</a:t>
            </a:r>
            <a:endParaRPr lang="zh-CN" altLang="en-US" sz="8000" b="1" dirty="0">
              <a:latin typeface="Agency FB" pitchFamily="34" charset="0"/>
            </a:endParaRPr>
          </a:p>
        </p:txBody>
      </p:sp>
      <p:sp>
        <p:nvSpPr>
          <p:cNvPr id="25" name="TextBox 24"/>
          <p:cNvSpPr txBox="1"/>
          <p:nvPr/>
        </p:nvSpPr>
        <p:spPr>
          <a:xfrm>
            <a:off x="1571604" y="4514687"/>
            <a:ext cx="1778051" cy="1015663"/>
          </a:xfrm>
          <a:prstGeom prst="rect">
            <a:avLst/>
          </a:prstGeom>
          <a:noFill/>
        </p:spPr>
        <p:txBody>
          <a:bodyPr wrap="none" rtlCol="0">
            <a:spAutoFit/>
          </a:bodyPr>
          <a:lstStyle/>
          <a:p>
            <a:pPr lvl="0"/>
            <a:r>
              <a:rPr lang="zh-CN" altLang="en-US" sz="2000" dirty="0" smtClean="0">
                <a:latin typeface="微软雅黑" pitchFamily="34" charset="-122"/>
                <a:ea typeface="微软雅黑" pitchFamily="34" charset="-122"/>
              </a:rPr>
              <a:t>通过</a:t>
            </a:r>
            <a:r>
              <a:rPr lang="en-US" altLang="zh-CN" sz="2000" dirty="0" smtClean="0">
                <a:latin typeface="微软雅黑" pitchFamily="34" charset="-122"/>
                <a:ea typeface="微软雅黑" pitchFamily="34" charset="-122"/>
              </a:rPr>
              <a:t>BPM</a:t>
            </a:r>
            <a:r>
              <a:rPr lang="zh-CN" altLang="en-US" sz="2000" dirty="0" smtClean="0">
                <a:latin typeface="微软雅黑" pitchFamily="34" charset="-122"/>
                <a:ea typeface="微软雅黑" pitchFamily="34" charset="-122"/>
              </a:rPr>
              <a:t>系统</a:t>
            </a:r>
            <a:endParaRPr lang="en-US" altLang="zh-CN" sz="2000" dirty="0" smtClean="0">
              <a:latin typeface="微软雅黑" pitchFamily="34" charset="-122"/>
              <a:ea typeface="微软雅黑" pitchFamily="34" charset="-122"/>
            </a:endParaRPr>
          </a:p>
          <a:p>
            <a:pPr lvl="0" algn="ctr"/>
            <a:r>
              <a:rPr lang="zh-CN" altLang="en-US" sz="2000" dirty="0" smtClean="0">
                <a:latin typeface="微软雅黑" pitchFamily="34" charset="-122"/>
                <a:ea typeface="微软雅黑" pitchFamily="34" charset="-122"/>
              </a:rPr>
              <a:t>提交材料</a:t>
            </a:r>
          </a:p>
          <a:p>
            <a:endParaRPr lang="zh-CN" altLang="en-US" sz="2000" dirty="0">
              <a:latin typeface="微软雅黑" pitchFamily="34" charset="-122"/>
              <a:ea typeface="微软雅黑" pitchFamily="34" charset="-122"/>
            </a:endParaRPr>
          </a:p>
        </p:txBody>
      </p:sp>
      <p:sp>
        <p:nvSpPr>
          <p:cNvPr id="27" name="矩形 26"/>
          <p:cNvSpPr/>
          <p:nvPr/>
        </p:nvSpPr>
        <p:spPr>
          <a:xfrm>
            <a:off x="4214842" y="4572008"/>
            <a:ext cx="3857620" cy="400110"/>
          </a:xfrm>
          <a:prstGeom prst="rect">
            <a:avLst/>
          </a:prstGeom>
        </p:spPr>
        <p:txBody>
          <a:bodyPr wrap="square">
            <a:spAutoFit/>
          </a:bodyPr>
          <a:lstStyle/>
          <a:p>
            <a:pPr lvl="0" algn="ctr" defTabSz="1066800">
              <a:spcAft>
                <a:spcPct val="35000"/>
              </a:spcAft>
            </a:pPr>
            <a:r>
              <a:rPr lang="zh-CN" altLang="en-US" sz="2000" dirty="0" smtClean="0">
                <a:latin typeface="微软雅黑" pitchFamily="34" charset="-122"/>
                <a:ea typeface="微软雅黑" pitchFamily="34" charset="-122"/>
              </a:rPr>
              <a:t>查看结果</a:t>
            </a:r>
            <a:endParaRPr lang="en-US" altLang="zh-CN" sz="2000" dirty="0" smtClean="0">
              <a:latin typeface="微软雅黑" pitchFamily="34" charset="-122"/>
              <a:ea typeface="微软雅黑" pitchFamily="34" charset="-122"/>
            </a:endParaRPr>
          </a:p>
        </p:txBody>
      </p:sp>
      <p:sp>
        <p:nvSpPr>
          <p:cNvPr id="10" name="页脚占位符 9"/>
          <p:cNvSpPr>
            <a:spLocks noGrp="1"/>
          </p:cNvSpPr>
          <p:nvPr>
            <p:ph type="ftr" sz="quarter" idx="11"/>
          </p:nvPr>
        </p:nvSpPr>
        <p:spPr>
          <a:xfrm>
            <a:off x="3071802" y="6286520"/>
            <a:ext cx="2895600" cy="476250"/>
          </a:xfrm>
        </p:spPr>
        <p:txBody>
          <a:bodyPr/>
          <a:lstStyle/>
          <a:p>
            <a:pPr>
              <a:defRPr/>
            </a:pPr>
            <a:r>
              <a:rPr lang="en-US" altLang="zh-CN" dirty="0" smtClean="0"/>
              <a:t>6</a:t>
            </a:r>
            <a:endParaRPr lang="en-US" altLang="zh-CN" dirty="0"/>
          </a:p>
        </p:txBody>
      </p:sp>
      <p:sp>
        <p:nvSpPr>
          <p:cNvPr id="11" name="椭圆 10"/>
          <p:cNvSpPr/>
          <p:nvPr/>
        </p:nvSpPr>
        <p:spPr>
          <a:xfrm>
            <a:off x="4214810" y="3929066"/>
            <a:ext cx="207508" cy="207508"/>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TextBox 13"/>
          <p:cNvSpPr txBox="1"/>
          <p:nvPr/>
        </p:nvSpPr>
        <p:spPr>
          <a:xfrm>
            <a:off x="5715008" y="2534189"/>
            <a:ext cx="655949" cy="1323439"/>
          </a:xfrm>
          <a:prstGeom prst="rect">
            <a:avLst/>
          </a:prstGeom>
          <a:noFill/>
        </p:spPr>
        <p:txBody>
          <a:bodyPr wrap="none" rtlCol="0">
            <a:spAutoFit/>
          </a:bodyPr>
          <a:lstStyle/>
          <a:p>
            <a:r>
              <a:rPr lang="en-US" altLang="zh-CN" sz="8000" b="1" dirty="0" smtClean="0">
                <a:latin typeface="Agency FB" pitchFamily="34" charset="0"/>
              </a:rPr>
              <a:t>3</a:t>
            </a:r>
            <a:endParaRPr lang="zh-CN" altLang="en-US" sz="8000" b="1" dirty="0">
              <a:latin typeface="Agency FB" pitchFamily="34" charset="0"/>
            </a:endParaRPr>
          </a:p>
        </p:txBody>
      </p:sp>
      <p:sp>
        <p:nvSpPr>
          <p:cNvPr id="15" name="TextBox 14"/>
          <p:cNvSpPr txBox="1"/>
          <p:nvPr/>
        </p:nvSpPr>
        <p:spPr>
          <a:xfrm>
            <a:off x="3714744" y="4500570"/>
            <a:ext cx="1428760" cy="707886"/>
          </a:xfrm>
          <a:prstGeom prst="rect">
            <a:avLst/>
          </a:prstGeom>
          <a:noFill/>
        </p:spPr>
        <p:txBody>
          <a:bodyPr wrap="square" rtlCol="0">
            <a:spAutoFit/>
          </a:bodyPr>
          <a:lstStyle/>
          <a:p>
            <a:r>
              <a:rPr lang="zh-CN" altLang="en-US" sz="2000" dirty="0" smtClean="0">
                <a:latin typeface="微软雅黑" pitchFamily="34" charset="-122"/>
                <a:ea typeface="微软雅黑" pitchFamily="34" charset="-122"/>
              </a:rPr>
              <a:t>中国结算审核通过</a:t>
            </a:r>
            <a:endParaRPr lang="zh-CN" altLang="en-US" sz="2000" dirty="0">
              <a:latin typeface="微软雅黑" pitchFamily="34" charset="-122"/>
              <a:ea typeface="微软雅黑" pitchFamily="34" charset="-122"/>
            </a:endParaRPr>
          </a:p>
        </p:txBody>
      </p:sp>
    </p:spTree>
    <p:extLst>
      <p:ext uri="{BB962C8B-B14F-4D97-AF65-F5344CB8AC3E}">
        <p14:creationId xmlns="" xmlns:p14="http://schemas.microsoft.com/office/powerpoint/2010/main" val="131065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r>
              <a:rPr lang="en-US" altLang="zh-CN" dirty="0" smtClean="0"/>
              <a:t>7</a:t>
            </a:r>
            <a:endParaRPr lang="en-US" altLang="zh-CN" dirty="0"/>
          </a:p>
        </p:txBody>
      </p:sp>
      <p:sp>
        <p:nvSpPr>
          <p:cNvPr id="3"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不定期持有人名册查询业务流程</a:t>
            </a:r>
            <a:endParaRPr lang="zh-CN" altLang="en-US" sz="2800" dirty="0">
              <a:solidFill>
                <a:schemeClr val="bg1"/>
              </a:solidFill>
              <a:latin typeface="黑体" pitchFamily="49" charset="-122"/>
              <a:ea typeface="黑体" pitchFamily="49" charset="-122"/>
            </a:endParaRPr>
          </a:p>
        </p:txBody>
      </p:sp>
      <p:pic>
        <p:nvPicPr>
          <p:cNvPr id="4" name="图片 3" descr="0.JPG"/>
          <p:cNvPicPr>
            <a:picLocks noChangeAspect="1"/>
          </p:cNvPicPr>
          <p:nvPr/>
        </p:nvPicPr>
        <p:blipFill>
          <a:blip r:embed="rId2"/>
          <a:stretch>
            <a:fillRect/>
          </a:stretch>
        </p:blipFill>
        <p:spPr>
          <a:xfrm>
            <a:off x="0" y="1285860"/>
            <a:ext cx="9144000" cy="4276886"/>
          </a:xfrm>
          <a:prstGeom prst="rect">
            <a:avLst/>
          </a:prstGeom>
        </p:spPr>
      </p:pic>
      <p:sp>
        <p:nvSpPr>
          <p:cNvPr id="5" name="TextBox 4"/>
          <p:cNvSpPr txBox="1"/>
          <p:nvPr/>
        </p:nvSpPr>
        <p:spPr>
          <a:xfrm>
            <a:off x="3500430" y="4286256"/>
            <a:ext cx="3500462" cy="923330"/>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登录本公司平台，点击发行人业务→数据查询业务→申请查询类→不定期持有人名册查询。 </a:t>
            </a:r>
            <a:endParaRPr lang="zh-CN" altLang="en-US" dirty="0">
              <a:latin typeface="微软雅黑" pitchFamily="34" charset="-122"/>
              <a:ea typeface="微软雅黑" pitchFamily="34" charset="-122"/>
            </a:endParaRPr>
          </a:p>
        </p:txBody>
      </p:sp>
      <p:sp>
        <p:nvSpPr>
          <p:cNvPr id="6" name="左箭头 5"/>
          <p:cNvSpPr/>
          <p:nvPr/>
        </p:nvSpPr>
        <p:spPr bwMode="auto">
          <a:xfrm>
            <a:off x="2714612" y="4500570"/>
            <a:ext cx="571504" cy="428628"/>
          </a:xfrm>
          <a:prstGeom prst="lef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r>
              <a:rPr lang="en-US" altLang="zh-CN" dirty="0" smtClean="0"/>
              <a:t>8</a:t>
            </a:r>
            <a:endParaRPr lang="en-US" altLang="zh-CN" dirty="0"/>
          </a:p>
        </p:txBody>
      </p:sp>
      <p:sp>
        <p:nvSpPr>
          <p:cNvPr id="3" name="Rectangle 32"/>
          <p:cNvSpPr>
            <a:spLocks noChangeArrowheads="1"/>
          </p:cNvSpPr>
          <p:nvPr/>
        </p:nvSpPr>
        <p:spPr bwMode="auto">
          <a:xfrm>
            <a:off x="496918" y="109518"/>
            <a:ext cx="8432800" cy="533400"/>
          </a:xfrm>
          <a:prstGeom prst="rect">
            <a:avLst/>
          </a:prstGeom>
          <a:noFill/>
          <a:ln w="9525">
            <a:noFill/>
            <a:miter lim="800000"/>
            <a:headEnd/>
            <a:tailEnd/>
          </a:ln>
        </p:spPr>
        <p:txBody>
          <a:bodyPr anchor="b"/>
          <a:lstStyle/>
          <a:p>
            <a:pPr algn="ctr"/>
            <a:r>
              <a:rPr lang="en-US" altLang="zh-CN" sz="2800" b="1" dirty="0" smtClean="0">
                <a:solidFill>
                  <a:srgbClr val="FFFFFF"/>
                </a:solidFill>
                <a:latin typeface="微软雅黑" pitchFamily="34" charset="-122"/>
                <a:ea typeface="微软雅黑" pitchFamily="34" charset="-122"/>
              </a:rPr>
              <a:t/>
            </a:r>
            <a:br>
              <a:rPr lang="en-US" altLang="zh-CN" sz="2800" b="1" dirty="0" smtClean="0">
                <a:solidFill>
                  <a:srgbClr val="FFFFFF"/>
                </a:solidFill>
                <a:latin typeface="微软雅黑" pitchFamily="34" charset="-122"/>
                <a:ea typeface="微软雅黑" pitchFamily="34" charset="-122"/>
              </a:rPr>
            </a:br>
            <a:r>
              <a:rPr lang="zh-CN" altLang="en-US" sz="2800" b="1" dirty="0" smtClean="0">
                <a:solidFill>
                  <a:srgbClr val="FFFFFF"/>
                </a:solidFill>
                <a:latin typeface="微软雅黑" pitchFamily="34" charset="-122"/>
                <a:ea typeface="微软雅黑" pitchFamily="34" charset="-122"/>
              </a:rPr>
              <a:t>不定期持有人名册查询业务流程</a:t>
            </a:r>
            <a:endParaRPr lang="zh-CN" altLang="en-US" sz="2800" dirty="0">
              <a:solidFill>
                <a:schemeClr val="bg1"/>
              </a:solidFill>
              <a:latin typeface="黑体" pitchFamily="49" charset="-122"/>
              <a:ea typeface="黑体" pitchFamily="49" charset="-122"/>
            </a:endParaRPr>
          </a:p>
        </p:txBody>
      </p:sp>
      <p:pic>
        <p:nvPicPr>
          <p:cNvPr id="4" name="图片 3" descr="1.JPG"/>
          <p:cNvPicPr>
            <a:picLocks noChangeAspect="1"/>
          </p:cNvPicPr>
          <p:nvPr/>
        </p:nvPicPr>
        <p:blipFill>
          <a:blip r:embed="rId2"/>
          <a:stretch>
            <a:fillRect/>
          </a:stretch>
        </p:blipFill>
        <p:spPr>
          <a:xfrm>
            <a:off x="128587" y="1562100"/>
            <a:ext cx="8886825" cy="3733800"/>
          </a:xfrm>
          <a:prstGeom prst="rect">
            <a:avLst/>
          </a:prstGeom>
        </p:spPr>
      </p:pic>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9933"/>
            </a:gs>
            <a:gs pos="100000">
              <a:srgbClr val="FF6600"/>
            </a:gs>
          </a:gsLst>
          <a:lin ang="5400000" scaled="1"/>
        </a:gra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99CC00"/>
          </a:extrusionClr>
        </a:sp3d>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gradFill rotWithShape="1">
          <a:gsLst>
            <a:gs pos="0">
              <a:srgbClr val="FF9933"/>
            </a:gs>
            <a:gs pos="100000">
              <a:srgbClr val="FF6600"/>
            </a:gs>
          </a:gsLst>
          <a:lin ang="5400000" scaled="1"/>
        </a:gra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99CC00"/>
          </a:extrusionClr>
        </a:sp3d>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7223</TotalTime>
  <Words>1373</Words>
  <Application>Microsoft Macintosh PowerPoint</Application>
  <PresentationFormat>全屏显示(4:3)</PresentationFormat>
  <Paragraphs>235</Paragraphs>
  <Slides>33</Slides>
  <Notes>4</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默认设计模板</vt:lpstr>
      <vt:lpstr>幻灯片 1</vt:lpstr>
      <vt:lpstr>幻灯片 2</vt:lpstr>
      <vt:lpstr> 发行人信息查询业务概述</vt:lpstr>
      <vt:lpstr>幻灯片 4</vt:lpstr>
      <vt:lpstr>幻灯片 5</vt:lpstr>
      <vt:lpstr> 不定期持有人名册查询</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 主动下发类查询</vt:lpstr>
      <vt:lpstr>幻灯片 19</vt:lpstr>
      <vt:lpstr>幻灯片 20</vt:lpstr>
      <vt:lpstr>幻灯片 21</vt:lpstr>
      <vt:lpstr>幻灯片 22</vt:lpstr>
      <vt:lpstr>幻灯片 23</vt:lpstr>
      <vt:lpstr>幻灯片 24</vt:lpstr>
      <vt:lpstr>幻灯片 25</vt:lpstr>
      <vt:lpstr> 信息披露义务人持股及股份变更情况查询</vt:lpstr>
      <vt:lpstr>幻灯片 27</vt:lpstr>
      <vt:lpstr>幻灯片 28</vt:lpstr>
      <vt:lpstr>幻灯片 29</vt:lpstr>
      <vt:lpstr>幻灯片 30</vt:lpstr>
      <vt:lpstr>幻灯片 31</vt:lpstr>
      <vt:lpstr>幻灯片 32</vt:lpstr>
      <vt:lpstr>幻灯片 33</vt:lpstr>
    </vt:vector>
  </TitlesOfParts>
  <Company>番茄花园</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张鹏</dc:creator>
  <cp:lastModifiedBy>CN=魏青/OU=发行人业务部/OU=北京分公司/O=ChinaClear</cp:lastModifiedBy>
  <cp:revision>548</cp:revision>
  <dcterms:created xsi:type="dcterms:W3CDTF">2013-06-04T04:34:57Z</dcterms:created>
  <dcterms:modified xsi:type="dcterms:W3CDTF">2016-05-20T01:10:08Z</dcterms:modified>
</cp:coreProperties>
</file>