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57" r:id="rId4"/>
    <p:sldId id="273" r:id="rId5"/>
    <p:sldId id="270" r:id="rId6"/>
    <p:sldId id="261" r:id="rId7"/>
    <p:sldId id="271" r:id="rId8"/>
    <p:sldId id="272" r:id="rId9"/>
    <p:sldId id="275" r:id="rId10"/>
    <p:sldId id="276" r:id="rId11"/>
    <p:sldId id="266" r:id="rId12"/>
    <p:sldId id="268" r:id="rId13"/>
    <p:sldId id="277" r:id="rId14"/>
    <p:sldId id="282" r:id="rId15"/>
    <p:sldId id="280" r:id="rId16"/>
  </p:sldIdLst>
  <p:sldSz cx="10385425" cy="7254875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Verdana" pitchFamily="34" charset="0"/>
      <p:regular r:id="rId23"/>
      <p:bold r:id="rId24"/>
      <p:italic r:id="rId25"/>
      <p:boldItalic r:id="rId26"/>
    </p:embeddedFont>
    <p:embeddedFont>
      <p:font typeface="楷体_GB2312" pitchFamily="49" charset="-122"/>
      <p:regular r:id="rId27"/>
    </p:embeddedFont>
    <p:embeddedFont>
      <p:font typeface="仿宋_GB2312" pitchFamily="49" charset="-122"/>
      <p:regular r:id="rId28"/>
    </p:embeddedFont>
    <p:embeddedFont>
      <p:font typeface="微软雅黑" pitchFamily="34" charset="-122"/>
      <p:regular r:id="rId29"/>
      <p:bold r:id="rId30"/>
    </p:embeddedFont>
    <p:embeddedFont>
      <p:font typeface="黑体" pitchFamily="2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61" d="100"/>
          <a:sy n="61" d="100"/>
        </p:scale>
        <p:origin x="-438" y="-72"/>
      </p:cViewPr>
      <p:guideLst>
        <p:guide orient="horz" pos="2285"/>
        <p:guide pos="3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2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930DE-C17E-41A7-9B1D-63335527152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5D48A56-C0C7-4857-9FCC-7A1ECEEA77D6}">
      <dgm:prSet phldrT="[文本]"/>
      <dgm:spPr/>
      <dgm:t>
        <a:bodyPr/>
        <a:lstStyle/>
        <a:p>
          <a:r>
            <a:rPr lang="en-US" altLang="zh-CN" dirty="0" smtClean="0"/>
            <a:t>CSD’s Book</a:t>
          </a:r>
          <a:endParaRPr lang="zh-CN" altLang="en-US" dirty="0"/>
        </a:p>
      </dgm:t>
    </dgm:pt>
    <dgm:pt modelId="{190C6B86-77E9-47E6-9E11-145DD130838D}" type="parTrans" cxnId="{F57A5566-9F8B-49DD-B216-66DC10AD2B47}">
      <dgm:prSet/>
      <dgm:spPr/>
      <dgm:t>
        <a:bodyPr/>
        <a:lstStyle/>
        <a:p>
          <a:endParaRPr lang="zh-CN" altLang="en-US"/>
        </a:p>
      </dgm:t>
    </dgm:pt>
    <dgm:pt modelId="{D760AB01-F33F-444E-8959-9E19CE37877B}" type="sibTrans" cxnId="{F57A5566-9F8B-49DD-B216-66DC10AD2B47}">
      <dgm:prSet/>
      <dgm:spPr/>
      <dgm:t>
        <a:bodyPr/>
        <a:lstStyle/>
        <a:p>
          <a:endParaRPr lang="zh-CN" altLang="en-US"/>
        </a:p>
      </dgm:t>
    </dgm:pt>
    <dgm:pt modelId="{8863EBED-B868-46BF-A525-F267973B08E6}">
      <dgm:prSet phldrT="[文本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altLang="zh-CN" dirty="0" smtClean="0"/>
            <a:t>Broker A</a:t>
          </a:r>
          <a:endParaRPr lang="zh-CN" altLang="en-US" dirty="0"/>
        </a:p>
      </dgm:t>
    </dgm:pt>
    <dgm:pt modelId="{7D7ADD2F-F8F7-46B3-818C-A920D7CAF089}" type="parTrans" cxnId="{265D8220-6DAB-4949-99CE-C79FC0ABACE8}">
      <dgm:prSet/>
      <dgm:spPr/>
      <dgm:t>
        <a:bodyPr/>
        <a:lstStyle/>
        <a:p>
          <a:endParaRPr lang="zh-CN" altLang="en-US"/>
        </a:p>
      </dgm:t>
    </dgm:pt>
    <dgm:pt modelId="{31790A27-D21E-4964-A437-B9C0D9BEDE14}" type="sibTrans" cxnId="{265D8220-6DAB-4949-99CE-C79FC0ABACE8}">
      <dgm:prSet/>
      <dgm:spPr/>
      <dgm:t>
        <a:bodyPr/>
        <a:lstStyle/>
        <a:p>
          <a:endParaRPr lang="zh-CN" altLang="en-US"/>
        </a:p>
      </dgm:t>
    </dgm:pt>
    <dgm:pt modelId="{9710E078-F3DD-4444-984D-88B40F466D75}">
      <dgm:prSet phldrT="[文本]"/>
      <dgm:spPr/>
      <dgm:t>
        <a:bodyPr/>
        <a:lstStyle/>
        <a:p>
          <a:r>
            <a:rPr lang="en-US" altLang="zh-CN" dirty="0" smtClean="0"/>
            <a:t>Investor A</a:t>
          </a:r>
        </a:p>
        <a:p>
          <a:r>
            <a:rPr lang="en-US" altLang="zh-CN" dirty="0" smtClean="0"/>
            <a:t>100 shares</a:t>
          </a:r>
          <a:endParaRPr lang="zh-CN" altLang="en-US" dirty="0"/>
        </a:p>
      </dgm:t>
    </dgm:pt>
    <dgm:pt modelId="{4F73E74A-CFDF-4CF0-8FEE-E15B8228F7BE}" type="parTrans" cxnId="{7FCD2FDF-4787-460C-B0B0-0EF5DE60DBB6}">
      <dgm:prSet/>
      <dgm:spPr/>
      <dgm:t>
        <a:bodyPr/>
        <a:lstStyle/>
        <a:p>
          <a:endParaRPr lang="zh-CN" altLang="en-US"/>
        </a:p>
      </dgm:t>
    </dgm:pt>
    <dgm:pt modelId="{B0267D31-72C3-4100-ADE6-3D9C5239C731}" type="sibTrans" cxnId="{7FCD2FDF-4787-460C-B0B0-0EF5DE60DBB6}">
      <dgm:prSet/>
      <dgm:spPr/>
      <dgm:t>
        <a:bodyPr/>
        <a:lstStyle/>
        <a:p>
          <a:endParaRPr lang="zh-CN" altLang="en-US"/>
        </a:p>
      </dgm:t>
    </dgm:pt>
    <dgm:pt modelId="{44397FE4-A936-4750-B138-513BF5F60CE5}">
      <dgm:prSet phldrT="[文本]"/>
      <dgm:spPr/>
      <dgm:t>
        <a:bodyPr/>
        <a:lstStyle/>
        <a:p>
          <a:r>
            <a:rPr lang="en-US" altLang="zh-CN" dirty="0" smtClean="0"/>
            <a:t>Investor B</a:t>
          </a:r>
        </a:p>
        <a:p>
          <a:r>
            <a:rPr lang="en-US" altLang="zh-CN" dirty="0" smtClean="0"/>
            <a:t>200 shares</a:t>
          </a:r>
          <a:endParaRPr lang="zh-CN" altLang="en-US" dirty="0"/>
        </a:p>
      </dgm:t>
    </dgm:pt>
    <dgm:pt modelId="{CCA5C319-56CC-4F33-A395-2E59B5C92D73}" type="parTrans" cxnId="{DEA8475E-0BD3-42EF-A13F-27A9D4EAC6BF}">
      <dgm:prSet/>
      <dgm:spPr/>
      <dgm:t>
        <a:bodyPr/>
        <a:lstStyle/>
        <a:p>
          <a:endParaRPr lang="zh-CN" altLang="en-US"/>
        </a:p>
      </dgm:t>
    </dgm:pt>
    <dgm:pt modelId="{E278A5EE-3A54-47B7-A11F-19722DC250A2}" type="sibTrans" cxnId="{DEA8475E-0BD3-42EF-A13F-27A9D4EAC6BF}">
      <dgm:prSet/>
      <dgm:spPr/>
      <dgm:t>
        <a:bodyPr/>
        <a:lstStyle/>
        <a:p>
          <a:endParaRPr lang="zh-CN" altLang="en-US"/>
        </a:p>
      </dgm:t>
    </dgm:pt>
    <dgm:pt modelId="{A0B9712C-0BEB-4593-991F-2F5AF5231A6D}">
      <dgm:prSet phldrT="[文本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altLang="zh-CN" dirty="0" smtClean="0"/>
            <a:t>Broker B </a:t>
          </a:r>
          <a:endParaRPr lang="zh-CN" altLang="en-US" dirty="0"/>
        </a:p>
      </dgm:t>
    </dgm:pt>
    <dgm:pt modelId="{6DFEC808-ABD6-4EDC-A9D5-F4F6E764BDD5}" type="parTrans" cxnId="{900562DB-3835-4C56-B453-7CC3430FF7A9}">
      <dgm:prSet/>
      <dgm:spPr/>
      <dgm:t>
        <a:bodyPr/>
        <a:lstStyle/>
        <a:p>
          <a:endParaRPr lang="zh-CN" altLang="en-US"/>
        </a:p>
      </dgm:t>
    </dgm:pt>
    <dgm:pt modelId="{D9A3F105-998F-487F-ACE7-FFC4900693F7}" type="sibTrans" cxnId="{900562DB-3835-4C56-B453-7CC3430FF7A9}">
      <dgm:prSet/>
      <dgm:spPr/>
      <dgm:t>
        <a:bodyPr/>
        <a:lstStyle/>
        <a:p>
          <a:endParaRPr lang="zh-CN" altLang="en-US"/>
        </a:p>
      </dgm:t>
    </dgm:pt>
    <dgm:pt modelId="{875DCE5C-65D2-4233-9795-85983A66D633}">
      <dgm:prSet phldrT="[文本]"/>
      <dgm:spPr/>
      <dgm:t>
        <a:bodyPr/>
        <a:lstStyle/>
        <a:p>
          <a:r>
            <a:rPr lang="en-US" altLang="zh-CN" dirty="0" smtClean="0"/>
            <a:t>Investor C</a:t>
          </a:r>
        </a:p>
        <a:p>
          <a:r>
            <a:rPr lang="en-US" altLang="zh-CN" dirty="0" smtClean="0"/>
            <a:t>200 shares</a:t>
          </a:r>
          <a:endParaRPr lang="zh-CN" altLang="en-US" dirty="0"/>
        </a:p>
      </dgm:t>
    </dgm:pt>
    <dgm:pt modelId="{57FCC652-378F-483C-A275-15DD071800C2}" type="parTrans" cxnId="{759343A2-F939-40E7-B50D-780902525B2A}">
      <dgm:prSet/>
      <dgm:spPr/>
      <dgm:t>
        <a:bodyPr/>
        <a:lstStyle/>
        <a:p>
          <a:endParaRPr lang="zh-CN" altLang="en-US"/>
        </a:p>
      </dgm:t>
    </dgm:pt>
    <dgm:pt modelId="{D0BE1E7B-1818-4F3F-ADFD-4E4EF8C608D1}" type="sibTrans" cxnId="{759343A2-F939-40E7-B50D-780902525B2A}">
      <dgm:prSet/>
      <dgm:spPr/>
      <dgm:t>
        <a:bodyPr/>
        <a:lstStyle/>
        <a:p>
          <a:endParaRPr lang="zh-CN" altLang="en-US"/>
        </a:p>
      </dgm:t>
    </dgm:pt>
    <dgm:pt modelId="{D6A734D1-D533-436C-925F-BD320D6B8221}" type="pres">
      <dgm:prSet presAssocID="{C4B930DE-C17E-41A7-9B1D-6333552715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416680-7D99-4AB4-B863-6FF30ABE5222}" type="pres">
      <dgm:prSet presAssocID="{35D48A56-C0C7-4857-9FCC-7A1ECEEA77D6}" presName="vertOne" presStyleCnt="0"/>
      <dgm:spPr/>
    </dgm:pt>
    <dgm:pt modelId="{14985A20-D4E1-4615-A884-C7708B947CC9}" type="pres">
      <dgm:prSet presAssocID="{35D48A56-C0C7-4857-9FCC-7A1ECEEA77D6}" presName="txOne" presStyleLbl="node0" presStyleIdx="0" presStyleCnt="1" custLinFactY="530" custLinFactNeighborX="-35" custLinFactNeighborY="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AD4CAD-6EC8-4FA2-99CF-8FB5DA4DE3AD}" type="pres">
      <dgm:prSet presAssocID="{35D48A56-C0C7-4857-9FCC-7A1ECEEA77D6}" presName="parTransOne" presStyleCnt="0"/>
      <dgm:spPr/>
    </dgm:pt>
    <dgm:pt modelId="{CA98FA03-3550-4ED5-88F4-7D0EBA5A6CEA}" type="pres">
      <dgm:prSet presAssocID="{35D48A56-C0C7-4857-9FCC-7A1ECEEA77D6}" presName="horzOne" presStyleCnt="0"/>
      <dgm:spPr/>
    </dgm:pt>
    <dgm:pt modelId="{C656296E-C082-4E9E-AB72-9175F98356EA}" type="pres">
      <dgm:prSet presAssocID="{8863EBED-B868-46BF-A525-F267973B08E6}" presName="vertTwo" presStyleCnt="0"/>
      <dgm:spPr/>
    </dgm:pt>
    <dgm:pt modelId="{22764D86-23EE-4E56-ACC9-04F180092190}" type="pres">
      <dgm:prSet presAssocID="{8863EBED-B868-46BF-A525-F267973B08E6}" presName="txTwo" presStyleLbl="node2" presStyleIdx="0" presStyleCnt="2" custLinFactY="153835" custLinFactNeighborX="-3867" custLinFactNeighborY="2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D5D9520-F81E-4B1B-89B2-0E8B45280D62}" type="pres">
      <dgm:prSet presAssocID="{8863EBED-B868-46BF-A525-F267973B08E6}" presName="parTransTwo" presStyleCnt="0"/>
      <dgm:spPr/>
    </dgm:pt>
    <dgm:pt modelId="{4FAFBCB8-018C-428A-8ABC-6467069AF3E3}" type="pres">
      <dgm:prSet presAssocID="{8863EBED-B868-46BF-A525-F267973B08E6}" presName="horzTwo" presStyleCnt="0"/>
      <dgm:spPr/>
    </dgm:pt>
    <dgm:pt modelId="{B5904475-5CE3-4BDB-9210-71AC4E7F076C}" type="pres">
      <dgm:prSet presAssocID="{9710E078-F3DD-4444-984D-88B40F466D75}" presName="vertThree" presStyleCnt="0"/>
      <dgm:spPr/>
    </dgm:pt>
    <dgm:pt modelId="{C4CAD7DF-D3F6-4718-8FAE-3C202E76D03B}" type="pres">
      <dgm:prSet presAssocID="{9710E078-F3DD-4444-984D-88B40F466D75}" presName="txThree" presStyleLbl="node3" presStyleIdx="0" presStyleCnt="3" custScaleX="82981" custLinFactY="-843" custLinFactNeighborX="-370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85648F0-A1F2-43A4-A70E-1F1EBD2862DF}" type="pres">
      <dgm:prSet presAssocID="{9710E078-F3DD-4444-984D-88B40F466D75}" presName="horzThree" presStyleCnt="0"/>
      <dgm:spPr/>
    </dgm:pt>
    <dgm:pt modelId="{423E2E0B-3CBD-4DBD-8185-BA648C2B9D6D}" type="pres">
      <dgm:prSet presAssocID="{B0267D31-72C3-4100-ADE6-3D9C5239C731}" presName="sibSpaceThree" presStyleCnt="0"/>
      <dgm:spPr/>
    </dgm:pt>
    <dgm:pt modelId="{CBEA59D0-0115-4F4A-B37F-6E09CA3A81F5}" type="pres">
      <dgm:prSet presAssocID="{44397FE4-A936-4750-B138-513BF5F60CE5}" presName="vertThree" presStyleCnt="0"/>
      <dgm:spPr/>
    </dgm:pt>
    <dgm:pt modelId="{771D4928-88B6-4AFC-BE03-2B0CE4CFD0E0}" type="pres">
      <dgm:prSet presAssocID="{44397FE4-A936-4750-B138-513BF5F60CE5}" presName="txThree" presStyleLbl="node3" presStyleIdx="1" presStyleCnt="3" custScaleX="82106" custLinFactY="-843" custLinFactNeighborX="-1074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4F88078-89A4-4A71-88F9-22C4467B2274}" type="pres">
      <dgm:prSet presAssocID="{44397FE4-A936-4750-B138-513BF5F60CE5}" presName="horzThree" presStyleCnt="0"/>
      <dgm:spPr/>
    </dgm:pt>
    <dgm:pt modelId="{EFECF783-0984-463F-804C-06C2E5B68B72}" type="pres">
      <dgm:prSet presAssocID="{31790A27-D21E-4964-A437-B9C0D9BEDE14}" presName="sibSpaceTwo" presStyleCnt="0"/>
      <dgm:spPr/>
    </dgm:pt>
    <dgm:pt modelId="{3DF6826B-423F-4FB7-9B50-32DEE2B451EF}" type="pres">
      <dgm:prSet presAssocID="{A0B9712C-0BEB-4593-991F-2F5AF5231A6D}" presName="vertTwo" presStyleCnt="0"/>
      <dgm:spPr/>
    </dgm:pt>
    <dgm:pt modelId="{B9B26250-A811-4D22-BBA4-4B0B897BF58B}" type="pres">
      <dgm:prSet presAssocID="{A0B9712C-0BEB-4593-991F-2F5AF5231A6D}" presName="txTwo" presStyleLbl="node2" presStyleIdx="1" presStyleCnt="2" custLinFactY="100000" custLinFactNeighborX="-5103" custLinFactNeighborY="15478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2E2DF0F-65E5-412D-B63D-EA104DC93567}" type="pres">
      <dgm:prSet presAssocID="{A0B9712C-0BEB-4593-991F-2F5AF5231A6D}" presName="parTransTwo" presStyleCnt="0"/>
      <dgm:spPr/>
    </dgm:pt>
    <dgm:pt modelId="{A56463E0-BE1E-4198-8C93-CA732AA1F240}" type="pres">
      <dgm:prSet presAssocID="{A0B9712C-0BEB-4593-991F-2F5AF5231A6D}" presName="horzTwo" presStyleCnt="0"/>
      <dgm:spPr/>
    </dgm:pt>
    <dgm:pt modelId="{244B7A8D-B452-4554-8F6E-7EAC1206E275}" type="pres">
      <dgm:prSet presAssocID="{875DCE5C-65D2-4233-9795-85983A66D633}" presName="vertThree" presStyleCnt="0"/>
      <dgm:spPr/>
    </dgm:pt>
    <dgm:pt modelId="{BA8FEDF9-F324-48D5-BE44-B7E02517726E}" type="pres">
      <dgm:prSet presAssocID="{875DCE5C-65D2-4233-9795-85983A66D633}" presName="txThree" presStyleLbl="node3" presStyleIdx="2" presStyleCnt="3" custLinFactY="-843" custLinFactNeighborX="-5103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0423176-F6B4-4462-96A9-0389206C6FCE}" type="pres">
      <dgm:prSet presAssocID="{875DCE5C-65D2-4233-9795-85983A66D633}" presName="horzThree" presStyleCnt="0"/>
      <dgm:spPr/>
    </dgm:pt>
  </dgm:ptLst>
  <dgm:cxnLst>
    <dgm:cxn modelId="{DEA8475E-0BD3-42EF-A13F-27A9D4EAC6BF}" srcId="{8863EBED-B868-46BF-A525-F267973B08E6}" destId="{44397FE4-A936-4750-B138-513BF5F60CE5}" srcOrd="1" destOrd="0" parTransId="{CCA5C319-56CC-4F33-A395-2E59B5C92D73}" sibTransId="{E278A5EE-3A54-47B7-A11F-19722DC250A2}"/>
    <dgm:cxn modelId="{AE31CE61-EA08-4294-8DDA-586691C412AD}" type="presOf" srcId="{8863EBED-B868-46BF-A525-F267973B08E6}" destId="{22764D86-23EE-4E56-ACC9-04F180092190}" srcOrd="0" destOrd="0" presId="urn:microsoft.com/office/officeart/2005/8/layout/hierarchy4"/>
    <dgm:cxn modelId="{265D8220-6DAB-4949-99CE-C79FC0ABACE8}" srcId="{35D48A56-C0C7-4857-9FCC-7A1ECEEA77D6}" destId="{8863EBED-B868-46BF-A525-F267973B08E6}" srcOrd="0" destOrd="0" parTransId="{7D7ADD2F-F8F7-46B3-818C-A920D7CAF089}" sibTransId="{31790A27-D21E-4964-A437-B9C0D9BEDE14}"/>
    <dgm:cxn modelId="{F57A5566-9F8B-49DD-B216-66DC10AD2B47}" srcId="{C4B930DE-C17E-41A7-9B1D-633355271521}" destId="{35D48A56-C0C7-4857-9FCC-7A1ECEEA77D6}" srcOrd="0" destOrd="0" parTransId="{190C6B86-77E9-47E6-9E11-145DD130838D}" sibTransId="{D760AB01-F33F-444E-8959-9E19CE37877B}"/>
    <dgm:cxn modelId="{6CE0B94B-AC03-4223-9DD6-D18CF8FE5826}" type="presOf" srcId="{A0B9712C-0BEB-4593-991F-2F5AF5231A6D}" destId="{B9B26250-A811-4D22-BBA4-4B0B897BF58B}" srcOrd="0" destOrd="0" presId="urn:microsoft.com/office/officeart/2005/8/layout/hierarchy4"/>
    <dgm:cxn modelId="{7FCD2FDF-4787-460C-B0B0-0EF5DE60DBB6}" srcId="{8863EBED-B868-46BF-A525-F267973B08E6}" destId="{9710E078-F3DD-4444-984D-88B40F466D75}" srcOrd="0" destOrd="0" parTransId="{4F73E74A-CFDF-4CF0-8FEE-E15B8228F7BE}" sibTransId="{B0267D31-72C3-4100-ADE6-3D9C5239C731}"/>
    <dgm:cxn modelId="{759343A2-F939-40E7-B50D-780902525B2A}" srcId="{A0B9712C-0BEB-4593-991F-2F5AF5231A6D}" destId="{875DCE5C-65D2-4233-9795-85983A66D633}" srcOrd="0" destOrd="0" parTransId="{57FCC652-378F-483C-A275-15DD071800C2}" sibTransId="{D0BE1E7B-1818-4F3F-ADFD-4E4EF8C608D1}"/>
    <dgm:cxn modelId="{95C5D928-C195-4E00-9BBD-D8A18E4FF5AB}" type="presOf" srcId="{875DCE5C-65D2-4233-9795-85983A66D633}" destId="{BA8FEDF9-F324-48D5-BE44-B7E02517726E}" srcOrd="0" destOrd="0" presId="urn:microsoft.com/office/officeart/2005/8/layout/hierarchy4"/>
    <dgm:cxn modelId="{900562DB-3835-4C56-B453-7CC3430FF7A9}" srcId="{35D48A56-C0C7-4857-9FCC-7A1ECEEA77D6}" destId="{A0B9712C-0BEB-4593-991F-2F5AF5231A6D}" srcOrd="1" destOrd="0" parTransId="{6DFEC808-ABD6-4EDC-A9D5-F4F6E764BDD5}" sibTransId="{D9A3F105-998F-487F-ACE7-FFC4900693F7}"/>
    <dgm:cxn modelId="{448F5025-F3E0-430F-8CCE-C0F2FBCEF6A3}" type="presOf" srcId="{9710E078-F3DD-4444-984D-88B40F466D75}" destId="{C4CAD7DF-D3F6-4718-8FAE-3C202E76D03B}" srcOrd="0" destOrd="0" presId="urn:microsoft.com/office/officeart/2005/8/layout/hierarchy4"/>
    <dgm:cxn modelId="{DB07C6F3-485C-4BFC-847D-DEDA6A6262AE}" type="presOf" srcId="{C4B930DE-C17E-41A7-9B1D-633355271521}" destId="{D6A734D1-D533-436C-925F-BD320D6B8221}" srcOrd="0" destOrd="0" presId="urn:microsoft.com/office/officeart/2005/8/layout/hierarchy4"/>
    <dgm:cxn modelId="{0C2BB24C-5EF3-432E-8E4C-DFA6025F1207}" type="presOf" srcId="{44397FE4-A936-4750-B138-513BF5F60CE5}" destId="{771D4928-88B6-4AFC-BE03-2B0CE4CFD0E0}" srcOrd="0" destOrd="0" presId="urn:microsoft.com/office/officeart/2005/8/layout/hierarchy4"/>
    <dgm:cxn modelId="{EEA22A44-1BEB-4FA4-830C-63C83B276742}" type="presOf" srcId="{35D48A56-C0C7-4857-9FCC-7A1ECEEA77D6}" destId="{14985A20-D4E1-4615-A884-C7708B947CC9}" srcOrd="0" destOrd="0" presId="urn:microsoft.com/office/officeart/2005/8/layout/hierarchy4"/>
    <dgm:cxn modelId="{C62524B3-AEE1-4096-B793-7B4E833ADB5D}" type="presParOf" srcId="{D6A734D1-D533-436C-925F-BD320D6B8221}" destId="{05416680-7D99-4AB4-B863-6FF30ABE5222}" srcOrd="0" destOrd="0" presId="urn:microsoft.com/office/officeart/2005/8/layout/hierarchy4"/>
    <dgm:cxn modelId="{F0F23D8E-7E24-4487-ACD6-6FAC203098E7}" type="presParOf" srcId="{05416680-7D99-4AB4-B863-6FF30ABE5222}" destId="{14985A20-D4E1-4615-A884-C7708B947CC9}" srcOrd="0" destOrd="0" presId="urn:microsoft.com/office/officeart/2005/8/layout/hierarchy4"/>
    <dgm:cxn modelId="{C6FD32AC-73CF-4804-8912-8A7B51321ECF}" type="presParOf" srcId="{05416680-7D99-4AB4-B863-6FF30ABE5222}" destId="{25AD4CAD-6EC8-4FA2-99CF-8FB5DA4DE3AD}" srcOrd="1" destOrd="0" presId="urn:microsoft.com/office/officeart/2005/8/layout/hierarchy4"/>
    <dgm:cxn modelId="{35B2C41E-E741-4738-82EF-3AB7AE58ECFA}" type="presParOf" srcId="{05416680-7D99-4AB4-B863-6FF30ABE5222}" destId="{CA98FA03-3550-4ED5-88F4-7D0EBA5A6CEA}" srcOrd="2" destOrd="0" presId="urn:microsoft.com/office/officeart/2005/8/layout/hierarchy4"/>
    <dgm:cxn modelId="{C7A65D1E-B632-4B16-971A-2F9B2EE070F4}" type="presParOf" srcId="{CA98FA03-3550-4ED5-88F4-7D0EBA5A6CEA}" destId="{C656296E-C082-4E9E-AB72-9175F98356EA}" srcOrd="0" destOrd="0" presId="urn:microsoft.com/office/officeart/2005/8/layout/hierarchy4"/>
    <dgm:cxn modelId="{41DD67DF-7E9C-44AB-8FD8-B3DC1A14FF9F}" type="presParOf" srcId="{C656296E-C082-4E9E-AB72-9175F98356EA}" destId="{22764D86-23EE-4E56-ACC9-04F180092190}" srcOrd="0" destOrd="0" presId="urn:microsoft.com/office/officeart/2005/8/layout/hierarchy4"/>
    <dgm:cxn modelId="{76375DDE-1D75-4C19-88C6-3EEFED5E08C7}" type="presParOf" srcId="{C656296E-C082-4E9E-AB72-9175F98356EA}" destId="{BD5D9520-F81E-4B1B-89B2-0E8B45280D62}" srcOrd="1" destOrd="0" presId="urn:microsoft.com/office/officeart/2005/8/layout/hierarchy4"/>
    <dgm:cxn modelId="{9C3C4678-B63E-4AFD-840E-B4EC6866F3CC}" type="presParOf" srcId="{C656296E-C082-4E9E-AB72-9175F98356EA}" destId="{4FAFBCB8-018C-428A-8ABC-6467069AF3E3}" srcOrd="2" destOrd="0" presId="urn:microsoft.com/office/officeart/2005/8/layout/hierarchy4"/>
    <dgm:cxn modelId="{AC42FA58-9F2F-41A5-9CB0-292F5641857B}" type="presParOf" srcId="{4FAFBCB8-018C-428A-8ABC-6467069AF3E3}" destId="{B5904475-5CE3-4BDB-9210-71AC4E7F076C}" srcOrd="0" destOrd="0" presId="urn:microsoft.com/office/officeart/2005/8/layout/hierarchy4"/>
    <dgm:cxn modelId="{F00633D0-4801-4968-B19F-5A1BB18C883D}" type="presParOf" srcId="{B5904475-5CE3-4BDB-9210-71AC4E7F076C}" destId="{C4CAD7DF-D3F6-4718-8FAE-3C202E76D03B}" srcOrd="0" destOrd="0" presId="urn:microsoft.com/office/officeart/2005/8/layout/hierarchy4"/>
    <dgm:cxn modelId="{FAB5E6AA-DB7E-4298-8BB8-4B5B508B7C3E}" type="presParOf" srcId="{B5904475-5CE3-4BDB-9210-71AC4E7F076C}" destId="{085648F0-A1F2-43A4-A70E-1F1EBD2862DF}" srcOrd="1" destOrd="0" presId="urn:microsoft.com/office/officeart/2005/8/layout/hierarchy4"/>
    <dgm:cxn modelId="{99FF3BBC-8E75-4B4D-8ADF-6B9211C62302}" type="presParOf" srcId="{4FAFBCB8-018C-428A-8ABC-6467069AF3E3}" destId="{423E2E0B-3CBD-4DBD-8185-BA648C2B9D6D}" srcOrd="1" destOrd="0" presId="urn:microsoft.com/office/officeart/2005/8/layout/hierarchy4"/>
    <dgm:cxn modelId="{D82C6B14-F069-4C35-85D6-70BD83680C6F}" type="presParOf" srcId="{4FAFBCB8-018C-428A-8ABC-6467069AF3E3}" destId="{CBEA59D0-0115-4F4A-B37F-6E09CA3A81F5}" srcOrd="2" destOrd="0" presId="urn:microsoft.com/office/officeart/2005/8/layout/hierarchy4"/>
    <dgm:cxn modelId="{EE81EFD2-650B-43DB-A85F-A471D10C71A9}" type="presParOf" srcId="{CBEA59D0-0115-4F4A-B37F-6E09CA3A81F5}" destId="{771D4928-88B6-4AFC-BE03-2B0CE4CFD0E0}" srcOrd="0" destOrd="0" presId="urn:microsoft.com/office/officeart/2005/8/layout/hierarchy4"/>
    <dgm:cxn modelId="{789F2C6F-FF9E-4BED-91CF-0DE0AC8A885F}" type="presParOf" srcId="{CBEA59D0-0115-4F4A-B37F-6E09CA3A81F5}" destId="{D4F88078-89A4-4A71-88F9-22C4467B2274}" srcOrd="1" destOrd="0" presId="urn:microsoft.com/office/officeart/2005/8/layout/hierarchy4"/>
    <dgm:cxn modelId="{97A49145-5006-4C25-AA37-7736BF948760}" type="presParOf" srcId="{CA98FA03-3550-4ED5-88F4-7D0EBA5A6CEA}" destId="{EFECF783-0984-463F-804C-06C2E5B68B72}" srcOrd="1" destOrd="0" presId="urn:microsoft.com/office/officeart/2005/8/layout/hierarchy4"/>
    <dgm:cxn modelId="{18EE77EA-9A7F-428D-98F5-D9AECDA15657}" type="presParOf" srcId="{CA98FA03-3550-4ED5-88F4-7D0EBA5A6CEA}" destId="{3DF6826B-423F-4FB7-9B50-32DEE2B451EF}" srcOrd="2" destOrd="0" presId="urn:microsoft.com/office/officeart/2005/8/layout/hierarchy4"/>
    <dgm:cxn modelId="{D8A4021C-305A-496A-BD3A-1911C2F77589}" type="presParOf" srcId="{3DF6826B-423F-4FB7-9B50-32DEE2B451EF}" destId="{B9B26250-A811-4D22-BBA4-4B0B897BF58B}" srcOrd="0" destOrd="0" presId="urn:microsoft.com/office/officeart/2005/8/layout/hierarchy4"/>
    <dgm:cxn modelId="{03F880CD-91FB-465B-AAD5-0E4259AECC2F}" type="presParOf" srcId="{3DF6826B-423F-4FB7-9B50-32DEE2B451EF}" destId="{32E2DF0F-65E5-412D-B63D-EA104DC93567}" srcOrd="1" destOrd="0" presId="urn:microsoft.com/office/officeart/2005/8/layout/hierarchy4"/>
    <dgm:cxn modelId="{C0D3311B-AB99-4949-902E-4E544C60448A}" type="presParOf" srcId="{3DF6826B-423F-4FB7-9B50-32DEE2B451EF}" destId="{A56463E0-BE1E-4198-8C93-CA732AA1F240}" srcOrd="2" destOrd="0" presId="urn:microsoft.com/office/officeart/2005/8/layout/hierarchy4"/>
    <dgm:cxn modelId="{84A8590C-21C7-4B66-94A8-5DD4A1FABA37}" type="presParOf" srcId="{A56463E0-BE1E-4198-8C93-CA732AA1F240}" destId="{244B7A8D-B452-4554-8F6E-7EAC1206E275}" srcOrd="0" destOrd="0" presId="urn:microsoft.com/office/officeart/2005/8/layout/hierarchy4"/>
    <dgm:cxn modelId="{B8D4BC36-DC9F-4DE3-BDF6-2D25586F510D}" type="presParOf" srcId="{244B7A8D-B452-4554-8F6E-7EAC1206E275}" destId="{BA8FEDF9-F324-48D5-BE44-B7E02517726E}" srcOrd="0" destOrd="0" presId="urn:microsoft.com/office/officeart/2005/8/layout/hierarchy4"/>
    <dgm:cxn modelId="{D8610B58-B9E8-4109-99F8-39DF224210E2}" type="presParOf" srcId="{244B7A8D-B452-4554-8F6E-7EAC1206E275}" destId="{70423176-F6B4-4462-96A9-0389206C6FCE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930DE-C17E-41A7-9B1D-63335527152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863EBED-B868-46BF-A525-F267973B08E6}">
      <dgm:prSet phldrT="[文本]"/>
      <dgm:spPr/>
      <dgm:t>
        <a:bodyPr/>
        <a:lstStyle/>
        <a:p>
          <a:r>
            <a:rPr lang="en-US" altLang="zh-CN" dirty="0" smtClean="0"/>
            <a:t>Broker A’s Book  </a:t>
          </a:r>
        </a:p>
        <a:p>
          <a:endParaRPr lang="zh-CN" altLang="en-US" dirty="0"/>
        </a:p>
      </dgm:t>
    </dgm:pt>
    <dgm:pt modelId="{7D7ADD2F-F8F7-46B3-818C-A920D7CAF089}" type="parTrans" cxnId="{265D8220-6DAB-4949-99CE-C79FC0ABACE8}">
      <dgm:prSet/>
      <dgm:spPr/>
      <dgm:t>
        <a:bodyPr/>
        <a:lstStyle/>
        <a:p>
          <a:endParaRPr lang="zh-CN" altLang="en-US"/>
        </a:p>
      </dgm:t>
    </dgm:pt>
    <dgm:pt modelId="{31790A27-D21E-4964-A437-B9C0D9BEDE14}" type="sibTrans" cxnId="{265D8220-6DAB-4949-99CE-C79FC0ABACE8}">
      <dgm:prSet/>
      <dgm:spPr/>
      <dgm:t>
        <a:bodyPr/>
        <a:lstStyle/>
        <a:p>
          <a:endParaRPr lang="zh-CN" altLang="en-US"/>
        </a:p>
      </dgm:t>
    </dgm:pt>
    <dgm:pt modelId="{9710E078-F3DD-4444-984D-88B40F466D75}">
      <dgm:prSet phldrT="[文本]"/>
      <dgm:spPr/>
      <dgm:t>
        <a:bodyPr/>
        <a:lstStyle/>
        <a:p>
          <a:r>
            <a:rPr lang="en-US" altLang="zh-CN" smtClean="0"/>
            <a:t>Investor A</a:t>
          </a:r>
        </a:p>
        <a:p>
          <a:r>
            <a:rPr lang="en-US" altLang="zh-CN" smtClean="0"/>
            <a:t>100 shares</a:t>
          </a:r>
          <a:endParaRPr lang="zh-CN" altLang="en-US" dirty="0"/>
        </a:p>
      </dgm:t>
    </dgm:pt>
    <dgm:pt modelId="{4F73E74A-CFDF-4CF0-8FEE-E15B8228F7BE}" type="parTrans" cxnId="{7FCD2FDF-4787-460C-B0B0-0EF5DE60DBB6}">
      <dgm:prSet/>
      <dgm:spPr/>
      <dgm:t>
        <a:bodyPr/>
        <a:lstStyle/>
        <a:p>
          <a:endParaRPr lang="zh-CN" altLang="en-US"/>
        </a:p>
      </dgm:t>
    </dgm:pt>
    <dgm:pt modelId="{B0267D31-72C3-4100-ADE6-3D9C5239C731}" type="sibTrans" cxnId="{7FCD2FDF-4787-460C-B0B0-0EF5DE60DBB6}">
      <dgm:prSet/>
      <dgm:spPr/>
      <dgm:t>
        <a:bodyPr/>
        <a:lstStyle/>
        <a:p>
          <a:endParaRPr lang="zh-CN" altLang="en-US"/>
        </a:p>
      </dgm:t>
    </dgm:pt>
    <dgm:pt modelId="{44397FE4-A936-4750-B138-513BF5F60CE5}">
      <dgm:prSet phldrT="[文本]"/>
      <dgm:spPr/>
      <dgm:t>
        <a:bodyPr/>
        <a:lstStyle/>
        <a:p>
          <a:r>
            <a:rPr lang="en-US" altLang="zh-CN" dirty="0" smtClean="0"/>
            <a:t>Investor B</a:t>
          </a:r>
        </a:p>
        <a:p>
          <a:r>
            <a:rPr lang="en-US" altLang="zh-CN" dirty="0" smtClean="0"/>
            <a:t>200 shares</a:t>
          </a:r>
          <a:endParaRPr lang="zh-CN" altLang="en-US" dirty="0"/>
        </a:p>
      </dgm:t>
    </dgm:pt>
    <dgm:pt modelId="{CCA5C319-56CC-4F33-A395-2E59B5C92D73}" type="parTrans" cxnId="{DEA8475E-0BD3-42EF-A13F-27A9D4EAC6BF}">
      <dgm:prSet/>
      <dgm:spPr/>
      <dgm:t>
        <a:bodyPr/>
        <a:lstStyle/>
        <a:p>
          <a:endParaRPr lang="zh-CN" altLang="en-US"/>
        </a:p>
      </dgm:t>
    </dgm:pt>
    <dgm:pt modelId="{E278A5EE-3A54-47B7-A11F-19722DC250A2}" type="sibTrans" cxnId="{DEA8475E-0BD3-42EF-A13F-27A9D4EAC6BF}">
      <dgm:prSet/>
      <dgm:spPr/>
      <dgm:t>
        <a:bodyPr/>
        <a:lstStyle/>
        <a:p>
          <a:endParaRPr lang="zh-CN" altLang="en-US"/>
        </a:p>
      </dgm:t>
    </dgm:pt>
    <dgm:pt modelId="{D6A734D1-D533-436C-925F-BD320D6B8221}" type="pres">
      <dgm:prSet presAssocID="{C4B930DE-C17E-41A7-9B1D-6333552715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70248F-873A-4A76-AB4A-A47DDB9990BB}" type="pres">
      <dgm:prSet presAssocID="{8863EBED-B868-46BF-A525-F267973B08E6}" presName="vertOne" presStyleCnt="0"/>
      <dgm:spPr/>
    </dgm:pt>
    <dgm:pt modelId="{6A86770A-6E3C-412D-A0A9-93C7FD580F35}" type="pres">
      <dgm:prSet presAssocID="{8863EBED-B868-46BF-A525-F267973B08E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3F569D-5C57-4C60-A789-236B71BBB616}" type="pres">
      <dgm:prSet presAssocID="{8863EBED-B868-46BF-A525-F267973B08E6}" presName="parTransOne" presStyleCnt="0"/>
      <dgm:spPr/>
    </dgm:pt>
    <dgm:pt modelId="{ADF099DA-D386-4B3D-A3B7-C0C5ADC9C238}" type="pres">
      <dgm:prSet presAssocID="{8863EBED-B868-46BF-A525-F267973B08E6}" presName="horzOne" presStyleCnt="0"/>
      <dgm:spPr/>
    </dgm:pt>
    <dgm:pt modelId="{E5FAAF15-F8FE-4EB4-8B45-E5628312A599}" type="pres">
      <dgm:prSet presAssocID="{9710E078-F3DD-4444-984D-88B40F466D75}" presName="vertTwo" presStyleCnt="0"/>
      <dgm:spPr/>
    </dgm:pt>
    <dgm:pt modelId="{07607376-A878-400E-8A44-63DCDDD835C5}" type="pres">
      <dgm:prSet presAssocID="{9710E078-F3DD-4444-984D-88B40F466D75}" presName="txTwo" presStyleLbl="node2" presStyleIdx="0" presStyleCnt="2">
        <dgm:presLayoutVars>
          <dgm:chPref val="3"/>
        </dgm:presLayoutVars>
      </dgm:prSet>
      <dgm:spPr/>
    </dgm:pt>
    <dgm:pt modelId="{33177102-3C3A-43D4-AFF3-4DF1B5CBAC35}" type="pres">
      <dgm:prSet presAssocID="{9710E078-F3DD-4444-984D-88B40F466D75}" presName="horzTwo" presStyleCnt="0"/>
      <dgm:spPr/>
    </dgm:pt>
    <dgm:pt modelId="{3850F247-3347-483C-9411-B71B94A4312D}" type="pres">
      <dgm:prSet presAssocID="{B0267D31-72C3-4100-ADE6-3D9C5239C731}" presName="sibSpaceTwo" presStyleCnt="0"/>
      <dgm:spPr/>
    </dgm:pt>
    <dgm:pt modelId="{59B7CD90-E45C-46DF-BAEF-995383ABA082}" type="pres">
      <dgm:prSet presAssocID="{44397FE4-A936-4750-B138-513BF5F60CE5}" presName="vertTwo" presStyleCnt="0"/>
      <dgm:spPr/>
    </dgm:pt>
    <dgm:pt modelId="{CCCCC6FE-C0AE-478E-88FD-BAAF2CC5AFFB}" type="pres">
      <dgm:prSet presAssocID="{44397FE4-A936-4750-B138-513BF5F60CE5}" presName="txTwo" presStyleLbl="node2" presStyleIdx="1" presStyleCnt="2">
        <dgm:presLayoutVars>
          <dgm:chPref val="3"/>
        </dgm:presLayoutVars>
      </dgm:prSet>
      <dgm:spPr/>
    </dgm:pt>
    <dgm:pt modelId="{8D499780-FFBC-4801-BB72-539E7FFC608D}" type="pres">
      <dgm:prSet presAssocID="{44397FE4-A936-4750-B138-513BF5F60CE5}" presName="horzTwo" presStyleCnt="0"/>
      <dgm:spPr/>
    </dgm:pt>
  </dgm:ptLst>
  <dgm:cxnLst>
    <dgm:cxn modelId="{9DF2D750-822B-472F-AF35-7D5D5F78D588}" type="presOf" srcId="{9710E078-F3DD-4444-984D-88B40F466D75}" destId="{07607376-A878-400E-8A44-63DCDDD835C5}" srcOrd="0" destOrd="0" presId="urn:microsoft.com/office/officeart/2005/8/layout/hierarchy4"/>
    <dgm:cxn modelId="{265D8220-6DAB-4949-99CE-C79FC0ABACE8}" srcId="{C4B930DE-C17E-41A7-9B1D-633355271521}" destId="{8863EBED-B868-46BF-A525-F267973B08E6}" srcOrd="0" destOrd="0" parTransId="{7D7ADD2F-F8F7-46B3-818C-A920D7CAF089}" sibTransId="{31790A27-D21E-4964-A437-B9C0D9BEDE14}"/>
    <dgm:cxn modelId="{7FCD2FDF-4787-460C-B0B0-0EF5DE60DBB6}" srcId="{8863EBED-B868-46BF-A525-F267973B08E6}" destId="{9710E078-F3DD-4444-984D-88B40F466D75}" srcOrd="0" destOrd="0" parTransId="{4F73E74A-CFDF-4CF0-8FEE-E15B8228F7BE}" sibTransId="{B0267D31-72C3-4100-ADE6-3D9C5239C731}"/>
    <dgm:cxn modelId="{0B631B3F-987D-4ACF-8B1D-5DCF041E04C7}" type="presOf" srcId="{44397FE4-A936-4750-B138-513BF5F60CE5}" destId="{CCCCC6FE-C0AE-478E-88FD-BAAF2CC5AFFB}" srcOrd="0" destOrd="0" presId="urn:microsoft.com/office/officeart/2005/8/layout/hierarchy4"/>
    <dgm:cxn modelId="{DEA8475E-0BD3-42EF-A13F-27A9D4EAC6BF}" srcId="{8863EBED-B868-46BF-A525-F267973B08E6}" destId="{44397FE4-A936-4750-B138-513BF5F60CE5}" srcOrd="1" destOrd="0" parTransId="{CCA5C319-56CC-4F33-A395-2E59B5C92D73}" sibTransId="{E278A5EE-3A54-47B7-A11F-19722DC250A2}"/>
    <dgm:cxn modelId="{67B7EEB1-072D-4573-AF23-F973648F58C4}" type="presOf" srcId="{8863EBED-B868-46BF-A525-F267973B08E6}" destId="{6A86770A-6E3C-412D-A0A9-93C7FD580F35}" srcOrd="0" destOrd="0" presId="urn:microsoft.com/office/officeart/2005/8/layout/hierarchy4"/>
    <dgm:cxn modelId="{1A46B0C0-A5B0-4719-9549-070B9C82A8D1}" type="presOf" srcId="{C4B930DE-C17E-41A7-9B1D-633355271521}" destId="{D6A734D1-D533-436C-925F-BD320D6B8221}" srcOrd="0" destOrd="0" presId="urn:microsoft.com/office/officeart/2005/8/layout/hierarchy4"/>
    <dgm:cxn modelId="{B9D0B658-9F43-4C27-9AB3-64CB506FA5F5}" type="presParOf" srcId="{D6A734D1-D533-436C-925F-BD320D6B8221}" destId="{7370248F-873A-4A76-AB4A-A47DDB9990BB}" srcOrd="0" destOrd="0" presId="urn:microsoft.com/office/officeart/2005/8/layout/hierarchy4"/>
    <dgm:cxn modelId="{43F09DAE-2FBE-43E3-ADA3-E7E87262F9F6}" type="presParOf" srcId="{7370248F-873A-4A76-AB4A-A47DDB9990BB}" destId="{6A86770A-6E3C-412D-A0A9-93C7FD580F35}" srcOrd="0" destOrd="0" presId="urn:microsoft.com/office/officeart/2005/8/layout/hierarchy4"/>
    <dgm:cxn modelId="{5AF11ACF-0671-4A7C-8338-7CA1CAA06B79}" type="presParOf" srcId="{7370248F-873A-4A76-AB4A-A47DDB9990BB}" destId="{1C3F569D-5C57-4C60-A789-236B71BBB616}" srcOrd="1" destOrd="0" presId="urn:microsoft.com/office/officeart/2005/8/layout/hierarchy4"/>
    <dgm:cxn modelId="{7C3CD976-3418-409E-9502-C6621AD04771}" type="presParOf" srcId="{7370248F-873A-4A76-AB4A-A47DDB9990BB}" destId="{ADF099DA-D386-4B3D-A3B7-C0C5ADC9C238}" srcOrd="2" destOrd="0" presId="urn:microsoft.com/office/officeart/2005/8/layout/hierarchy4"/>
    <dgm:cxn modelId="{003F61F5-021C-472B-98C3-819C4E146651}" type="presParOf" srcId="{ADF099DA-D386-4B3D-A3B7-C0C5ADC9C238}" destId="{E5FAAF15-F8FE-4EB4-8B45-E5628312A599}" srcOrd="0" destOrd="0" presId="urn:microsoft.com/office/officeart/2005/8/layout/hierarchy4"/>
    <dgm:cxn modelId="{577A7227-5534-41F0-916E-785F7C905A84}" type="presParOf" srcId="{E5FAAF15-F8FE-4EB4-8B45-E5628312A599}" destId="{07607376-A878-400E-8A44-63DCDDD835C5}" srcOrd="0" destOrd="0" presId="urn:microsoft.com/office/officeart/2005/8/layout/hierarchy4"/>
    <dgm:cxn modelId="{F82D519D-5B65-4F59-81F2-3B9FEB3E7837}" type="presParOf" srcId="{E5FAAF15-F8FE-4EB4-8B45-E5628312A599}" destId="{33177102-3C3A-43D4-AFF3-4DF1B5CBAC35}" srcOrd="1" destOrd="0" presId="urn:microsoft.com/office/officeart/2005/8/layout/hierarchy4"/>
    <dgm:cxn modelId="{C6653E8A-B1D5-49A1-A29B-7415FF5AD940}" type="presParOf" srcId="{ADF099DA-D386-4B3D-A3B7-C0C5ADC9C238}" destId="{3850F247-3347-483C-9411-B71B94A4312D}" srcOrd="1" destOrd="0" presId="urn:microsoft.com/office/officeart/2005/8/layout/hierarchy4"/>
    <dgm:cxn modelId="{5BDC2298-86EF-47B2-A6D0-EFE63A42B653}" type="presParOf" srcId="{ADF099DA-D386-4B3D-A3B7-C0C5ADC9C238}" destId="{59B7CD90-E45C-46DF-BAEF-995383ABA082}" srcOrd="2" destOrd="0" presId="urn:microsoft.com/office/officeart/2005/8/layout/hierarchy4"/>
    <dgm:cxn modelId="{C755BED8-BE65-47C4-A20D-2FD91924ED71}" type="presParOf" srcId="{59B7CD90-E45C-46DF-BAEF-995383ABA082}" destId="{CCCCC6FE-C0AE-478E-88FD-BAAF2CC5AFFB}" srcOrd="0" destOrd="0" presId="urn:microsoft.com/office/officeart/2005/8/layout/hierarchy4"/>
    <dgm:cxn modelId="{49259814-8908-46CF-A3CB-F23717FBBDE5}" type="presParOf" srcId="{59B7CD90-E45C-46DF-BAEF-995383ABA082}" destId="{8D499780-FFBC-4801-BB72-539E7FFC608D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930DE-C17E-41A7-9B1D-63335527152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5D48A56-C0C7-4857-9FCC-7A1ECEEA77D6}">
      <dgm:prSet phldrT="[文本]"/>
      <dgm:spPr/>
      <dgm:t>
        <a:bodyPr/>
        <a:lstStyle/>
        <a:p>
          <a:r>
            <a:rPr lang="en-US" altLang="zh-CN" dirty="0" smtClean="0"/>
            <a:t> Broker B’s Book</a:t>
          </a:r>
          <a:endParaRPr lang="zh-CN" altLang="en-US" dirty="0"/>
        </a:p>
      </dgm:t>
    </dgm:pt>
    <dgm:pt modelId="{190C6B86-77E9-47E6-9E11-145DD130838D}" type="parTrans" cxnId="{F57A5566-9F8B-49DD-B216-66DC10AD2B47}">
      <dgm:prSet/>
      <dgm:spPr/>
      <dgm:t>
        <a:bodyPr/>
        <a:lstStyle/>
        <a:p>
          <a:endParaRPr lang="zh-CN" altLang="en-US"/>
        </a:p>
      </dgm:t>
    </dgm:pt>
    <dgm:pt modelId="{D760AB01-F33F-444E-8959-9E19CE37877B}" type="sibTrans" cxnId="{F57A5566-9F8B-49DD-B216-66DC10AD2B47}">
      <dgm:prSet/>
      <dgm:spPr/>
      <dgm:t>
        <a:bodyPr/>
        <a:lstStyle/>
        <a:p>
          <a:endParaRPr lang="zh-CN" altLang="en-US"/>
        </a:p>
      </dgm:t>
    </dgm:pt>
    <dgm:pt modelId="{875DCE5C-65D2-4233-9795-85983A66D633}">
      <dgm:prSet phldrT="[文本]"/>
      <dgm:spPr/>
      <dgm:t>
        <a:bodyPr/>
        <a:lstStyle/>
        <a:p>
          <a:r>
            <a:rPr lang="en-US" altLang="zh-CN" dirty="0" smtClean="0"/>
            <a:t>Investor C</a:t>
          </a:r>
        </a:p>
        <a:p>
          <a:r>
            <a:rPr lang="en-US" altLang="zh-CN" dirty="0" smtClean="0"/>
            <a:t>200 shares</a:t>
          </a:r>
          <a:endParaRPr lang="zh-CN" altLang="en-US" dirty="0"/>
        </a:p>
      </dgm:t>
    </dgm:pt>
    <dgm:pt modelId="{57FCC652-378F-483C-A275-15DD071800C2}" type="parTrans" cxnId="{759343A2-F939-40E7-B50D-780902525B2A}">
      <dgm:prSet/>
      <dgm:spPr/>
      <dgm:t>
        <a:bodyPr/>
        <a:lstStyle/>
        <a:p>
          <a:endParaRPr lang="zh-CN" altLang="en-US"/>
        </a:p>
      </dgm:t>
    </dgm:pt>
    <dgm:pt modelId="{D0BE1E7B-1818-4F3F-ADFD-4E4EF8C608D1}" type="sibTrans" cxnId="{759343A2-F939-40E7-B50D-780902525B2A}">
      <dgm:prSet/>
      <dgm:spPr/>
      <dgm:t>
        <a:bodyPr/>
        <a:lstStyle/>
        <a:p>
          <a:endParaRPr lang="zh-CN" altLang="en-US"/>
        </a:p>
      </dgm:t>
    </dgm:pt>
    <dgm:pt modelId="{D6A734D1-D533-436C-925F-BD320D6B8221}" type="pres">
      <dgm:prSet presAssocID="{C4B930DE-C17E-41A7-9B1D-6333552715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416680-7D99-4AB4-B863-6FF30ABE5222}" type="pres">
      <dgm:prSet presAssocID="{35D48A56-C0C7-4857-9FCC-7A1ECEEA77D6}" presName="vertOne" presStyleCnt="0"/>
      <dgm:spPr/>
    </dgm:pt>
    <dgm:pt modelId="{14985A20-D4E1-4615-A884-C7708B947CC9}" type="pres">
      <dgm:prSet presAssocID="{35D48A56-C0C7-4857-9FCC-7A1ECEEA77D6}" presName="txOne" presStyleLbl="node0" presStyleIdx="0" presStyleCnt="1" custLinFactY="-66940" custLinFactNeighborX="-49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AD4CAD-6EC8-4FA2-99CF-8FB5DA4DE3AD}" type="pres">
      <dgm:prSet presAssocID="{35D48A56-C0C7-4857-9FCC-7A1ECEEA77D6}" presName="parTransOne" presStyleCnt="0"/>
      <dgm:spPr/>
    </dgm:pt>
    <dgm:pt modelId="{CA98FA03-3550-4ED5-88F4-7D0EBA5A6CEA}" type="pres">
      <dgm:prSet presAssocID="{35D48A56-C0C7-4857-9FCC-7A1ECEEA77D6}" presName="horzOne" presStyleCnt="0"/>
      <dgm:spPr/>
    </dgm:pt>
    <dgm:pt modelId="{47DBEFA6-7B00-40F2-A7C2-893EE39E0BF9}" type="pres">
      <dgm:prSet presAssocID="{875DCE5C-65D2-4233-9795-85983A66D633}" presName="vertTwo" presStyleCnt="0"/>
      <dgm:spPr/>
    </dgm:pt>
    <dgm:pt modelId="{64A9A54F-B710-48EF-AAE6-6A64ABA66431}" type="pres">
      <dgm:prSet presAssocID="{875DCE5C-65D2-4233-9795-85983A66D633}" presName="txTwo" presStyleLbl="node2" presStyleIdx="0" presStyleCnt="1" custLinFactY="82539" custLinFactNeighborX="40900" custLinFactNeighborY="100000">
        <dgm:presLayoutVars>
          <dgm:chPref val="3"/>
        </dgm:presLayoutVars>
      </dgm:prSet>
      <dgm:spPr/>
    </dgm:pt>
    <dgm:pt modelId="{67B95343-92DD-4BB2-84CF-00EE8024E6C0}" type="pres">
      <dgm:prSet presAssocID="{875DCE5C-65D2-4233-9795-85983A66D633}" presName="horzTwo" presStyleCnt="0"/>
      <dgm:spPr/>
    </dgm:pt>
  </dgm:ptLst>
  <dgm:cxnLst>
    <dgm:cxn modelId="{F57A5566-9F8B-49DD-B216-66DC10AD2B47}" srcId="{C4B930DE-C17E-41A7-9B1D-633355271521}" destId="{35D48A56-C0C7-4857-9FCC-7A1ECEEA77D6}" srcOrd="0" destOrd="0" parTransId="{190C6B86-77E9-47E6-9E11-145DD130838D}" sibTransId="{D760AB01-F33F-444E-8959-9E19CE37877B}"/>
    <dgm:cxn modelId="{429559A8-F39A-4D2B-BB55-E7BA1811AF06}" type="presOf" srcId="{35D48A56-C0C7-4857-9FCC-7A1ECEEA77D6}" destId="{14985A20-D4E1-4615-A884-C7708B947CC9}" srcOrd="0" destOrd="0" presId="urn:microsoft.com/office/officeart/2005/8/layout/hierarchy4"/>
    <dgm:cxn modelId="{759343A2-F939-40E7-B50D-780902525B2A}" srcId="{35D48A56-C0C7-4857-9FCC-7A1ECEEA77D6}" destId="{875DCE5C-65D2-4233-9795-85983A66D633}" srcOrd="0" destOrd="0" parTransId="{57FCC652-378F-483C-A275-15DD071800C2}" sibTransId="{D0BE1E7B-1818-4F3F-ADFD-4E4EF8C608D1}"/>
    <dgm:cxn modelId="{D644DDD8-EF40-4C72-954E-39886A04F374}" type="presOf" srcId="{C4B930DE-C17E-41A7-9B1D-633355271521}" destId="{D6A734D1-D533-436C-925F-BD320D6B8221}" srcOrd="0" destOrd="0" presId="urn:microsoft.com/office/officeart/2005/8/layout/hierarchy4"/>
    <dgm:cxn modelId="{376D3603-C54F-45D7-B193-3A9962637B47}" type="presOf" srcId="{875DCE5C-65D2-4233-9795-85983A66D633}" destId="{64A9A54F-B710-48EF-AAE6-6A64ABA66431}" srcOrd="0" destOrd="0" presId="urn:microsoft.com/office/officeart/2005/8/layout/hierarchy4"/>
    <dgm:cxn modelId="{2B59C51D-0AAA-4224-9E05-09BFC54E8A5E}" type="presParOf" srcId="{D6A734D1-D533-436C-925F-BD320D6B8221}" destId="{05416680-7D99-4AB4-B863-6FF30ABE5222}" srcOrd="0" destOrd="0" presId="urn:microsoft.com/office/officeart/2005/8/layout/hierarchy4"/>
    <dgm:cxn modelId="{612C5FAE-07F9-4CE0-9190-2E6A1A8F4318}" type="presParOf" srcId="{05416680-7D99-4AB4-B863-6FF30ABE5222}" destId="{14985A20-D4E1-4615-A884-C7708B947CC9}" srcOrd="0" destOrd="0" presId="urn:microsoft.com/office/officeart/2005/8/layout/hierarchy4"/>
    <dgm:cxn modelId="{6691BAD5-C0F3-48A4-80A7-44838D1553C9}" type="presParOf" srcId="{05416680-7D99-4AB4-B863-6FF30ABE5222}" destId="{25AD4CAD-6EC8-4FA2-99CF-8FB5DA4DE3AD}" srcOrd="1" destOrd="0" presId="urn:microsoft.com/office/officeart/2005/8/layout/hierarchy4"/>
    <dgm:cxn modelId="{73A544F6-0DDC-4C96-B265-967D43D4A135}" type="presParOf" srcId="{05416680-7D99-4AB4-B863-6FF30ABE5222}" destId="{CA98FA03-3550-4ED5-88F4-7D0EBA5A6CEA}" srcOrd="2" destOrd="0" presId="urn:microsoft.com/office/officeart/2005/8/layout/hierarchy4"/>
    <dgm:cxn modelId="{4F2F9FBA-89A9-45CB-AF0A-D6F6B119C9FE}" type="presParOf" srcId="{CA98FA03-3550-4ED5-88F4-7D0EBA5A6CEA}" destId="{47DBEFA6-7B00-40F2-A7C2-893EE39E0BF9}" srcOrd="0" destOrd="0" presId="urn:microsoft.com/office/officeart/2005/8/layout/hierarchy4"/>
    <dgm:cxn modelId="{E94F7C9A-9757-4A89-9B1C-72F8D07D9D7F}" type="presParOf" srcId="{47DBEFA6-7B00-40F2-A7C2-893EE39E0BF9}" destId="{64A9A54F-B710-48EF-AAE6-6A64ABA66431}" srcOrd="0" destOrd="0" presId="urn:microsoft.com/office/officeart/2005/8/layout/hierarchy4"/>
    <dgm:cxn modelId="{E7B38B4C-E7D6-4C33-9C20-F35F22D25A73}" type="presParOf" srcId="{47DBEFA6-7B00-40F2-A7C2-893EE39E0BF9}" destId="{67B95343-92DD-4BB2-84CF-00EE8024E6C0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930DE-C17E-41A7-9B1D-63335527152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5D48A56-C0C7-4857-9FCC-7A1ECEEA77D6}">
      <dgm:prSet phldrT="[文本]" custT="1"/>
      <dgm:spPr>
        <a:solidFill>
          <a:srgbClr val="990000"/>
        </a:solidFill>
      </dgm:spPr>
      <dgm:t>
        <a:bodyPr/>
        <a:lstStyle/>
        <a:p>
          <a:r>
            <a:rPr lang="en-US" altLang="zh-CN" sz="2000" dirty="0" smtClean="0"/>
            <a:t>Register </a:t>
          </a:r>
        </a:p>
        <a:p>
          <a:r>
            <a:rPr lang="en-US" altLang="zh-CN" sz="2000" dirty="0" smtClean="0"/>
            <a:t>of the share-holders</a:t>
          </a:r>
          <a:endParaRPr lang="zh-CN" altLang="en-US" sz="2000" dirty="0"/>
        </a:p>
      </dgm:t>
    </dgm:pt>
    <dgm:pt modelId="{190C6B86-77E9-47E6-9E11-145DD130838D}" type="parTrans" cxnId="{F57A5566-9F8B-49DD-B216-66DC10AD2B47}">
      <dgm:prSet/>
      <dgm:spPr/>
      <dgm:t>
        <a:bodyPr/>
        <a:lstStyle/>
        <a:p>
          <a:endParaRPr lang="zh-CN" altLang="en-US"/>
        </a:p>
      </dgm:t>
    </dgm:pt>
    <dgm:pt modelId="{D760AB01-F33F-444E-8959-9E19CE37877B}" type="sibTrans" cxnId="{F57A5566-9F8B-49DD-B216-66DC10AD2B47}">
      <dgm:prSet/>
      <dgm:spPr/>
      <dgm:t>
        <a:bodyPr/>
        <a:lstStyle/>
        <a:p>
          <a:endParaRPr lang="zh-CN" altLang="en-US"/>
        </a:p>
      </dgm:t>
    </dgm:pt>
    <dgm:pt modelId="{D6A734D1-D533-436C-925F-BD320D6B8221}" type="pres">
      <dgm:prSet presAssocID="{C4B930DE-C17E-41A7-9B1D-6333552715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416680-7D99-4AB4-B863-6FF30ABE5222}" type="pres">
      <dgm:prSet presAssocID="{35D48A56-C0C7-4857-9FCC-7A1ECEEA77D6}" presName="vertOne" presStyleCnt="0"/>
      <dgm:spPr/>
    </dgm:pt>
    <dgm:pt modelId="{14985A20-D4E1-4615-A884-C7708B947CC9}" type="pres">
      <dgm:prSet presAssocID="{35D48A56-C0C7-4857-9FCC-7A1ECEEA77D6}" presName="txOne" presStyleLbl="node0" presStyleIdx="0" presStyleCnt="1" custLinFactNeighborX="-3529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A98FA03-3550-4ED5-88F4-7D0EBA5A6CEA}" type="pres">
      <dgm:prSet presAssocID="{35D48A56-C0C7-4857-9FCC-7A1ECEEA77D6}" presName="horzOne" presStyleCnt="0"/>
      <dgm:spPr/>
    </dgm:pt>
  </dgm:ptLst>
  <dgm:cxnLst>
    <dgm:cxn modelId="{F57A5566-9F8B-49DD-B216-66DC10AD2B47}" srcId="{C4B930DE-C17E-41A7-9B1D-633355271521}" destId="{35D48A56-C0C7-4857-9FCC-7A1ECEEA77D6}" srcOrd="0" destOrd="0" parTransId="{190C6B86-77E9-47E6-9E11-145DD130838D}" sibTransId="{D760AB01-F33F-444E-8959-9E19CE37877B}"/>
    <dgm:cxn modelId="{90ACA36B-4B61-48A2-A7EB-02B6AD1F76C7}" type="presOf" srcId="{C4B930DE-C17E-41A7-9B1D-633355271521}" destId="{D6A734D1-D533-436C-925F-BD320D6B8221}" srcOrd="0" destOrd="0" presId="urn:microsoft.com/office/officeart/2005/8/layout/hierarchy4"/>
    <dgm:cxn modelId="{8B007635-B4BB-481E-8C67-5F9F86D93B86}" type="presOf" srcId="{35D48A56-C0C7-4857-9FCC-7A1ECEEA77D6}" destId="{14985A20-D4E1-4615-A884-C7708B947CC9}" srcOrd="0" destOrd="0" presId="urn:microsoft.com/office/officeart/2005/8/layout/hierarchy4"/>
    <dgm:cxn modelId="{D692C5C2-1A57-44C0-8258-4C28AF2FF82A}" type="presParOf" srcId="{D6A734D1-D533-436C-925F-BD320D6B8221}" destId="{05416680-7D99-4AB4-B863-6FF30ABE5222}" srcOrd="0" destOrd="0" presId="urn:microsoft.com/office/officeart/2005/8/layout/hierarchy4"/>
    <dgm:cxn modelId="{5997E6FD-08A3-424A-AAFF-4AF531D3E1C4}" type="presParOf" srcId="{05416680-7D99-4AB4-B863-6FF30ABE5222}" destId="{14985A20-D4E1-4615-A884-C7708B947CC9}" srcOrd="0" destOrd="0" presId="urn:microsoft.com/office/officeart/2005/8/layout/hierarchy4"/>
    <dgm:cxn modelId="{FBE11CC6-37A7-4C0F-8EAA-2BCB250A2577}" type="presParOf" srcId="{05416680-7D99-4AB4-B863-6FF30ABE5222}" destId="{CA98FA03-3550-4ED5-88F4-7D0EBA5A6CEA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C662C-D441-4434-8B52-B48E8A6F776D}" type="datetimeFigureOut">
              <a:rPr lang="zh-CN" altLang="en-US" smtClean="0"/>
              <a:t>2012-9-7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D90DF-A3CD-4E7C-92E5-9D9EA70A6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62634-09ED-4A0F-8F20-446B081AED75}" type="datetimeFigureOut">
              <a:rPr lang="zh-CN" altLang="en-US" smtClean="0"/>
              <a:t>2012-9-7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685800"/>
            <a:ext cx="4908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DB69A-D4CC-45CC-8ACC-D373F3BEF4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8907" y="2253715"/>
            <a:ext cx="8827611" cy="155509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7814" y="4111096"/>
            <a:ext cx="7269798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51749" y="307325"/>
            <a:ext cx="2654053" cy="654786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89591" y="307325"/>
            <a:ext cx="7789069" cy="65478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131CE-35B4-4F9B-A473-0D82B47CDDB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5589588"/>
            <a:ext cx="10350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04813"/>
            <a:ext cx="1038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38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968" y="5643661"/>
            <a:ext cx="1594884" cy="115991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3556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9125"/>
            <a:ext cx="1038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377" y="4661930"/>
            <a:ext cx="8827611" cy="144089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0377" y="3074927"/>
            <a:ext cx="8827611" cy="158700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89591" y="1790207"/>
            <a:ext cx="5221561" cy="50649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4241" y="1790207"/>
            <a:ext cx="5221561" cy="50649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271" y="290531"/>
            <a:ext cx="9346883" cy="120914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271" y="1623952"/>
            <a:ext cx="4588700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271" y="2300737"/>
            <a:ext cx="4588700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75652" y="1623952"/>
            <a:ext cx="4590502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75652" y="2300737"/>
            <a:ext cx="4590502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273" y="288852"/>
            <a:ext cx="3416733" cy="1229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0414" y="288853"/>
            <a:ext cx="5805741" cy="61918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9273" y="1518151"/>
            <a:ext cx="3416733" cy="496253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5616" y="5078414"/>
            <a:ext cx="6231255" cy="5995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35616" y="648238"/>
            <a:ext cx="6231255" cy="435292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5616" y="5677948"/>
            <a:ext cx="6231255" cy="851440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271" y="290531"/>
            <a:ext cx="9346883" cy="12091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271" y="1692806"/>
            <a:ext cx="9346883" cy="4787882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271" y="6724196"/>
            <a:ext cx="2423266" cy="386255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6245-9BD8-4A2C-805F-3B8ADBE32B9B}" type="datetimeFigureOut">
              <a:rPr lang="zh-CN" altLang="en-US" smtClean="0"/>
              <a:pPr/>
              <a:t>2012-9-7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48354" y="6724196"/>
            <a:ext cx="3288718" cy="386255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442888" y="6724196"/>
            <a:ext cx="2423266" cy="386255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625D3-308D-41F6-9342-A94AD18F5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shen@chinaclear.com.cn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168" y="1539205"/>
            <a:ext cx="9346883" cy="1446550"/>
          </a:xfr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333333"/>
                </a:solidFill>
              </a:rPr>
              <a:t>Role </a:t>
            </a:r>
            <a:r>
              <a:rPr lang="en-US" altLang="zh-CN" b="1" dirty="0" smtClean="0">
                <a:solidFill>
                  <a:srgbClr val="333333"/>
                </a:solidFill>
              </a:rPr>
              <a:t>and </a:t>
            </a:r>
            <a:r>
              <a:rPr lang="en-US" altLang="zh-CN" b="1" dirty="0" smtClean="0">
                <a:solidFill>
                  <a:srgbClr val="333333"/>
                </a:solidFill>
              </a:rPr>
              <a:t>Responsibilities </a:t>
            </a:r>
            <a:r>
              <a:rPr lang="en-US" altLang="zh-CN" b="1" dirty="0" smtClean="0">
                <a:solidFill>
                  <a:srgbClr val="333333"/>
                </a:solidFill>
              </a:rPr>
              <a:t>of CSD in China's Investor Protection Scheme</a:t>
            </a:r>
            <a:endParaRPr lang="zh-CN" altLang="en-US" b="1" dirty="0">
              <a:solidFill>
                <a:srgbClr val="333333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40184" y="3555429"/>
            <a:ext cx="9346883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dirty="0" smtClean="0"/>
              <a:t>SHEN Bing</a:t>
            </a:r>
          </a:p>
          <a:p>
            <a:pPr algn="ctr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Panel Discussion at 16</a:t>
            </a:r>
            <a:r>
              <a:rPr lang="en-US" altLang="zh-CN" baseline="30000" dirty="0" smtClean="0">
                <a:solidFill>
                  <a:srgbClr val="C00000"/>
                </a:solidFill>
              </a:rPr>
              <a:t>th</a:t>
            </a:r>
            <a:r>
              <a:rPr lang="en-US" altLang="zh-CN" dirty="0" smtClean="0">
                <a:solidFill>
                  <a:srgbClr val="C00000"/>
                </a:solidFill>
              </a:rPr>
              <a:t> Annual Meeting of ACG</a:t>
            </a:r>
          </a:p>
          <a:p>
            <a:pPr algn="ctr">
              <a:buNone/>
            </a:pPr>
            <a:r>
              <a:rPr lang="en-US" altLang="zh-CN" dirty="0" smtClean="0"/>
              <a:t>Bali, September 20, 2012</a:t>
            </a:r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altLang="zh-CN" sz="4000" dirty="0" smtClean="0"/>
              <a:t>CSD‘s role and responsibilities – </a:t>
            </a:r>
            <a:r>
              <a:rPr lang="en-US" altLang="zh-CN" sz="4000" dirty="0" smtClean="0"/>
              <a:t>our Practice</a:t>
            </a:r>
            <a:endParaRPr lang="zh-CN" altLang="en-US" sz="4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808336" y="1683221"/>
            <a:ext cx="7056784" cy="3816424"/>
            <a:chOff x="571473" y="842947"/>
            <a:chExt cx="8115327" cy="4679886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571473" y="842947"/>
              <a:ext cx="8115327" cy="4567253"/>
            </a:xfrm>
            <a:prstGeom prst="roundRect">
              <a:avLst>
                <a:gd name="adj" fmla="val 7635"/>
              </a:avLst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2643188" y="914400"/>
              <a:ext cx="2428875" cy="1357312"/>
            </a:xfrm>
            <a:custGeom>
              <a:avLst/>
              <a:gdLst>
                <a:gd name="T0" fmla="*/ 0 w 1311"/>
                <a:gd name="T1" fmla="*/ 0 h 756"/>
                <a:gd name="T2" fmla="*/ 1111613 w 1311"/>
                <a:gd name="T3" fmla="*/ 1357312 h 756"/>
                <a:gd name="T4" fmla="*/ 2428875 w 1311"/>
                <a:gd name="T5" fmla="*/ 1357312 h 756"/>
                <a:gd name="T6" fmla="*/ 0 60000 65536"/>
                <a:gd name="T7" fmla="*/ 0 60000 65536"/>
                <a:gd name="T8" fmla="*/ 0 60000 65536"/>
                <a:gd name="T9" fmla="*/ 0 w 1311"/>
                <a:gd name="T10" fmla="*/ 0 h 756"/>
                <a:gd name="T11" fmla="*/ 1311 w 1311"/>
                <a:gd name="T12" fmla="*/ 756 h 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1" h="756">
                  <a:moveTo>
                    <a:pt x="0" y="0"/>
                  </a:moveTo>
                  <a:lnTo>
                    <a:pt x="600" y="756"/>
                  </a:lnTo>
                  <a:lnTo>
                    <a:pt x="1311" y="756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>
                <a:latin typeface="Franklin Gothic Book"/>
                <a:ea typeface="黑体" pitchFamily="49" charset="-122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 rot="10800000">
              <a:off x="3857625" y="3986212"/>
              <a:ext cx="2286000" cy="1357313"/>
            </a:xfrm>
            <a:custGeom>
              <a:avLst/>
              <a:gdLst>
                <a:gd name="T0" fmla="*/ 0 w 1311"/>
                <a:gd name="T1" fmla="*/ 0 h 756"/>
                <a:gd name="T2" fmla="*/ 1046224 w 1311"/>
                <a:gd name="T3" fmla="*/ 1357313 h 756"/>
                <a:gd name="T4" fmla="*/ 2286000 w 1311"/>
                <a:gd name="T5" fmla="*/ 1357313 h 756"/>
                <a:gd name="T6" fmla="*/ 0 60000 65536"/>
                <a:gd name="T7" fmla="*/ 0 60000 65536"/>
                <a:gd name="T8" fmla="*/ 0 60000 65536"/>
                <a:gd name="T9" fmla="*/ 0 w 1311"/>
                <a:gd name="T10" fmla="*/ 0 h 756"/>
                <a:gd name="T11" fmla="*/ 1311 w 1311"/>
                <a:gd name="T12" fmla="*/ 756 h 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1" h="756">
                  <a:moveTo>
                    <a:pt x="0" y="0"/>
                  </a:moveTo>
                  <a:lnTo>
                    <a:pt x="600" y="756"/>
                  </a:lnTo>
                  <a:lnTo>
                    <a:pt x="1311" y="756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>
                <a:latin typeface="Franklin Gothic Book"/>
                <a:ea typeface="黑体" pitchFamily="49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000125" y="2271712"/>
              <a:ext cx="2786063" cy="928688"/>
            </a:xfrm>
            <a:custGeom>
              <a:avLst/>
              <a:gdLst>
                <a:gd name="T0" fmla="*/ 0 w 1548"/>
                <a:gd name="T1" fmla="*/ 928688 h 452"/>
                <a:gd name="T2" fmla="*/ 2199334 w 1548"/>
                <a:gd name="T3" fmla="*/ 928688 h 452"/>
                <a:gd name="T4" fmla="*/ 2786063 w 1548"/>
                <a:gd name="T5" fmla="*/ 0 h 452"/>
                <a:gd name="T6" fmla="*/ 0 60000 65536"/>
                <a:gd name="T7" fmla="*/ 0 60000 65536"/>
                <a:gd name="T8" fmla="*/ 0 60000 65536"/>
                <a:gd name="T9" fmla="*/ 0 w 1548"/>
                <a:gd name="T10" fmla="*/ 0 h 452"/>
                <a:gd name="T11" fmla="*/ 1548 w 1548"/>
                <a:gd name="T12" fmla="*/ 452 h 4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8" h="452">
                  <a:moveTo>
                    <a:pt x="0" y="452"/>
                  </a:moveTo>
                  <a:lnTo>
                    <a:pt x="1222" y="452"/>
                  </a:lnTo>
                  <a:lnTo>
                    <a:pt x="1548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>
                <a:latin typeface="Franklin Gothic Book"/>
                <a:ea typeface="黑体" pitchFamily="49" charset="-122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 rot="10800000">
              <a:off x="5072063" y="3128962"/>
              <a:ext cx="2786062" cy="857250"/>
            </a:xfrm>
            <a:custGeom>
              <a:avLst/>
              <a:gdLst>
                <a:gd name="T0" fmla="*/ 0 w 1548"/>
                <a:gd name="T1" fmla="*/ 857250 h 452"/>
                <a:gd name="T2" fmla="*/ 2199333 w 1548"/>
                <a:gd name="T3" fmla="*/ 857250 h 452"/>
                <a:gd name="T4" fmla="*/ 2786062 w 1548"/>
                <a:gd name="T5" fmla="*/ 0 h 452"/>
                <a:gd name="T6" fmla="*/ 0 60000 65536"/>
                <a:gd name="T7" fmla="*/ 0 60000 65536"/>
                <a:gd name="T8" fmla="*/ 0 60000 65536"/>
                <a:gd name="T9" fmla="*/ 0 w 1548"/>
                <a:gd name="T10" fmla="*/ 0 h 452"/>
                <a:gd name="T11" fmla="*/ 1548 w 1548"/>
                <a:gd name="T12" fmla="*/ 452 h 4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8" h="452">
                  <a:moveTo>
                    <a:pt x="0" y="452"/>
                  </a:moveTo>
                  <a:lnTo>
                    <a:pt x="1222" y="452"/>
                  </a:lnTo>
                  <a:lnTo>
                    <a:pt x="1548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>
                <a:latin typeface="Franklin Gothic Book"/>
                <a:ea typeface="黑体" pitchFamily="49" charset="-122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072063" y="914400"/>
              <a:ext cx="1143000" cy="2227262"/>
            </a:xfrm>
            <a:custGeom>
              <a:avLst/>
              <a:gdLst>
                <a:gd name="T0" fmla="*/ 1143000 w 615"/>
                <a:gd name="T1" fmla="*/ 0 h 1223"/>
                <a:gd name="T2" fmla="*/ 0 w 615"/>
                <a:gd name="T3" fmla="*/ 1389535 h 1223"/>
                <a:gd name="T4" fmla="*/ 605883 w 615"/>
                <a:gd name="T5" fmla="*/ 2227262 h 1223"/>
                <a:gd name="T6" fmla="*/ 0 60000 65536"/>
                <a:gd name="T7" fmla="*/ 0 60000 65536"/>
                <a:gd name="T8" fmla="*/ 0 60000 65536"/>
                <a:gd name="T9" fmla="*/ 0 w 615"/>
                <a:gd name="T10" fmla="*/ 0 h 1223"/>
                <a:gd name="T11" fmla="*/ 615 w 615"/>
                <a:gd name="T12" fmla="*/ 1223 h 1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5" h="1223">
                  <a:moveTo>
                    <a:pt x="615" y="0"/>
                  </a:moveTo>
                  <a:lnTo>
                    <a:pt x="0" y="763"/>
                  </a:lnTo>
                  <a:lnTo>
                    <a:pt x="326" y="1223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>
                <a:latin typeface="Franklin Gothic Book"/>
                <a:ea typeface="黑体" pitchFamily="49" charset="-122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10800000">
              <a:off x="2643188" y="3200400"/>
              <a:ext cx="1214437" cy="2143125"/>
            </a:xfrm>
            <a:custGeom>
              <a:avLst/>
              <a:gdLst>
                <a:gd name="T0" fmla="*/ 1214437 w 615"/>
                <a:gd name="T1" fmla="*/ 0 h 1223"/>
                <a:gd name="T2" fmla="*/ 0 w 615"/>
                <a:gd name="T3" fmla="*/ 1337044 h 1223"/>
                <a:gd name="T4" fmla="*/ 643750 w 615"/>
                <a:gd name="T5" fmla="*/ 2143125 h 1223"/>
                <a:gd name="T6" fmla="*/ 0 60000 65536"/>
                <a:gd name="T7" fmla="*/ 0 60000 65536"/>
                <a:gd name="T8" fmla="*/ 0 60000 65536"/>
                <a:gd name="T9" fmla="*/ 0 w 615"/>
                <a:gd name="T10" fmla="*/ 0 h 1223"/>
                <a:gd name="T11" fmla="*/ 615 w 615"/>
                <a:gd name="T12" fmla="*/ 1223 h 1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5" h="1223">
                  <a:moveTo>
                    <a:pt x="615" y="0"/>
                  </a:moveTo>
                  <a:lnTo>
                    <a:pt x="0" y="763"/>
                  </a:lnTo>
                  <a:lnTo>
                    <a:pt x="326" y="1223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>
                <a:latin typeface="Franklin Gothic Book"/>
                <a:ea typeface="黑体" pitchFamily="49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914401"/>
              <a:ext cx="2000250" cy="1471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Establish knowledge base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1905000"/>
              <a:ext cx="22860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Unify </a:t>
              </a:r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solution standard 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0688" y="1856213"/>
              <a:ext cx="2819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Enhance </a:t>
              </a:r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voice </a:t>
              </a:r>
              <a:r>
                <a:rPr lang="en-US" altLang="zh-CN" sz="2400" dirty="0">
                  <a:latin typeface="Times New Roman" pitchFamily="18" charset="0"/>
                  <a:ea typeface="楷体_GB2312" pitchFamily="49" charset="-122"/>
                </a:rPr>
                <a:t>query </a:t>
              </a:r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self-service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4439" y="3343275"/>
              <a:ext cx="2062162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+mj-ea"/>
                  <a:ea typeface="+mj-ea"/>
                </a:rPr>
                <a:t>C</a:t>
              </a:r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all </a:t>
              </a:r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service Analysis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j-ea"/>
                <a:ea typeface="+mj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0688" y="3414712"/>
              <a:ext cx="214312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Service Skills  </a:t>
              </a:r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training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9000" y="4414837"/>
              <a:ext cx="2071688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Service</a:t>
              </a:r>
              <a:r>
                <a:rPr lang="en-US" altLang="zh-CN" dirty="0" smtClean="0">
                  <a:latin typeface="Times New Roman" pitchFamily="18" charset="0"/>
                  <a:ea typeface="楷体_GB2312" pitchFamily="49" charset="-122"/>
                </a:rPr>
                <a:t> </a:t>
              </a:r>
              <a:r>
                <a:rPr lang="en-US" altLang="zh-CN" sz="2400" dirty="0" smtClean="0">
                  <a:latin typeface="Times New Roman" pitchFamily="18" charset="0"/>
                  <a:ea typeface="楷体_GB2312" pitchFamily="49" charset="-122"/>
                </a:rPr>
                <a:t>monitoring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j-ea"/>
                <a:ea typeface="+mj-ea"/>
              </a:endParaRPr>
            </a:p>
          </p:txBody>
        </p:sp>
      </p:grpSp>
      <p:pic>
        <p:nvPicPr>
          <p:cNvPr id="23" name="图片 22" descr="stock-illustration-5721464-call-center-i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08" y="3051374"/>
            <a:ext cx="1584176" cy="15244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2192" y="0"/>
            <a:ext cx="9346883" cy="1323439"/>
          </a:xfrm>
        </p:spPr>
        <p:txBody>
          <a:bodyPr>
            <a:spAutoFit/>
          </a:bodyPr>
          <a:lstStyle/>
          <a:p>
            <a:r>
              <a:rPr lang="en-US" altLang="zh-CN" sz="4000" dirty="0" smtClean="0"/>
              <a:t>Development Initiatives to Foster Better Protection</a:t>
            </a:r>
            <a:endParaRPr lang="zh-CN" altLang="en-US" sz="4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0184" y="1755229"/>
            <a:ext cx="3600400" cy="3888432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atin typeface="Verdana"/>
              </a:rPr>
              <a:t>Market Reforms and Development </a:t>
            </a:r>
          </a:p>
          <a:p>
            <a:pPr lvl="1"/>
            <a:endParaRPr lang="en-US" altLang="zh-CN" sz="2000" dirty="0" smtClean="0">
              <a:latin typeface="Verdana"/>
            </a:endParaRP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Development </a:t>
            </a:r>
            <a:r>
              <a:rPr lang="en-US" altLang="zh-CN" sz="2000" dirty="0">
                <a:solidFill>
                  <a:srgbClr val="C00000"/>
                </a:solidFill>
                <a:latin typeface="Verdana"/>
              </a:rPr>
              <a:t>of multi-tier capital market </a:t>
            </a:r>
          </a:p>
          <a:p>
            <a:pPr lvl="1"/>
            <a:r>
              <a:rPr lang="en-US" altLang="zh-CN" sz="2000" dirty="0">
                <a:latin typeface="Verdana"/>
              </a:rPr>
              <a:t>Products </a:t>
            </a:r>
            <a:r>
              <a:rPr lang="en-US" altLang="zh-CN" sz="2000" dirty="0" smtClean="0">
                <a:latin typeface="Verdana"/>
              </a:rPr>
              <a:t>and trading innovations, </a:t>
            </a:r>
          </a:p>
          <a:p>
            <a:pPr lvl="1">
              <a:buNone/>
            </a:pPr>
            <a:r>
              <a:rPr lang="en-US" altLang="zh-CN" sz="2000" dirty="0" smtClean="0">
                <a:latin typeface="Verdana"/>
              </a:rPr>
              <a:t>    and increasingly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536528" y="2187277"/>
            <a:ext cx="6342979" cy="3438128"/>
            <a:chOff x="3536528" y="2187277"/>
            <a:chExt cx="6342979" cy="3438128"/>
          </a:xfrm>
        </p:grpSpPr>
        <p:pic>
          <p:nvPicPr>
            <p:cNvPr id="8" name="图片 7" descr="pengui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2592" y="3555429"/>
              <a:ext cx="2952328" cy="2040412"/>
            </a:xfrm>
            <a:prstGeom prst="rect">
              <a:avLst/>
            </a:prstGeom>
          </p:spPr>
        </p:pic>
        <p:pic>
          <p:nvPicPr>
            <p:cNvPr id="9" name="图片 8" descr="polar bea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2912" y="2187277"/>
              <a:ext cx="2886595" cy="343812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536528" y="2691333"/>
              <a:ext cx="35283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18869" lvl="1" indent="-314949" defTabSz="1007838">
                <a:spcBef>
                  <a:spcPct val="20000"/>
                </a:spcBef>
                <a:buFont typeface="Arial" pitchFamily="34" charset="0"/>
                <a:buChar char="–"/>
              </a:pPr>
              <a:r>
                <a:rPr lang="en-US" altLang="zh-CN" sz="2000" dirty="0" smtClean="0">
                  <a:solidFill>
                    <a:prstClr val="black"/>
                  </a:solidFill>
                  <a:latin typeface="Verdana"/>
                </a:rPr>
                <a:t>Growth of c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Verdana"/>
                </a:rPr>
                <a:t>ross 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Verdana"/>
                </a:rPr>
                <a:t>border 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Verdana"/>
                </a:rPr>
                <a:t>transactions</a:t>
              </a:r>
              <a:endParaRPr lang="en-US" altLang="zh-CN" sz="2000" dirty="0">
                <a:solidFill>
                  <a:prstClr val="black"/>
                </a:solidFill>
                <a:latin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271" y="290531"/>
            <a:ext cx="9346883" cy="1332874"/>
          </a:xfrm>
        </p:spPr>
        <p:txBody>
          <a:bodyPr wrap="square">
            <a:spAutoFit/>
          </a:bodyPr>
          <a:lstStyle/>
          <a:p>
            <a:r>
              <a:rPr lang="en-US" altLang="zh-CN" sz="4000" dirty="0" smtClean="0"/>
              <a:t>Development Initiatives to Foster Better Protection</a:t>
            </a:r>
            <a:endParaRPr lang="zh-CN" altLang="en-US" sz="4000" dirty="0">
              <a:solidFill>
                <a:srgbClr val="4B4B4B"/>
              </a:solidFill>
              <a:latin typeface="Verdan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0184" y="1539205"/>
            <a:ext cx="9145016" cy="39604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2000" dirty="0" smtClean="0">
              <a:latin typeface="Verdana"/>
            </a:endParaRPr>
          </a:p>
          <a:p>
            <a:pPr marL="377940" lvl="1" indent="-377940">
              <a:buFont typeface="Arial" pitchFamily="34" charset="0"/>
              <a:buChar char="•"/>
            </a:pPr>
            <a:endParaRPr lang="en-US" altLang="zh-CN" sz="2000" dirty="0" smtClean="0">
              <a:latin typeface="Verdana"/>
            </a:endParaRPr>
          </a:p>
          <a:p>
            <a:pPr marL="377940" lvl="1" indent="-377940">
              <a:buFont typeface="Arial" pitchFamily="34" charset="0"/>
              <a:buChar char="•"/>
            </a:pPr>
            <a:r>
              <a:rPr lang="en-US" altLang="zh-CN" sz="2500" dirty="0">
                <a:latin typeface="Verdana"/>
              </a:rPr>
              <a:t>Asset Protection</a:t>
            </a: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 Hybrid </a:t>
            </a:r>
            <a:r>
              <a:rPr lang="en-US" altLang="zh-CN" sz="2000" dirty="0">
                <a:solidFill>
                  <a:srgbClr val="C00000"/>
                </a:solidFill>
                <a:latin typeface="Verdana"/>
              </a:rPr>
              <a:t>account </a:t>
            </a:r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structure</a:t>
            </a:r>
            <a:r>
              <a:rPr lang="en-US" altLang="zh-CN" sz="2000" dirty="0">
                <a:solidFill>
                  <a:srgbClr val="C00000"/>
                </a:solidFill>
                <a:latin typeface="Verdana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without sacrificing transparency</a:t>
            </a:r>
            <a:endParaRPr lang="en-US" altLang="zh-CN" sz="2000" dirty="0">
              <a:solidFill>
                <a:srgbClr val="C00000"/>
              </a:solidFill>
              <a:latin typeface="Verdana"/>
            </a:endParaRPr>
          </a:p>
          <a:p>
            <a:pPr marL="881858" lvl="3" indent="-377940"/>
            <a:r>
              <a:rPr lang="en-US" altLang="zh-CN" sz="2100" dirty="0" smtClean="0">
                <a:latin typeface="Verdana"/>
              </a:rPr>
              <a:t>Single identification and account access for investors to all depository securities</a:t>
            </a:r>
            <a:endParaRPr lang="en-US" altLang="zh-CN" sz="2100" dirty="0">
              <a:latin typeface="Verdana"/>
            </a:endParaRPr>
          </a:p>
          <a:p>
            <a:pPr lvl="1"/>
            <a:r>
              <a:rPr lang="en-US" altLang="zh-CN" sz="2100" dirty="0" smtClean="0">
                <a:solidFill>
                  <a:srgbClr val="C00000"/>
                </a:solidFill>
                <a:latin typeface="Verdana"/>
              </a:rPr>
              <a:t> Portability of customer assets among different brokers</a:t>
            </a:r>
          </a:p>
          <a:p>
            <a:endParaRPr lang="en-US" altLang="zh-CN" sz="1600" dirty="0">
              <a:latin typeface="Verdana"/>
            </a:endParaRPr>
          </a:p>
          <a:p>
            <a:endParaRPr lang="en-US" altLang="zh-CN" sz="1700" dirty="0" smtClean="0">
              <a:latin typeface="Verdan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271" y="290531"/>
            <a:ext cx="9346883" cy="1332874"/>
          </a:xfrm>
        </p:spPr>
        <p:txBody>
          <a:bodyPr wrap="square">
            <a:spAutoFit/>
          </a:bodyPr>
          <a:lstStyle/>
          <a:p>
            <a:r>
              <a:rPr lang="en-US" altLang="zh-CN" sz="4000" dirty="0" smtClean="0"/>
              <a:t>Development Initiatives to Foster Better Protection</a:t>
            </a:r>
            <a:endParaRPr lang="zh-CN" altLang="en-US" sz="4000" dirty="0">
              <a:solidFill>
                <a:srgbClr val="4B4B4B"/>
              </a:solidFill>
              <a:latin typeface="Verdan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209" y="1611213"/>
            <a:ext cx="8640960" cy="3744416"/>
          </a:xfrm>
        </p:spPr>
        <p:txBody>
          <a:bodyPr>
            <a:normAutofit/>
          </a:bodyPr>
          <a:lstStyle/>
          <a:p>
            <a:pPr marL="377940" lvl="1" indent="-377940">
              <a:buFont typeface="Arial" pitchFamily="34" charset="0"/>
              <a:buChar char="•"/>
            </a:pPr>
            <a:endParaRPr lang="en-US" altLang="zh-CN" sz="2500" dirty="0" smtClean="0">
              <a:latin typeface="Verdana"/>
            </a:endParaRPr>
          </a:p>
          <a:p>
            <a:pPr marL="377940" lvl="1" indent="-377940">
              <a:buFont typeface="Arial" pitchFamily="34" charset="0"/>
              <a:buChar char="•"/>
            </a:pPr>
            <a:r>
              <a:rPr lang="en-US" altLang="zh-CN" sz="2500" dirty="0" smtClean="0">
                <a:latin typeface="Verdana"/>
              </a:rPr>
              <a:t>Asset Services</a:t>
            </a:r>
            <a:endParaRPr lang="en-US" altLang="zh-CN" sz="2000" dirty="0">
              <a:latin typeface="Verdana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latin typeface="Verdana"/>
              </a:rPr>
              <a:t>Move from </a:t>
            </a:r>
            <a:r>
              <a:rPr lang="en-US" altLang="zh-CN" sz="2000" dirty="0">
                <a:latin typeface="Verdana"/>
              </a:rPr>
              <a:t>transaction-oriented services to </a:t>
            </a:r>
            <a:r>
              <a:rPr lang="en-US" altLang="zh-CN" sz="2000" dirty="0" smtClean="0">
                <a:latin typeface="Verdana"/>
              </a:rPr>
              <a:t>customer-centered services </a:t>
            </a:r>
            <a:endParaRPr lang="en-US" altLang="zh-CN" sz="2000" dirty="0">
              <a:latin typeface="Verdana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Introduce new and flexible asset </a:t>
            </a:r>
            <a:r>
              <a:rPr lang="en-US" altLang="zh-CN" sz="2000" dirty="0">
                <a:solidFill>
                  <a:srgbClr val="C00000"/>
                </a:solidFill>
                <a:latin typeface="Verdana"/>
              </a:rPr>
              <a:t>services for issuers and investors, </a:t>
            </a:r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including employee </a:t>
            </a:r>
            <a:r>
              <a:rPr lang="en-US" altLang="zh-CN" sz="2000" dirty="0">
                <a:solidFill>
                  <a:srgbClr val="C00000"/>
                </a:solidFill>
                <a:latin typeface="Verdana"/>
              </a:rPr>
              <a:t>share ownership program, collateral management, </a:t>
            </a:r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and </a:t>
            </a:r>
            <a:r>
              <a:rPr lang="en-US" altLang="zh-CN" sz="2000" dirty="0">
                <a:solidFill>
                  <a:srgbClr val="C00000"/>
                </a:solidFill>
                <a:latin typeface="Verdana"/>
              </a:rPr>
              <a:t>etc.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zh-CN" sz="2000" dirty="0" smtClean="0">
                <a:latin typeface="Verdana"/>
              </a:rPr>
              <a:t>Explore asset services for cross-boarder transactions</a:t>
            </a:r>
            <a:endParaRPr lang="en-US" altLang="zh-CN" sz="2000" dirty="0">
              <a:latin typeface="Verdana"/>
            </a:endParaRPr>
          </a:p>
          <a:p>
            <a:pPr marL="377940" lvl="1" indent="-377940">
              <a:buFont typeface="Arial" pitchFamily="34" charset="0"/>
              <a:buChar char="•"/>
            </a:pPr>
            <a:endParaRPr lang="en-US" altLang="zh-CN" sz="2500" dirty="0" smtClean="0">
              <a:latin typeface="Verdan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271" y="290531"/>
            <a:ext cx="9346883" cy="1332874"/>
          </a:xfrm>
        </p:spPr>
        <p:txBody>
          <a:bodyPr wrap="square">
            <a:spAutoFit/>
          </a:bodyPr>
          <a:lstStyle/>
          <a:p>
            <a:r>
              <a:rPr lang="en-US" altLang="zh-CN" sz="4000" dirty="0" smtClean="0"/>
              <a:t>Development Initiatives to Foster Better Protection</a:t>
            </a:r>
            <a:endParaRPr lang="zh-CN" altLang="en-US" sz="4000" dirty="0">
              <a:solidFill>
                <a:srgbClr val="4B4B4B"/>
              </a:solidFill>
              <a:latin typeface="Verdan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6168" y="1467197"/>
            <a:ext cx="5537537" cy="4464496"/>
          </a:xfrm>
        </p:spPr>
        <p:txBody>
          <a:bodyPr>
            <a:normAutofit/>
          </a:bodyPr>
          <a:lstStyle/>
          <a:p>
            <a:pPr marL="377940" lvl="1" indent="-377940">
              <a:buFont typeface="Arial" pitchFamily="34" charset="0"/>
              <a:buChar char="•"/>
            </a:pPr>
            <a:endParaRPr lang="en-US" altLang="zh-CN" sz="2500" dirty="0" smtClean="0">
              <a:latin typeface="Verdana"/>
            </a:endParaRPr>
          </a:p>
          <a:p>
            <a:pPr marL="377940" lvl="1" indent="-377940">
              <a:buFont typeface="Arial" pitchFamily="34" charset="0"/>
              <a:buChar char="•"/>
            </a:pPr>
            <a:r>
              <a:rPr lang="en-US" altLang="zh-CN" sz="2500" dirty="0" smtClean="0">
                <a:latin typeface="Verdana"/>
              </a:rPr>
              <a:t>Investor </a:t>
            </a:r>
            <a:r>
              <a:rPr lang="en-US" altLang="zh-CN" sz="2500" dirty="0">
                <a:latin typeface="Verdana"/>
              </a:rPr>
              <a:t>Service and Education</a:t>
            </a: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Connect </a:t>
            </a:r>
            <a:r>
              <a:rPr lang="en-US" altLang="zh-CN" sz="2000" dirty="0">
                <a:solidFill>
                  <a:srgbClr val="C00000"/>
                </a:solidFill>
                <a:latin typeface="Verdana"/>
              </a:rPr>
              <a:t>with </a:t>
            </a:r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investor via new technologies</a:t>
            </a:r>
            <a:endParaRPr lang="en-US" altLang="zh-CN" sz="2000" dirty="0">
              <a:solidFill>
                <a:srgbClr val="C00000"/>
              </a:solidFill>
              <a:latin typeface="Verdana"/>
            </a:endParaRPr>
          </a:p>
          <a:p>
            <a:pPr lvl="1"/>
            <a:r>
              <a:rPr lang="en-US" altLang="zh-CN" sz="2000" dirty="0" smtClean="0">
                <a:latin typeface="Verdana"/>
              </a:rPr>
              <a:t>Continuous improvement of services and call center</a:t>
            </a:r>
            <a:endParaRPr lang="en-US" altLang="zh-CN" sz="2000" dirty="0">
              <a:latin typeface="Verdana"/>
            </a:endParaRP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Commercial application of data warehouse </a:t>
            </a:r>
            <a:endParaRPr lang="en-US" altLang="zh-CN" sz="2000" dirty="0">
              <a:solidFill>
                <a:srgbClr val="C00000"/>
              </a:solidFill>
              <a:latin typeface="Verdana"/>
            </a:endParaRPr>
          </a:p>
          <a:p>
            <a:pPr lvl="1"/>
            <a:r>
              <a:rPr lang="en-US" altLang="zh-CN" sz="2000" dirty="0" smtClean="0">
                <a:latin typeface="Verdana"/>
              </a:rPr>
              <a:t>Overhaul of company website </a:t>
            </a:r>
          </a:p>
          <a:p>
            <a:pPr lvl="1">
              <a:buNone/>
            </a:pPr>
            <a:endParaRPr lang="zh-CN" altLang="en-US" sz="2000" dirty="0">
              <a:latin typeface="Verdan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7" name="图片 6" descr="营业部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1611213"/>
            <a:ext cx="4464496" cy="2505075"/>
          </a:xfrm>
          <a:prstGeom prst="rect">
            <a:avLst/>
          </a:prstGeom>
        </p:spPr>
      </p:pic>
      <p:pic>
        <p:nvPicPr>
          <p:cNvPr id="6" name="图片 5" descr="营业部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760" y="3267397"/>
            <a:ext cx="443264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271" y="1692806"/>
            <a:ext cx="8993921" cy="3662823"/>
          </a:xfrm>
        </p:spPr>
        <p:txBody>
          <a:bodyPr/>
          <a:lstStyle/>
          <a:p>
            <a:pPr algn="ctr">
              <a:buNone/>
            </a:pPr>
            <a:r>
              <a:rPr lang="en-US" altLang="zh-CN" sz="4800" dirty="0" smtClean="0"/>
              <a:t>Thank you </a:t>
            </a:r>
          </a:p>
          <a:p>
            <a:pPr algn="ctr">
              <a:buNone/>
            </a:pPr>
            <a:r>
              <a:rPr lang="en-US" altLang="zh-CN" dirty="0" smtClean="0">
                <a:hlinkClick r:id="rId2"/>
              </a:rPr>
              <a:t>bshen@chinaclear.com.cn</a:t>
            </a:r>
            <a:endParaRPr lang="en-US" altLang="zh-CN" dirty="0" smtClean="0"/>
          </a:p>
          <a:p>
            <a:pPr algn="ctr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176" y="531093"/>
            <a:ext cx="9346883" cy="1209146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Contents</a:t>
            </a:r>
            <a:br>
              <a:rPr lang="en-US" altLang="zh-CN" sz="4000" dirty="0" smtClean="0"/>
            </a:br>
            <a:endParaRPr lang="zh-CN" altLang="en-US" sz="4000" dirty="0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512192" y="1899245"/>
            <a:ext cx="9433048" cy="34563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latin typeface="Verdana"/>
              </a:rPr>
              <a:t>Call </a:t>
            </a:r>
            <a:r>
              <a:rPr lang="en-US" altLang="zh-CN" sz="2400" dirty="0" smtClean="0">
                <a:latin typeface="Verdana"/>
              </a:rPr>
              <a:t>for </a:t>
            </a:r>
            <a:r>
              <a:rPr lang="en-US" altLang="zh-CN" sz="2400" dirty="0" smtClean="0">
                <a:latin typeface="Verdana"/>
              </a:rPr>
              <a:t>More </a:t>
            </a:r>
            <a:r>
              <a:rPr lang="en-US" altLang="zh-CN" sz="2400" dirty="0" smtClean="0">
                <a:latin typeface="Verdana"/>
              </a:rPr>
              <a:t>R</a:t>
            </a:r>
            <a:r>
              <a:rPr lang="en-US" altLang="zh-CN" sz="2400" dirty="0" smtClean="0">
                <a:latin typeface="Verdana"/>
              </a:rPr>
              <a:t>esponsibility</a:t>
            </a:r>
            <a:endParaRPr lang="en-US" altLang="zh-CN" sz="2400" dirty="0" smtClean="0">
              <a:latin typeface="Verdan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C00000"/>
                </a:solidFill>
                <a:latin typeface="Verdana"/>
              </a:rPr>
              <a:t>China's Stock Market Structure and Investor Protection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latin typeface="Verdana"/>
              </a:rPr>
              <a:t>CSD’s Role and Responsibilities- Our Practice </a:t>
            </a:r>
            <a:endParaRPr lang="en-US" altLang="zh-CN" sz="2400" dirty="0" smtClean="0">
              <a:latin typeface="Verdan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C00000"/>
                </a:solidFill>
                <a:latin typeface="Verdana"/>
              </a:rPr>
              <a:t>Development Initiatives to Foster Better Protection</a:t>
            </a:r>
            <a:endParaRPr lang="en-US" altLang="zh-CN" sz="2400" dirty="0" smtClean="0">
              <a:solidFill>
                <a:srgbClr val="C00000"/>
              </a:solidFill>
              <a:latin typeface="Verdana"/>
            </a:endParaRPr>
          </a:p>
          <a:p>
            <a:endParaRPr lang="zh-CN" altLang="en-US" sz="1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176" y="387077"/>
            <a:ext cx="9346883" cy="707886"/>
          </a:xfrm>
        </p:spPr>
        <p:txBody>
          <a:bodyPr>
            <a:spAutoFit/>
          </a:bodyPr>
          <a:lstStyle/>
          <a:p>
            <a:r>
              <a:rPr lang="en-US" altLang="zh-CN" sz="4000" dirty="0" smtClean="0"/>
              <a:t>Call for More Responsibility</a:t>
            </a:r>
            <a:endParaRPr lang="zh-CN" altLang="en-US" sz="4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2192" y="1539205"/>
            <a:ext cx="9496919" cy="3744416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latin typeface="Verdana"/>
              </a:rPr>
              <a:t>CSDs are very </a:t>
            </a:r>
            <a:r>
              <a:rPr lang="en-US" altLang="zh-CN" sz="2400" dirty="0" smtClean="0">
                <a:latin typeface="Verdana"/>
              </a:rPr>
              <a:t>i</a:t>
            </a:r>
            <a:r>
              <a:rPr lang="en-US" altLang="zh-CN" sz="2400" dirty="0" smtClean="0">
                <a:latin typeface="Verdana"/>
              </a:rPr>
              <a:t>mportant financial market infrastructures  that support investor protection via asset protection and services, thus strengthen investor confidence</a:t>
            </a:r>
          </a:p>
          <a:p>
            <a:endParaRPr lang="en-US" altLang="zh-CN" sz="2400" dirty="0" smtClean="0">
              <a:latin typeface="Verdana"/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  <a:latin typeface="Verdana"/>
              </a:rPr>
              <a:t>Debate and discussions about investor protection issues since the financial melt-down 2008</a:t>
            </a:r>
          </a:p>
          <a:p>
            <a:endParaRPr lang="en-US" altLang="zh-CN" sz="2400" dirty="0" smtClean="0">
              <a:latin typeface="Verdana"/>
            </a:endParaRPr>
          </a:p>
          <a:p>
            <a:r>
              <a:rPr lang="en-US" altLang="zh-CN" sz="2400" dirty="0" smtClean="0">
                <a:latin typeface="Verdana"/>
              </a:rPr>
              <a:t>CPSS/IOSCO </a:t>
            </a:r>
            <a:r>
              <a:rPr lang="en-US" altLang="zh-CN" sz="2400" dirty="0" smtClean="0">
                <a:latin typeface="Verdana"/>
              </a:rPr>
              <a:t>New </a:t>
            </a:r>
            <a:r>
              <a:rPr lang="en-US" altLang="zh-CN" sz="2400" dirty="0" smtClean="0">
                <a:latin typeface="Verdana"/>
              </a:rPr>
              <a:t>Standards </a:t>
            </a:r>
            <a:r>
              <a:rPr lang="en-US" altLang="zh-CN" sz="2400" dirty="0" smtClean="0">
                <a:latin typeface="Verdana"/>
              </a:rPr>
              <a:t>(PFMI) advocate </a:t>
            </a:r>
            <a:r>
              <a:rPr lang="en-US" altLang="zh-CN" sz="2400" dirty="0" smtClean="0">
                <a:latin typeface="Verdana"/>
              </a:rPr>
              <a:t>reform of CSD account structure in order to achieve greater investor transparency and protections</a:t>
            </a:r>
            <a:endParaRPr lang="en-US" altLang="zh-CN" sz="2400" dirty="0" smtClean="0">
              <a:latin typeface="Verdan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US" altLang="zh-CN" sz="2400" dirty="0" smtClean="0">
                <a:latin typeface="Verdana"/>
              </a:rPr>
              <a:t>A Market Dominated by Retail Inv</a:t>
            </a:r>
            <a:r>
              <a:rPr lang="en-US" altLang="zh-CN" sz="2400" dirty="0" smtClean="0">
                <a:latin typeface="Verdana" pitchFamily="34" charset="0"/>
              </a:rPr>
              <a:t>estors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6" name="内容占位符 10" descr="营业部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24" y="2259285"/>
            <a:ext cx="4752529" cy="3564397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656208" y="243061"/>
            <a:ext cx="9346883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000" dirty="0" smtClean="0">
                <a:latin typeface="+mj-lt"/>
                <a:ea typeface="+mj-ea"/>
                <a:cs typeface="+mj-cs"/>
              </a:rPr>
              <a:t>China‘s Stock Market Structure </a:t>
            </a:r>
            <a:r>
              <a:rPr lang="en-US" altLang="zh-CN" sz="4000" dirty="0" smtClean="0">
                <a:latin typeface="+mj-lt"/>
                <a:ea typeface="+mj-ea"/>
                <a:cs typeface="+mj-cs"/>
              </a:rPr>
              <a:t>and </a:t>
            </a:r>
            <a:r>
              <a:rPr lang="en-US" altLang="zh-CN" sz="4000" dirty="0" smtClean="0">
                <a:latin typeface="+mj-lt"/>
                <a:ea typeface="+mj-ea"/>
                <a:cs typeface="+mj-cs"/>
              </a:rPr>
              <a:t>Investor Protection Framework</a:t>
            </a:r>
            <a:endParaRPr lang="zh-CN" altLang="en-US" sz="40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文本占位符 2"/>
          <p:cNvSpPr txBox="1">
            <a:spLocks/>
          </p:cNvSpPr>
          <p:nvPr/>
        </p:nvSpPr>
        <p:spPr>
          <a:xfrm>
            <a:off x="671670" y="1763612"/>
            <a:ext cx="9065929" cy="86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内容占位符 9" descr="营业部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4" y="2259285"/>
            <a:ext cx="4752529" cy="3600398"/>
          </a:xfrm>
          <a:prstGeom prst="rect">
            <a:avLst/>
          </a:prstGeom>
        </p:spPr>
      </p:pic>
      <p:sp>
        <p:nvSpPr>
          <p:cNvPr id="10" name="内容占位符 8"/>
          <p:cNvSpPr txBox="1">
            <a:spLocks/>
          </p:cNvSpPr>
          <p:nvPr/>
        </p:nvSpPr>
        <p:spPr>
          <a:xfrm>
            <a:off x="5624760" y="2187277"/>
            <a:ext cx="4385410" cy="40053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90 million individual investors, ~13% of urban residents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Contribute 80% of trading volume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Hold 50% of ‘liquid’ market value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130 million active securities accounts, with 10~15million new accounts opened in each one 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4"/>
          <p:cNvSpPr txBox="1">
            <a:spLocks/>
          </p:cNvSpPr>
          <p:nvPr/>
        </p:nvSpPr>
        <p:spPr>
          <a:xfrm>
            <a:off x="7595288" y="6876596"/>
            <a:ext cx="2423266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625D3-308D-41F6-9342-A94AD18F5D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2192" y="243061"/>
            <a:ext cx="9346883" cy="1323439"/>
          </a:xfrm>
        </p:spPr>
        <p:txBody>
          <a:bodyPr>
            <a:spAutoFit/>
          </a:bodyPr>
          <a:lstStyle/>
          <a:p>
            <a:r>
              <a:rPr lang="en-US" altLang="zh-CN" sz="4000" dirty="0" smtClean="0"/>
              <a:t>China‘s Market Structure and </a:t>
            </a:r>
            <a:r>
              <a:rPr lang="en-US" altLang="zh-CN" sz="4000" dirty="0" smtClean="0"/>
              <a:t>Investor </a:t>
            </a:r>
            <a:r>
              <a:rPr lang="en-US" altLang="zh-CN" sz="4000" dirty="0" smtClean="0"/>
              <a:t>Protection Framework</a:t>
            </a:r>
            <a:endParaRPr lang="zh-CN" altLang="en-US" sz="4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1900" dirty="0" smtClean="0">
                <a:latin typeface="Verdana"/>
              </a:rPr>
              <a:t> </a:t>
            </a:r>
            <a:endParaRPr lang="en-US" altLang="zh-CN" sz="1900" dirty="0" smtClean="0">
              <a:latin typeface="Verdana"/>
            </a:endParaRPr>
          </a:p>
          <a:p>
            <a:pPr>
              <a:buNone/>
            </a:pPr>
            <a:endParaRPr lang="en-US" altLang="zh-CN" sz="1900" dirty="0" smtClean="0">
              <a:latin typeface="Verdana"/>
            </a:endParaRPr>
          </a:p>
          <a:p>
            <a:endParaRPr lang="zh-CN" altLang="en-US" sz="19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96168" y="1539205"/>
          <a:ext cx="9793088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4608512"/>
                <a:gridCol w="2808312"/>
              </a:tblGrid>
              <a:tr h="38783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Organizations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Main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Responsibilities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Laws</a:t>
                      </a:r>
                      <a:r>
                        <a:rPr lang="en-US" altLang="zh-CN" baseline="0" dirty="0" smtClean="0"/>
                        <a:t> &amp; Regulations</a:t>
                      </a:r>
                      <a:endParaRPr lang="zh-CN" altLang="en-US" dirty="0"/>
                    </a:p>
                  </a:txBody>
                  <a:tcPr/>
                </a:tc>
              </a:tr>
              <a:tr h="1446582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Investor</a:t>
                      </a:r>
                      <a:r>
                        <a:rPr lang="en-US" altLang="zh-CN" sz="1800" b="1" baseline="0" dirty="0" smtClean="0"/>
                        <a:t> Protection Bureau, China Securities Regulatory Commission (CSRC)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Regulation</a:t>
                      </a:r>
                      <a:r>
                        <a:rPr lang="en-US" altLang="zh-CN" sz="1800" baseline="0" dirty="0" smtClean="0"/>
                        <a:t> and policy making; Establishing and improving investor protection  and remedy scheme; Supervising and coordinating  SROs and intermediaries activities in this regard, and etc.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dirty="0" smtClean="0"/>
                        <a:t>Law of</a:t>
                      </a:r>
                      <a:r>
                        <a:rPr lang="en-US" altLang="zh-CN" sz="1800" i="1" baseline="0" dirty="0" smtClean="0"/>
                        <a:t> People’s Republic of China on Securities(2005), Rules on Supervision and Risk Disposal of Securities Companies (2008)</a:t>
                      </a:r>
                      <a:endParaRPr lang="zh-CN" altLang="en-US" sz="1800" i="1" dirty="0"/>
                    </a:p>
                  </a:txBody>
                  <a:tcPr/>
                </a:tc>
              </a:tr>
              <a:tr h="1164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China</a:t>
                      </a:r>
                      <a:r>
                        <a:rPr lang="en-US" altLang="zh-CN" sz="1800" b="1" baseline="0" dirty="0" smtClean="0"/>
                        <a:t> </a:t>
                      </a:r>
                      <a:r>
                        <a:rPr lang="en-US" altLang="zh-CN" sz="1800" b="1" dirty="0" smtClean="0"/>
                        <a:t>Securities Investor Protection Fund Co.</a:t>
                      </a:r>
                      <a:r>
                        <a:rPr lang="en-US" altLang="zh-CN" sz="1800" b="1" baseline="0" dirty="0" smtClean="0"/>
                        <a:t> Ltd</a:t>
                      </a:r>
                      <a:r>
                        <a:rPr lang="en-US" altLang="zh-CN" sz="1800" b="1" dirty="0" smtClean="0"/>
                        <a:t> (SIPF)</a:t>
                      </a:r>
                    </a:p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Raising</a:t>
                      </a:r>
                      <a:r>
                        <a:rPr lang="en-US" altLang="zh-CN" sz="1800" baseline="0" dirty="0" smtClean="0"/>
                        <a:t> and managing the SIPF fund;  Monitoring financial risks of securities firms; Participating in resolution process  of insolvent  firms, and etc.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dirty="0" smtClean="0"/>
                        <a:t>Administration</a:t>
                      </a:r>
                      <a:r>
                        <a:rPr lang="en-US" altLang="zh-CN" sz="1800" i="1" baseline="0" dirty="0" smtClean="0"/>
                        <a:t> </a:t>
                      </a:r>
                      <a:r>
                        <a:rPr lang="en-US" altLang="zh-CN" sz="1800" i="1" dirty="0" smtClean="0"/>
                        <a:t>Measures for Securities Investor Protection</a:t>
                      </a:r>
                      <a:r>
                        <a:rPr lang="en-US" altLang="zh-CN" sz="1800" i="1" baseline="0" dirty="0" smtClean="0"/>
                        <a:t> Fund (2005)</a:t>
                      </a:r>
                      <a:endParaRPr lang="zh-CN" altLang="en-US" sz="1800" i="1" dirty="0"/>
                    </a:p>
                  </a:txBody>
                  <a:tcPr/>
                </a:tc>
              </a:tr>
              <a:tr h="1164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Shanghai</a:t>
                      </a:r>
                      <a:r>
                        <a:rPr lang="en-US" altLang="zh-CN" sz="1800" b="1" baseline="0" dirty="0" smtClean="0"/>
                        <a:t> &amp; Shenzhen Stock Exchanges </a:t>
                      </a:r>
                    </a:p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aseline="0" dirty="0" smtClean="0"/>
                        <a:t>Supervising and implementing information disclosure of public companies; </a:t>
                      </a:r>
                      <a:r>
                        <a:rPr lang="en-US" altLang="zh-CN" sz="1800" dirty="0" smtClean="0"/>
                        <a:t>Investor</a:t>
                      </a:r>
                      <a:r>
                        <a:rPr lang="en-US" altLang="zh-CN" sz="1800" baseline="0" dirty="0" smtClean="0"/>
                        <a:t> education and r</a:t>
                      </a:r>
                      <a:r>
                        <a:rPr lang="en-US" altLang="zh-CN" sz="1800" baseline="0" dirty="0" smtClean="0"/>
                        <a:t>isk alert for products and companies, and etc. 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dirty="0" smtClean="0"/>
                        <a:t>Administrative</a:t>
                      </a:r>
                      <a:r>
                        <a:rPr lang="en-US" altLang="zh-CN" sz="1800" i="1" baseline="0" dirty="0" smtClean="0"/>
                        <a:t> Measures for Stock Exchanges (2001)</a:t>
                      </a:r>
                      <a:endParaRPr lang="zh-CN" altLang="en-US" sz="1800" i="1" dirty="0"/>
                    </a:p>
                  </a:txBody>
                  <a:tcPr/>
                </a:tc>
              </a:tr>
              <a:tr h="1164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China Securities</a:t>
                      </a:r>
                      <a:r>
                        <a:rPr lang="en-US" altLang="zh-CN" sz="1800" b="1" baseline="0" dirty="0" smtClean="0"/>
                        <a:t> Depository &amp; Clearing Co. Ltd  (SD&amp;C)</a:t>
                      </a:r>
                      <a:endParaRPr lang="zh-CN" altLang="en-US" sz="1800" b="1" dirty="0" smtClean="0"/>
                    </a:p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Asset protection</a:t>
                      </a:r>
                      <a:r>
                        <a:rPr lang="en-US" altLang="zh-CN" sz="1800" baseline="0" dirty="0" smtClean="0"/>
                        <a:t> and servicing;  Mitigation of systemic risks concerning the CSD; Investor education and service etc.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baseline="0" dirty="0" smtClean="0"/>
                        <a:t>Administration Measures for Securities Registration, Clearing and Settlement (2006)</a:t>
                      </a:r>
                      <a:endParaRPr lang="zh-CN" altLang="en-US" sz="18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271" y="290531"/>
            <a:ext cx="9346883" cy="707886"/>
          </a:xfrm>
        </p:spPr>
        <p:txBody>
          <a:bodyPr>
            <a:spAutoFit/>
          </a:bodyPr>
          <a:lstStyle/>
          <a:p>
            <a:r>
              <a:rPr lang="en-US" altLang="zh-CN" sz="4000" dirty="0" smtClean="0"/>
              <a:t>CSD‘s role and responsibilities – our Practice</a:t>
            </a:r>
            <a:endParaRPr lang="zh-CN" altLang="en-US" sz="4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4160" y="1251173"/>
            <a:ext cx="4536504" cy="43924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800" dirty="0">
                <a:latin typeface="Verdana"/>
              </a:rPr>
              <a:t>Asset Protection  </a:t>
            </a:r>
          </a:p>
          <a:p>
            <a:pPr lvl="1"/>
            <a:endParaRPr lang="en-US" altLang="zh-CN" sz="2400" dirty="0" smtClean="0">
              <a:latin typeface="Verdana"/>
            </a:endParaRPr>
          </a:p>
          <a:p>
            <a:pPr lvl="1"/>
            <a:r>
              <a:rPr lang="en-US" altLang="zh-CN" sz="2400" dirty="0" smtClean="0">
                <a:latin typeface="Verdana"/>
              </a:rPr>
              <a:t>Legal basis</a:t>
            </a:r>
          </a:p>
          <a:p>
            <a:pPr lvl="2"/>
            <a:r>
              <a:rPr lang="en-US" altLang="zh-CN" sz="2400" dirty="0" smtClean="0">
                <a:solidFill>
                  <a:srgbClr val="C00000"/>
                </a:solidFill>
                <a:latin typeface="Verdana"/>
              </a:rPr>
              <a:t>Direct holding market</a:t>
            </a:r>
          </a:p>
          <a:p>
            <a:pPr lvl="2"/>
            <a:r>
              <a:rPr lang="en-US" altLang="zh-CN" sz="2400" dirty="0" smtClean="0">
                <a:latin typeface="Verdana"/>
              </a:rPr>
              <a:t>Segregated account structure at the level of CSD</a:t>
            </a:r>
          </a:p>
          <a:p>
            <a:pPr lvl="2"/>
            <a:r>
              <a:rPr lang="en-US" altLang="zh-CN" sz="2400" dirty="0" smtClean="0">
                <a:solidFill>
                  <a:srgbClr val="C00000"/>
                </a:solidFill>
                <a:latin typeface="Verdana"/>
              </a:rPr>
              <a:t>Real-name account discipline</a:t>
            </a:r>
          </a:p>
          <a:p>
            <a:pPr lvl="2"/>
            <a:endParaRPr lang="en-US" altLang="zh-CN" sz="2400" dirty="0" smtClean="0">
              <a:latin typeface="Verdana"/>
            </a:endParaRPr>
          </a:p>
          <a:p>
            <a:pPr lvl="1"/>
            <a:r>
              <a:rPr lang="en-US" altLang="zh-CN" sz="2400" dirty="0" smtClean="0">
                <a:latin typeface="Verdana"/>
              </a:rPr>
              <a:t>Operational advantages</a:t>
            </a:r>
          </a:p>
          <a:p>
            <a:pPr lvl="2"/>
            <a:r>
              <a:rPr lang="en-US" altLang="zh-CN" sz="2400" dirty="0" smtClean="0">
                <a:solidFill>
                  <a:srgbClr val="C00000"/>
                </a:solidFill>
                <a:latin typeface="Verdana"/>
              </a:rPr>
              <a:t>Fully dematerialized</a:t>
            </a:r>
          </a:p>
          <a:p>
            <a:pPr lvl="2"/>
            <a:r>
              <a:rPr lang="en-US" altLang="zh-CN" sz="2400" dirty="0" smtClean="0">
                <a:latin typeface="Verdana"/>
              </a:rPr>
              <a:t>Strong Book entry system and  communications networks </a:t>
            </a:r>
            <a:endParaRPr lang="en-US" altLang="zh-CN" sz="2400" dirty="0" smtClean="0">
              <a:latin typeface="Verdan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760664" y="1467197"/>
            <a:ext cx="4968552" cy="4032448"/>
            <a:chOff x="5192712" y="1467197"/>
            <a:chExt cx="4968552" cy="4032448"/>
          </a:xfrm>
        </p:grpSpPr>
        <p:graphicFrame>
          <p:nvGraphicFramePr>
            <p:cNvPr id="10" name="图示 9"/>
            <p:cNvGraphicFramePr/>
            <p:nvPr/>
          </p:nvGraphicFramePr>
          <p:xfrm>
            <a:off x="5480744" y="1467197"/>
            <a:ext cx="3245785" cy="2379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1" name="图示 30"/>
            <p:cNvGraphicFramePr/>
            <p:nvPr/>
          </p:nvGraphicFramePr>
          <p:xfrm>
            <a:off x="5408736" y="4059485"/>
            <a:ext cx="1944215" cy="14401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aphicFrame>
          <p:nvGraphicFramePr>
            <p:cNvPr id="32" name="图示 31"/>
            <p:cNvGraphicFramePr/>
            <p:nvPr/>
          </p:nvGraphicFramePr>
          <p:xfrm>
            <a:off x="7568976" y="4059485"/>
            <a:ext cx="1080120" cy="14401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cxnSp>
          <p:nvCxnSpPr>
            <p:cNvPr id="34" name="直接连接符 33"/>
            <p:cNvCxnSpPr/>
            <p:nvPr/>
          </p:nvCxnSpPr>
          <p:spPr>
            <a:xfrm>
              <a:off x="5192712" y="3915469"/>
              <a:ext cx="48965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图示 34"/>
            <p:cNvGraphicFramePr/>
            <p:nvPr/>
          </p:nvGraphicFramePr>
          <p:xfrm>
            <a:off x="8937128" y="1467197"/>
            <a:ext cx="1224136" cy="2379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271" y="290531"/>
            <a:ext cx="9346883" cy="707886"/>
          </a:xfrm>
        </p:spPr>
        <p:txBody>
          <a:bodyPr>
            <a:spAutoFit/>
          </a:bodyPr>
          <a:lstStyle/>
          <a:p>
            <a:r>
              <a:rPr lang="en-US" altLang="zh-CN" sz="4000" dirty="0" smtClean="0"/>
              <a:t>CSD‘s role and responsibilities – our Practice</a:t>
            </a:r>
            <a:endParaRPr lang="zh-CN" altLang="en-US" sz="4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0184" y="1107157"/>
            <a:ext cx="4392487" cy="46438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zh-CN" sz="1500" dirty="0" smtClean="0">
              <a:latin typeface="Verdana"/>
            </a:endParaRPr>
          </a:p>
          <a:p>
            <a:pPr marL="377940" lvl="2" indent="-377940">
              <a:lnSpc>
                <a:spcPct val="80000"/>
              </a:lnSpc>
            </a:pPr>
            <a:r>
              <a:rPr lang="en-US" altLang="zh-CN" sz="2400" dirty="0" smtClean="0">
                <a:latin typeface="Verdana"/>
              </a:rPr>
              <a:t>Asset Services </a:t>
            </a:r>
            <a:endParaRPr lang="en-US" altLang="zh-CN" sz="2400" dirty="0" smtClean="0">
              <a:latin typeface="Verdana"/>
            </a:endParaRPr>
          </a:p>
          <a:p>
            <a:pPr lvl="1"/>
            <a:r>
              <a:rPr lang="en-US" altLang="zh-CN" sz="2200" dirty="0" smtClean="0">
                <a:solidFill>
                  <a:srgbClr val="C00000"/>
                </a:solidFill>
                <a:latin typeface="Verdana"/>
              </a:rPr>
              <a:t>On-line voting facilities</a:t>
            </a:r>
            <a:endParaRPr lang="en-US" altLang="zh-CN" sz="2200" dirty="0" smtClean="0">
              <a:solidFill>
                <a:srgbClr val="C00000"/>
              </a:solidFill>
              <a:latin typeface="Verdana"/>
            </a:endParaRPr>
          </a:p>
          <a:p>
            <a:pPr lvl="1"/>
            <a:r>
              <a:rPr lang="en-US" altLang="zh-CN" sz="2200" dirty="0" smtClean="0">
                <a:latin typeface="Verdana"/>
              </a:rPr>
              <a:t>Automation of Corporate action entitlement</a:t>
            </a:r>
          </a:p>
          <a:p>
            <a:pPr lvl="1"/>
            <a:r>
              <a:rPr lang="en-US" altLang="zh-CN" sz="2200" dirty="0" smtClean="0">
                <a:solidFill>
                  <a:srgbClr val="C00000"/>
                </a:solidFill>
                <a:latin typeface="Verdana"/>
              </a:rPr>
              <a:t>Tax withholding service</a:t>
            </a:r>
          </a:p>
          <a:p>
            <a:pPr>
              <a:lnSpc>
                <a:spcPct val="80000"/>
              </a:lnSpc>
            </a:pPr>
            <a:endParaRPr lang="en-US" altLang="zh-CN" sz="2400" dirty="0" smtClean="0">
              <a:latin typeface="Verdana"/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latin typeface="Verdana"/>
              </a:rPr>
              <a:t>System Disruption Mitigation</a:t>
            </a:r>
            <a:endParaRPr lang="en-US" altLang="zh-CN" sz="2400" dirty="0" smtClean="0">
              <a:latin typeface="Verdana"/>
            </a:endParaRPr>
          </a:p>
          <a:p>
            <a:pPr lvl="1"/>
            <a:r>
              <a:rPr lang="en-US" altLang="zh-CN" sz="2200" dirty="0" smtClean="0">
                <a:solidFill>
                  <a:srgbClr val="C00000"/>
                </a:solidFill>
                <a:latin typeface="Verdana"/>
              </a:rPr>
              <a:t>Operational Risk management </a:t>
            </a:r>
          </a:p>
          <a:p>
            <a:pPr lvl="1"/>
            <a:r>
              <a:rPr lang="en-US" altLang="zh-CN" sz="2200" dirty="0" smtClean="0">
                <a:latin typeface="Verdana"/>
              </a:rPr>
              <a:t>Credit and Liquidity</a:t>
            </a:r>
            <a:br>
              <a:rPr lang="en-US" altLang="zh-CN" sz="2200" dirty="0" smtClean="0">
                <a:latin typeface="Verdana"/>
              </a:rPr>
            </a:br>
            <a:r>
              <a:rPr lang="en-US" altLang="zh-CN" sz="2200" dirty="0" smtClean="0">
                <a:latin typeface="Verdana"/>
              </a:rPr>
              <a:t>Risk Mgt</a:t>
            </a:r>
          </a:p>
          <a:p>
            <a:pPr lvl="1">
              <a:buNone/>
            </a:pPr>
            <a:endParaRPr lang="en-US" altLang="zh-CN" sz="2200" dirty="0" smtClean="0">
              <a:latin typeface="Verdana"/>
            </a:endParaRPr>
          </a:p>
          <a:p>
            <a:endParaRPr lang="zh-CN" altLang="en-US" sz="15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688656" y="1179165"/>
            <a:ext cx="4903013" cy="4248472"/>
            <a:chOff x="1536" y="912"/>
            <a:chExt cx="2787" cy="3144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2208" y="912"/>
              <a:ext cx="1680" cy="391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0" lang="en-US" sz="1400" dirty="0" smtClean="0">
                  <a:solidFill>
                    <a:schemeClr val="tx1"/>
                  </a:solidFill>
                  <a:latin typeface="Arial" charset="0"/>
                  <a:ea typeface="華康儷簡宋(P)" pitchFamily="18" charset="-120"/>
                </a:rPr>
                <a:t>Issuer</a:t>
              </a:r>
              <a:endParaRPr kumimoji="0" lang="en-US" sz="1400" dirty="0">
                <a:solidFill>
                  <a:schemeClr val="tx1"/>
                </a:solidFill>
                <a:latin typeface="Arial" charset="0"/>
                <a:ea typeface="華康儷簡宋(P)" pitchFamily="18" charset="-12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824" y="1651"/>
              <a:ext cx="2496" cy="45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728" y="2528"/>
              <a:ext cx="876" cy="43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altLang="zh-CN" sz="1400" dirty="0">
                <a:solidFill>
                  <a:schemeClr val="tx1"/>
                </a:solidFill>
                <a:latin typeface="Arial" charset="0"/>
                <a:ea typeface="宋体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zh-CN" sz="1400" dirty="0" smtClean="0">
                  <a:solidFill>
                    <a:schemeClr val="tx1"/>
                  </a:solidFill>
                  <a:latin typeface="Arial" charset="0"/>
                  <a:ea typeface="宋体" charset="-122"/>
                </a:rPr>
                <a:t>Internet access</a:t>
              </a:r>
              <a:endParaRPr lang="en-US" sz="1400" dirty="0">
                <a:solidFill>
                  <a:schemeClr val="tx1"/>
                </a:solidFill>
                <a:latin typeface="Arial" charset="0"/>
                <a:ea typeface="宋体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zh-CN" sz="1400" u="sng" dirty="0" smtClean="0">
                  <a:solidFill>
                    <a:schemeClr val="accent2"/>
                  </a:solidFill>
                  <a:latin typeface="Arial" charset="0"/>
                  <a:ea typeface="宋体" charset="-122"/>
                </a:rPr>
                <a:t>www.chinaclear.cn</a:t>
              </a:r>
              <a:endParaRPr lang="en-US" altLang="zh-CN" sz="1400" u="sng" dirty="0">
                <a:solidFill>
                  <a:schemeClr val="accent2"/>
                </a:solidFill>
                <a:latin typeface="Arial" charset="0"/>
                <a:ea typeface="宋体" charset="-122"/>
              </a:endParaRPr>
            </a:p>
            <a:p>
              <a:pPr algn="ctr">
                <a:spcBef>
                  <a:spcPct val="0"/>
                </a:spcBef>
              </a:pPr>
              <a:endParaRPr lang="en-US" sz="1400" dirty="0">
                <a:solidFill>
                  <a:schemeClr val="accent2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3141" y="2538"/>
              <a:ext cx="931" cy="435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 smtClean="0">
                  <a:latin typeface="Arial" charset="0"/>
                  <a:ea typeface="宋体" charset="-122"/>
                </a:rPr>
                <a:t>Brokers</a:t>
              </a:r>
              <a:endParaRPr lang="en-US" altLang="zh-CN" sz="1400" dirty="0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 flipV="1">
              <a:off x="3568" y="2105"/>
              <a:ext cx="192" cy="407"/>
            </a:xfrm>
            <a:prstGeom prst="upArrow">
              <a:avLst>
                <a:gd name="adj1" fmla="val 28333"/>
                <a:gd name="adj2" fmla="val 2267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2208" y="2086"/>
              <a:ext cx="192" cy="391"/>
            </a:xfrm>
            <a:prstGeom prst="upArrow">
              <a:avLst>
                <a:gd name="adj1" fmla="val 28333"/>
                <a:gd name="adj2" fmla="val 21779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2212" y="2998"/>
              <a:ext cx="192" cy="391"/>
            </a:xfrm>
            <a:prstGeom prst="upArrow">
              <a:avLst>
                <a:gd name="adj1" fmla="val 28333"/>
                <a:gd name="adj2" fmla="val 21779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2497" y="1346"/>
              <a:ext cx="192" cy="304"/>
            </a:xfrm>
            <a:prstGeom prst="upArrow">
              <a:avLst>
                <a:gd name="adj1" fmla="val 28333"/>
                <a:gd name="adj2" fmla="val 169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212" y="1346"/>
              <a:ext cx="36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0" lang="en-US" altLang="zh-CN" sz="1400" b="0" i="1" dirty="0">
                  <a:solidFill>
                    <a:schemeClr val="tx1"/>
                  </a:solidFill>
                  <a:latin typeface="Arial" charset="0"/>
                  <a:ea typeface="宋体" charset="-122"/>
                </a:rPr>
                <a:t>Voting </a:t>
              </a:r>
              <a:endParaRPr kumimoji="0" lang="en-US" sz="1200" b="0" i="1" dirty="0">
                <a:solidFill>
                  <a:schemeClr val="tx1"/>
                </a:solidFill>
                <a:latin typeface="Arial" charset="0"/>
                <a:ea typeface="華康儷簡宋(P)" pitchFamily="18" charset="-12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430" y="2213"/>
              <a:ext cx="89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0" lang="en-US" altLang="zh-CN" sz="1400" b="0" i="1" dirty="0">
                  <a:solidFill>
                    <a:schemeClr val="tx1"/>
                  </a:solidFill>
                  <a:latin typeface="Arial" charset="0"/>
                  <a:ea typeface="宋体" charset="-122"/>
                </a:rPr>
                <a:t>         </a:t>
              </a:r>
              <a:r>
                <a:rPr kumimoji="0" lang="en-US" altLang="zh-CN" sz="1400" b="0" i="1" dirty="0" smtClean="0">
                  <a:solidFill>
                    <a:schemeClr val="tx1"/>
                  </a:solidFill>
                  <a:latin typeface="Arial" charset="0"/>
                  <a:ea typeface="宋体" charset="-122"/>
                </a:rPr>
                <a:t>Cash dividend</a:t>
              </a:r>
              <a:endParaRPr kumimoji="0" lang="en-US" sz="1400" b="0" i="1" dirty="0">
                <a:solidFill>
                  <a:schemeClr val="tx1"/>
                </a:solidFill>
                <a:latin typeface="Arial" charset="0"/>
                <a:ea typeface="華康儷簡宋(P)" pitchFamily="18" charset="-12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106" y="1725"/>
              <a:ext cx="117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/>
                  </a:solidFill>
                  <a:latin typeface="Arial" charset="0"/>
                  <a:ea typeface="華康儷簡宋(P)" pitchFamily="18" charset="-120"/>
                </a:rPr>
                <a:t> 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Arial" charset="0"/>
                  <a:ea typeface="華康儷簡宋(P)" pitchFamily="18" charset="-120"/>
                </a:rPr>
                <a:t>CSD 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Arial" charset="0"/>
                  <a:ea typeface="宋体" charset="-122"/>
                </a:rPr>
                <a:t> </a:t>
              </a:r>
              <a:endParaRPr lang="en-US" altLang="zh-CN" sz="1400" dirty="0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graphicFrame>
          <p:nvGraphicFramePr>
            <p:cNvPr id="28" name="Object 24"/>
            <p:cNvGraphicFramePr>
              <a:graphicFrameLocks noChangeAspect="1"/>
            </p:cNvGraphicFramePr>
            <p:nvPr/>
          </p:nvGraphicFramePr>
          <p:xfrm>
            <a:off x="1536" y="3152"/>
            <a:ext cx="960" cy="904"/>
          </p:xfrm>
          <a:graphic>
            <a:graphicData uri="http://schemas.openxmlformats.org/presentationml/2006/ole">
              <p:oleObj spid="_x0000_s2050" name="Clip" r:id="rId3" imgW="1783440" imgH="1679400" progId="MS_ClipArt_Gallery.2">
                <p:embed/>
              </p:oleObj>
            </a:graphicData>
          </a:graphic>
        </p:graphicFrame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959" y="2183"/>
              <a:ext cx="23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0" lang="en-US" altLang="zh-CN" sz="1400" b="0" i="1" dirty="0">
                  <a:solidFill>
                    <a:schemeClr val="tx1"/>
                  </a:solidFill>
                  <a:latin typeface="Arial" charset="0"/>
                  <a:ea typeface="宋体" charset="-122"/>
                </a:rPr>
                <a:t>voting</a:t>
              </a:r>
              <a:endParaRPr kumimoji="0" lang="en-US" sz="1400" b="0" i="1" dirty="0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 rot="2678977">
              <a:off x="3492" y="2889"/>
              <a:ext cx="92" cy="624"/>
            </a:xfrm>
            <a:prstGeom prst="downArrow">
              <a:avLst>
                <a:gd name="adj1" fmla="val 50000"/>
                <a:gd name="adj2" fmla="val 1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319" y="3243"/>
              <a:ext cx="593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i="1" dirty="0" smtClean="0">
                  <a:latin typeface="Arial" charset="0"/>
                  <a:ea typeface="宋体" charset="-122"/>
                </a:rPr>
                <a:t>Cash Dividend</a:t>
              </a:r>
              <a:endParaRPr lang="en-US" altLang="zh-CN" sz="1400" i="1" dirty="0">
                <a:latin typeface="Arial" charset="0"/>
                <a:ea typeface="宋体" charset="-122"/>
              </a:endParaRPr>
            </a:p>
          </p:txBody>
        </p:sp>
      </p:grpSp>
      <p:sp>
        <p:nvSpPr>
          <p:cNvPr id="36" name="AutoShape 10"/>
          <p:cNvSpPr>
            <a:spLocks noChangeArrowheads="1"/>
          </p:cNvSpPr>
          <p:nvPr/>
        </p:nvSpPr>
        <p:spPr bwMode="auto">
          <a:xfrm flipV="1">
            <a:off x="7712992" y="1755229"/>
            <a:ext cx="316353" cy="432048"/>
          </a:xfrm>
          <a:prstGeom prst="upArrow">
            <a:avLst>
              <a:gd name="adj1" fmla="val 28333"/>
              <a:gd name="adj2" fmla="val 226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8001024" y="1539205"/>
            <a:ext cx="13605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 altLang="zh-CN" sz="1400" b="0" i="1" dirty="0">
                <a:solidFill>
                  <a:schemeClr val="tx1"/>
                </a:solidFill>
                <a:latin typeface="Arial" charset="0"/>
                <a:ea typeface="宋体" charset="-122"/>
              </a:rPr>
              <a:t>        </a:t>
            </a:r>
            <a:r>
              <a:rPr kumimoji="0" lang="en-US" altLang="zh-CN" sz="1400" b="0" i="1" dirty="0" smtClean="0">
                <a:solidFill>
                  <a:schemeClr val="tx1"/>
                </a:solidFill>
                <a:latin typeface="Arial" charset="0"/>
                <a:ea typeface="宋体" charset="-122"/>
              </a:rPr>
              <a:t>Corporate Actions</a:t>
            </a:r>
            <a:endParaRPr kumimoji="0" lang="en-US" sz="1400" b="0" i="1" dirty="0">
              <a:solidFill>
                <a:schemeClr val="tx1"/>
              </a:solidFill>
              <a:latin typeface="Arial" charset="0"/>
              <a:ea typeface="華康儷簡宋(P)" pitchFamily="18" charset="-12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7064920" y="2187277"/>
            <a:ext cx="1008112" cy="5778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ea typeface="宋体" charset="-122"/>
              </a:rPr>
              <a:t>Book-entry</a:t>
            </a:r>
          </a:p>
          <a:p>
            <a:pPr algn="ctr">
              <a:spcBef>
                <a:spcPct val="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ea typeface="宋体" charset="-122"/>
              </a:rPr>
              <a:t>&amp; Register</a:t>
            </a:r>
            <a:endParaRPr lang="en-US" sz="1400" dirty="0">
              <a:solidFill>
                <a:schemeClr val="accent2"/>
              </a:solidFill>
              <a:latin typeface="Arial" charset="0"/>
              <a:ea typeface="宋体" charset="-122"/>
            </a:endParaRPr>
          </a:p>
        </p:txBody>
      </p:sp>
      <p:pic>
        <p:nvPicPr>
          <p:cNvPr id="39" name="Picture 6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856" y="3915469"/>
            <a:ext cx="141287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6776888" y="4707557"/>
            <a:ext cx="11517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i="1" dirty="0" smtClean="0">
                <a:latin typeface="Arial" charset="0"/>
                <a:ea typeface="宋体" charset="-122"/>
              </a:rPr>
              <a:t>Client’s Cash Account</a:t>
            </a:r>
            <a:endParaRPr lang="en-US" altLang="zh-CN" sz="1400" i="1" dirty="0">
              <a:latin typeface="Arial" charset="0"/>
              <a:ea typeface="宋体" charset="-122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7424960" y="2331293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 altLang="zh-CN" sz="1400" b="0" i="1" dirty="0">
                <a:solidFill>
                  <a:schemeClr val="tx1"/>
                </a:solidFill>
                <a:latin typeface="Arial" charset="0"/>
                <a:ea typeface="宋体" charset="-122"/>
              </a:rPr>
              <a:t>         </a:t>
            </a:r>
            <a:r>
              <a:rPr kumimoji="0" lang="en-US" altLang="zh-CN" sz="1400" b="0" i="1" dirty="0" smtClean="0">
                <a:solidFill>
                  <a:schemeClr val="tx1"/>
                </a:solidFill>
                <a:latin typeface="Arial" charset="0"/>
                <a:ea typeface="宋体" charset="-122"/>
              </a:rPr>
              <a:t>   Stock dividend</a:t>
            </a:r>
            <a:endParaRPr kumimoji="0" lang="en-US" sz="1400" b="0" i="1" dirty="0">
              <a:solidFill>
                <a:schemeClr val="tx1"/>
              </a:solidFill>
              <a:latin typeface="Arial" charset="0"/>
              <a:ea typeface="華康儷簡宋(P)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608" y="1107157"/>
            <a:ext cx="549134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176" y="387077"/>
            <a:ext cx="9346883" cy="707886"/>
          </a:xfrm>
        </p:spPr>
        <p:txBody>
          <a:bodyPr>
            <a:spAutoFit/>
          </a:bodyPr>
          <a:lstStyle/>
          <a:p>
            <a:r>
              <a:rPr lang="en-US" altLang="zh-CN" sz="4000" dirty="0" smtClean="0"/>
              <a:t>CSD‘s role and responsibilities – our Practice</a:t>
            </a:r>
            <a:endParaRPr lang="zh-CN" altLang="en-US" sz="4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4160" y="1323181"/>
            <a:ext cx="4176463" cy="4320480"/>
          </a:xfrm>
        </p:spPr>
        <p:txBody>
          <a:bodyPr>
            <a:normAutofit/>
          </a:bodyPr>
          <a:lstStyle/>
          <a:p>
            <a:endParaRPr lang="en-US" altLang="zh-CN" sz="2400" dirty="0" smtClean="0">
              <a:latin typeface="Verdana"/>
            </a:endParaRPr>
          </a:p>
          <a:p>
            <a:r>
              <a:rPr lang="en-US" altLang="zh-CN" sz="2400" dirty="0" smtClean="0">
                <a:latin typeface="Verdana"/>
              </a:rPr>
              <a:t>Investor Service and Education</a:t>
            </a:r>
          </a:p>
          <a:p>
            <a:pPr lvl="1"/>
            <a:r>
              <a:rPr lang="en-US" altLang="zh-CN" sz="2000" dirty="0" smtClean="0">
                <a:latin typeface="Verdana"/>
              </a:rPr>
              <a:t>Counter service</a:t>
            </a: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On-line inquiry service</a:t>
            </a:r>
          </a:p>
          <a:p>
            <a:pPr lvl="1"/>
            <a:r>
              <a:rPr lang="en-US" altLang="zh-CN" sz="2000" dirty="0" smtClean="0">
                <a:latin typeface="Verdana"/>
              </a:rPr>
              <a:t>Call center service</a:t>
            </a: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Verdana"/>
              </a:rPr>
              <a:t>On-line investor consultation and training events</a:t>
            </a:r>
          </a:p>
          <a:p>
            <a:pPr lvl="1"/>
            <a:r>
              <a:rPr lang="en-US" altLang="zh-CN" sz="2000" dirty="0" smtClean="0">
                <a:latin typeface="Verdana"/>
              </a:rPr>
              <a:t>Educational Publications</a:t>
            </a:r>
          </a:p>
          <a:p>
            <a:pPr lvl="1"/>
            <a:endParaRPr lang="en-US" altLang="zh-CN" sz="2000" dirty="0" smtClean="0">
              <a:latin typeface="Verdana"/>
            </a:endParaRPr>
          </a:p>
          <a:p>
            <a:pPr lvl="1"/>
            <a:endParaRPr lang="en-US" altLang="zh-CN" dirty="0" smtClean="0">
              <a:latin typeface="Verdana"/>
            </a:endParaRPr>
          </a:p>
          <a:p>
            <a:endParaRPr lang="zh-CN" altLang="en-US" sz="15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616648" y="3483421"/>
            <a:ext cx="4608512" cy="3168352"/>
            <a:chOff x="2456408" y="3267397"/>
            <a:chExt cx="5269533" cy="338437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44640" y="4491533"/>
              <a:ext cx="3181301" cy="216024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56408" y="3267397"/>
              <a:ext cx="3266636" cy="22592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271" y="290531"/>
            <a:ext cx="9346883" cy="707886"/>
          </a:xfrm>
        </p:spPr>
        <p:txBody>
          <a:bodyPr>
            <a:spAutoFit/>
          </a:bodyPr>
          <a:lstStyle/>
          <a:p>
            <a:r>
              <a:rPr lang="en-US" altLang="zh-CN" sz="4000" dirty="0" smtClean="0"/>
              <a:t>CSD‘s role and responsibilities – </a:t>
            </a:r>
            <a:r>
              <a:rPr lang="en-US" altLang="zh-CN" sz="4000" dirty="0" smtClean="0"/>
              <a:t>our Practice</a:t>
            </a:r>
            <a:endParaRPr lang="zh-CN" altLang="en-US" sz="4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5D3-308D-41F6-9342-A94AD18F5D6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3090" y="161219"/>
            <a:ext cx="10212335" cy="9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en-US" altLang="zh-CN" sz="3100" b="1" dirty="0">
                <a:solidFill>
                  <a:schemeClr val="tx2"/>
                </a:solidFill>
                <a:ea typeface="楷体_GB2312" pitchFamily="49" charset="-122"/>
              </a:rPr>
              <a:t>  </a:t>
            </a:r>
            <a:endParaRPr lang="en-US" altLang="zh-CN" sz="3100" b="1" dirty="0">
              <a:solidFill>
                <a:schemeClr val="tx2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38543" y="3708047"/>
            <a:ext cx="3029082" cy="282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zh-CN" altLang="zh-CN" sz="31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12" name="图片 1" descr="http://www.chinaclear.cn/images/main/dsj_jiant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73" cy="7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512192" y="1107157"/>
          <a:ext cx="9217024" cy="548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404"/>
                <a:gridCol w="7963620"/>
              </a:tblGrid>
              <a:tr h="571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</a:rPr>
                        <a:t>Date</a:t>
                      </a:r>
                    </a:p>
                  </a:txBody>
                  <a:tcPr marL="105743" marR="105743" marT="49238" marB="492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Major Improvement on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Investor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Protection and Service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5743" marR="105743" marT="49238" marB="49238" horzOverflow="overflow"/>
                </a:tc>
              </a:tr>
              <a:tr h="52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2004.11</a:t>
                      </a:r>
                    </a:p>
                  </a:txBody>
                  <a:tcPr marL="55074" marR="55074" marT="51289" marB="51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Provide investors enquiry service of account holdings and transactions  records</a:t>
                      </a:r>
                      <a:endParaRPr kumimoji="0" lang="zh-CN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</a:tr>
              <a:tr h="52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2004.12</a:t>
                      </a:r>
                      <a:endParaRPr lang="zh-CN" altLang="zh-CN" sz="17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Initiate online proxy voting of shareholders’ meeting.</a:t>
                      </a:r>
                      <a:endParaRPr kumimoji="0" lang="zh-CN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</a:tr>
              <a:tr h="757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2005.01</a:t>
                      </a:r>
                      <a:endParaRPr lang="zh-CN" altLang="zh-CN" sz="17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The completion of clearing route switch ensure the implementation of </a:t>
                      </a: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clients’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third party cash custodian.</a:t>
                      </a:r>
                      <a:endParaRPr kumimoji="0" 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</a:tr>
              <a:tr h="52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2007.02</a:t>
                      </a:r>
                      <a:endParaRPr lang="zh-CN" altLang="zh-CN" sz="17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Implement investors’ self-service query terminal system </a:t>
                      </a:r>
                    </a:p>
                  </a:txBody>
                  <a:tcPr marL="55074" marR="55074" marT="51289" marB="51289" horzOverflow="overflow"/>
                </a:tc>
              </a:tr>
              <a:tr h="757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2007.10</a:t>
                      </a:r>
                      <a:endParaRPr lang="zh-CN" altLang="zh-CN" sz="17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Implement dormant securities accounts segregation and begin the reactivation procedure</a:t>
                      </a:r>
                      <a:endParaRPr lang="zh-CN" altLang="zh-CN" sz="2000" b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</a:tr>
              <a:tr h="52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2010.12</a:t>
                      </a:r>
                    </a:p>
                  </a:txBody>
                  <a:tcPr marL="55074" marR="55074" marT="51289" marB="51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Customer service hotline, 4008-058-058, went live officially</a:t>
                      </a:r>
                      <a:endParaRPr lang="zh-CN" altLang="zh-CN" sz="2000" b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</a:tr>
              <a:tr h="525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2012.05</a:t>
                      </a:r>
                    </a:p>
                  </a:txBody>
                  <a:tcPr marL="55074" marR="55074" marT="51289" marB="51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Complete the first securities company proxy pledge registration business.</a:t>
                      </a:r>
                      <a:endParaRPr lang="zh-CN" altLang="zh-CN" sz="2000" b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</a:tr>
              <a:tr h="757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2012.05</a:t>
                      </a:r>
                    </a:p>
                  </a:txBody>
                  <a:tcPr marL="55074" marR="55074" marT="51289" marB="51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2000" b="0" dirty="0" smtClean="0">
                          <a:latin typeface="+mj-lt"/>
                          <a:cs typeface="Times New Roman" pitchFamily="18" charset="0"/>
                        </a:rPr>
                        <a:t>Provide the SMS service to</a:t>
                      </a:r>
                      <a:r>
                        <a:rPr lang="en-US" altLang="zh-CN" sz="2000" b="0" baseline="0" dirty="0" smtClean="0">
                          <a:latin typeface="+mj-lt"/>
                          <a:cs typeface="Times New Roman" pitchFamily="18" charset="0"/>
                        </a:rPr>
                        <a:t> all listed 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companies if the amount of securities which were pledged </a:t>
                      </a:r>
                      <a:r>
                        <a:rPr lang="en-US" altLang="zh-CN" sz="2000" b="0" dirty="0" smtClean="0">
                          <a:latin typeface="+mj-lt"/>
                          <a:cs typeface="Times New Roman" pitchFamily="18" charset="0"/>
                        </a:rPr>
                        <a:t>or</a:t>
                      </a:r>
                      <a:r>
                        <a:rPr lang="en-US" altLang="zh-CN" sz="2000" b="0" baseline="0" dirty="0" smtClean="0">
                          <a:latin typeface="+mj-lt"/>
                          <a:cs typeface="Times New Roman" pitchFamily="18" charset="0"/>
                        </a:rPr>
                        <a:t> j</a:t>
                      </a:r>
                      <a:r>
                        <a:rPr lang="en-US" altLang="zh-CN" sz="2000" b="0" dirty="0" smtClean="0">
                          <a:latin typeface="+mj-lt"/>
                          <a:cs typeface="Times New Roman" pitchFamily="18" charset="0"/>
                        </a:rPr>
                        <a:t>udicially frozen</a:t>
                      </a:r>
                      <a:r>
                        <a:rPr lang="en-US" altLang="zh-CN" sz="2000" b="0" baseline="0" dirty="0" smtClean="0">
                          <a:latin typeface="+mj-lt"/>
                          <a:cs typeface="Times New Roman" pitchFamily="18" charset="0"/>
                        </a:rPr>
                        <a:t> is greater</a:t>
                      </a:r>
                      <a:r>
                        <a:rPr lang="en-US" altLang="zh-CN" sz="2000" b="0" dirty="0" smtClean="0">
                          <a:latin typeface="+mj-lt"/>
                          <a:cs typeface="Times New Roman" pitchFamily="18" charset="0"/>
                        </a:rPr>
                        <a:t> than 5% of their total share capital</a:t>
                      </a:r>
                      <a:endParaRPr kumimoji="0" 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仿宋_GB2312"/>
                        <a:cs typeface="Times New Roman" pitchFamily="18" charset="0"/>
                      </a:endParaRPr>
                    </a:p>
                  </a:txBody>
                  <a:tcPr marL="55074" marR="55074" marT="51289" marB="51289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827</Words>
  <Application>Microsoft Office PowerPoint</Application>
  <PresentationFormat>自定义</PresentationFormat>
  <Paragraphs>175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Calibri</vt:lpstr>
      <vt:lpstr>Verdana</vt:lpstr>
      <vt:lpstr>華康儷簡宋(P)</vt:lpstr>
      <vt:lpstr>楷体_GB2312</vt:lpstr>
      <vt:lpstr>Times New Roman</vt:lpstr>
      <vt:lpstr>Wingdings</vt:lpstr>
      <vt:lpstr>仿宋_GB2312</vt:lpstr>
      <vt:lpstr>微软雅黑</vt:lpstr>
      <vt:lpstr>Franklin Gothic Book</vt:lpstr>
      <vt:lpstr>黑体</vt:lpstr>
      <vt:lpstr>Office 主题</vt:lpstr>
      <vt:lpstr>Microsoft Clip Gallery</vt:lpstr>
      <vt:lpstr>Role and Responsibilities of CSD in China's Investor Protection Scheme</vt:lpstr>
      <vt:lpstr>Contents </vt:lpstr>
      <vt:lpstr>Call for More Responsibility</vt:lpstr>
      <vt:lpstr>幻灯片 4</vt:lpstr>
      <vt:lpstr>China‘s Market Structure and Investor Protection Framework</vt:lpstr>
      <vt:lpstr>CSD‘s role and responsibilities – our Practice</vt:lpstr>
      <vt:lpstr>CSD‘s role and responsibilities – our Practice</vt:lpstr>
      <vt:lpstr>CSD‘s role and responsibilities – our Practice</vt:lpstr>
      <vt:lpstr>CSD‘s role and responsibilities – our Practice</vt:lpstr>
      <vt:lpstr>CSD‘s role and responsibilities – our Practice</vt:lpstr>
      <vt:lpstr>Development Initiatives to Foster Better Protection</vt:lpstr>
      <vt:lpstr>Development Initiatives to Foster Better Protection</vt:lpstr>
      <vt:lpstr>Development Initiatives to Foster Better Protection</vt:lpstr>
      <vt:lpstr>Development Initiatives to Foster Better Protection</vt:lpstr>
      <vt:lpstr>幻灯片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and Functions of CSD in China's Investor Protection Scheme</dc:title>
  <dc:creator>CN=申兵/OU=信息统计部/OU=公司总部/O=ChinaClear</dc:creator>
  <cp:lastModifiedBy>CN=申兵/OU=信息统计部/OU=公司总部/O=ChinaClear</cp:lastModifiedBy>
  <cp:revision>179</cp:revision>
  <dcterms:created xsi:type="dcterms:W3CDTF">2012-09-07T02:09:35Z</dcterms:created>
  <dcterms:modified xsi:type="dcterms:W3CDTF">2012-09-07T13:32:29Z</dcterms:modified>
</cp:coreProperties>
</file>